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4">
  <p:sldMasterIdLst>
    <p:sldMasterId id="2147483671" r:id="rId4"/>
  </p:sldMasterIdLst>
  <p:notesMasterIdLst>
    <p:notesMasterId r:id="rId96"/>
  </p:notesMasterIdLst>
  <p:handoutMasterIdLst>
    <p:handoutMasterId r:id="rId97"/>
  </p:handoutMasterIdLst>
  <p:sldIdLst>
    <p:sldId id="629" r:id="rId5"/>
    <p:sldId id="531" r:id="rId6"/>
    <p:sldId id="1561" r:id="rId7"/>
    <p:sldId id="1423" r:id="rId8"/>
    <p:sldId id="1577" r:id="rId9"/>
    <p:sldId id="641" r:id="rId10"/>
    <p:sldId id="1424" r:id="rId11"/>
    <p:sldId id="1464" r:id="rId12"/>
    <p:sldId id="1458" r:id="rId13"/>
    <p:sldId id="1465" r:id="rId14"/>
    <p:sldId id="1459" r:id="rId15"/>
    <p:sldId id="1466" r:id="rId16"/>
    <p:sldId id="1460" r:id="rId17"/>
    <p:sldId id="1420" r:id="rId18"/>
    <p:sldId id="678" r:id="rId19"/>
    <p:sldId id="644" r:id="rId20"/>
    <p:sldId id="1421" r:id="rId21"/>
    <p:sldId id="645" r:id="rId22"/>
    <p:sldId id="1540" r:id="rId23"/>
    <p:sldId id="648" r:id="rId24"/>
    <p:sldId id="1547" r:id="rId25"/>
    <p:sldId id="1548" r:id="rId26"/>
    <p:sldId id="1550" r:id="rId27"/>
    <p:sldId id="1551" r:id="rId28"/>
    <p:sldId id="1554" r:id="rId29"/>
    <p:sldId id="608" r:id="rId30"/>
    <p:sldId id="609" r:id="rId31"/>
    <p:sldId id="1544" r:id="rId32"/>
    <p:sldId id="1560" r:id="rId33"/>
    <p:sldId id="1541" r:id="rId34"/>
    <p:sldId id="1555" r:id="rId35"/>
    <p:sldId id="1576" r:id="rId36"/>
    <p:sldId id="1563" r:id="rId37"/>
    <p:sldId id="1562" r:id="rId38"/>
    <p:sldId id="464" r:id="rId39"/>
    <p:sldId id="1566" r:id="rId40"/>
    <p:sldId id="446" r:id="rId41"/>
    <p:sldId id="652" r:id="rId42"/>
    <p:sldId id="653" r:id="rId43"/>
    <p:sldId id="528" r:id="rId44"/>
    <p:sldId id="654" r:id="rId45"/>
    <p:sldId id="655" r:id="rId46"/>
    <p:sldId id="656" r:id="rId47"/>
    <p:sldId id="657" r:id="rId48"/>
    <p:sldId id="658" r:id="rId49"/>
    <p:sldId id="659" r:id="rId50"/>
    <p:sldId id="661" r:id="rId51"/>
    <p:sldId id="583" r:id="rId52"/>
    <p:sldId id="662" r:id="rId53"/>
    <p:sldId id="663" r:id="rId54"/>
    <p:sldId id="664" r:id="rId55"/>
    <p:sldId id="665" r:id="rId56"/>
    <p:sldId id="1572" r:id="rId57"/>
    <p:sldId id="553" r:id="rId58"/>
    <p:sldId id="666" r:id="rId59"/>
    <p:sldId id="667" r:id="rId60"/>
    <p:sldId id="602" r:id="rId61"/>
    <p:sldId id="668" r:id="rId62"/>
    <p:sldId id="1573" r:id="rId63"/>
    <p:sldId id="592" r:id="rId64"/>
    <p:sldId id="593" r:id="rId65"/>
    <p:sldId id="594" r:id="rId66"/>
    <p:sldId id="595" r:id="rId67"/>
    <p:sldId id="549" r:id="rId68"/>
    <p:sldId id="601" r:id="rId69"/>
    <p:sldId id="1568" r:id="rId70"/>
    <p:sldId id="526" r:id="rId71"/>
    <p:sldId id="532" r:id="rId72"/>
    <p:sldId id="1564" r:id="rId73"/>
    <p:sldId id="543" r:id="rId74"/>
    <p:sldId id="585" r:id="rId75"/>
    <p:sldId id="1565" r:id="rId76"/>
    <p:sldId id="606" r:id="rId77"/>
    <p:sldId id="1571" r:id="rId78"/>
    <p:sldId id="1569" r:id="rId79"/>
    <p:sldId id="533" r:id="rId80"/>
    <p:sldId id="478" r:id="rId81"/>
    <p:sldId id="589" r:id="rId82"/>
    <p:sldId id="590" r:id="rId83"/>
    <p:sldId id="596" r:id="rId84"/>
    <p:sldId id="597" r:id="rId85"/>
    <p:sldId id="1567" r:id="rId86"/>
    <p:sldId id="529" r:id="rId87"/>
    <p:sldId id="1574" r:id="rId88"/>
    <p:sldId id="584" r:id="rId89"/>
    <p:sldId id="591" r:id="rId90"/>
    <p:sldId id="598" r:id="rId91"/>
    <p:sldId id="599" r:id="rId92"/>
    <p:sldId id="554" r:id="rId93"/>
    <p:sldId id="558" r:id="rId94"/>
    <p:sldId id="1575" r:id="rId95"/>
  </p:sldIdLst>
  <p:sldSz cx="12192000" cy="6858000"/>
  <p:notesSz cx="9926638" cy="6797675"/>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4A5C"/>
    <a:srgbClr val="C00000"/>
    <a:srgbClr val="FFFFFF"/>
    <a:srgbClr val="002060"/>
    <a:srgbClr val="003546"/>
    <a:srgbClr val="012532"/>
    <a:srgbClr val="F5C3CF"/>
    <a:srgbClr val="E48A93"/>
    <a:srgbClr val="FF4B47"/>
    <a:srgbClr val="58BD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Orta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799B23B-EC83-4686-B30A-512413B5E67A}" styleName="Açık Stil 3 - Vurgu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8B1032C-EA38-4F05-BA0D-38AFFFC7BED3}" styleName="Açık Stil 3 - Vurgu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9012ECD-51FC-41F1-AA8D-1B2483CD663E}" styleName="Açık Stil 2 - Vurgu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Açık Stil 2 - Vurgu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D113A9D2-9D6B-4929-AA2D-F23B5EE8CBE7}" styleName="Tema Uygulanmış Stil 2 - Vurgu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E25E649-3F16-4E02-A733-19D2CDBF48F0}" styleName="Orta Stil 3 - Vurgu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Orta Stil 3 - Vurgu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Orta Stil 3 - Vurgu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660B408-B3CF-4A94-85FC-2B1E0A45F4A2}" styleName="Koyu Stil 2 - Vurgu 1/Vurgu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Koyu Stil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5FD0F851-EC5A-4D38-B0AD-8093EC10F338}" styleName="Açık Stil 1 - Vurgu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Açık Stil 1 - Vurgu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ema Uygulanmış Stil 1 - Vurgu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DBED569-4797-4DF1-A0F4-6AAB3CD982D8}" styleName="Açık Stil 3 - Vurgu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Açık Stil 1 - Vurgu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B301B821-A1FF-4177-AEE7-76D212191A09}" styleName="Orta Stil 1 - Vurgu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272" autoAdjust="0"/>
    <p:restoredTop sz="88169" autoAdjust="0"/>
  </p:normalViewPr>
  <p:slideViewPr>
    <p:cSldViewPr snapToGrid="0">
      <p:cViewPr varScale="1">
        <p:scale>
          <a:sx n="97" d="100"/>
          <a:sy n="97" d="100"/>
        </p:scale>
        <p:origin x="726" y="90"/>
      </p:cViewPr>
      <p:guideLst>
        <p:guide orient="horz" pos="2115"/>
        <p:guide pos="3840"/>
      </p:guideLst>
    </p:cSldViewPr>
  </p:slideViewPr>
  <p:outlineViewPr>
    <p:cViewPr>
      <p:scale>
        <a:sx n="33" d="100"/>
        <a:sy n="33" d="100"/>
      </p:scale>
      <p:origin x="0" y="-900"/>
    </p:cViewPr>
  </p:outlineViewPr>
  <p:notesTextViewPr>
    <p:cViewPr>
      <p:scale>
        <a:sx n="3" d="2"/>
        <a:sy n="3" d="2"/>
      </p:scale>
      <p:origin x="0" y="0"/>
    </p:cViewPr>
  </p:notesTextViewPr>
  <p:sorterViewPr>
    <p:cViewPr>
      <p:scale>
        <a:sx n="100" d="100"/>
        <a:sy n="100" d="100"/>
      </p:scale>
      <p:origin x="0" y="-4594"/>
    </p:cViewPr>
  </p:sorterViewPr>
  <p:notesViewPr>
    <p:cSldViewPr snapToGrid="0">
      <p:cViewPr varScale="1">
        <p:scale>
          <a:sx n="116" d="100"/>
          <a:sy n="116" d="100"/>
        </p:scale>
        <p:origin x="2094" y="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presProps" Target="presProps.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3687E6-3C80-4027-A97B-8177A817ABBA}"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tr-TR"/>
        </a:p>
      </dgm:t>
    </dgm:pt>
    <dgm:pt modelId="{BD644291-A013-42F4-9A98-19C516D03E63}">
      <dgm:prSet custT="1"/>
      <dgm:spPr/>
      <dgm:t>
        <a:bodyPr/>
        <a:lstStyle/>
        <a:p>
          <a:r>
            <a:rPr lang="tr-TR" sz="1600" b="1" i="0" baseline="0" dirty="0"/>
            <a:t>Sorunlara kalıcı, doğru ve uygun çözüm bulmak önemli.  </a:t>
          </a:r>
          <a:r>
            <a:rPr lang="tr-TR" sz="1600" b="1" i="0" baseline="0" dirty="0">
              <a:sym typeface="Wingdings" panose="05000000000000000000" pitchFamily="2" charset="2"/>
            </a:rPr>
            <a:t></a:t>
          </a:r>
          <a:endParaRPr lang="tr-TR" sz="1600" b="1" i="0" baseline="0" dirty="0"/>
        </a:p>
      </dgm:t>
    </dgm:pt>
    <dgm:pt modelId="{C364E62F-DE31-439F-AB42-851D14D18A33}" type="parTrans" cxnId="{41CCDCF3-CB0C-4AAC-9E9F-3329055144EF}">
      <dgm:prSet/>
      <dgm:spPr/>
      <dgm:t>
        <a:bodyPr/>
        <a:lstStyle/>
        <a:p>
          <a:endParaRPr lang="tr-TR"/>
        </a:p>
      </dgm:t>
    </dgm:pt>
    <dgm:pt modelId="{A3F0E46F-473B-48B7-B10A-9C7BE220D977}" type="sibTrans" cxnId="{41CCDCF3-CB0C-4AAC-9E9F-3329055144EF}">
      <dgm:prSet/>
      <dgm:spPr/>
      <dgm:t>
        <a:bodyPr/>
        <a:lstStyle/>
        <a:p>
          <a:endParaRPr lang="tr-TR"/>
        </a:p>
      </dgm:t>
    </dgm:pt>
    <dgm:pt modelId="{5A46BF9B-DFCE-425E-A400-2BC0BBCC8DDE}">
      <dgm:prSet/>
      <dgm:spPr/>
      <dgm:t>
        <a:bodyPr/>
        <a:lstStyle/>
        <a:p>
          <a:r>
            <a:rPr lang="tr-TR" b="1" i="0" baseline="0" dirty="0"/>
            <a:t>İç kontrol işleri kolaylaştırır, sorunlara engel olabilir!</a:t>
          </a:r>
          <a:endParaRPr lang="tr-TR" dirty="0"/>
        </a:p>
      </dgm:t>
    </dgm:pt>
    <dgm:pt modelId="{B9950A4F-2B6F-4B2D-A9F5-914093BCC50F}" type="parTrans" cxnId="{A3A007C8-7F39-4C7E-AA3E-C012BB5FB44C}">
      <dgm:prSet/>
      <dgm:spPr/>
      <dgm:t>
        <a:bodyPr/>
        <a:lstStyle/>
        <a:p>
          <a:endParaRPr lang="tr-TR"/>
        </a:p>
      </dgm:t>
    </dgm:pt>
    <dgm:pt modelId="{E8767790-1D22-43C1-9A0D-196C3A6AD818}" type="sibTrans" cxnId="{A3A007C8-7F39-4C7E-AA3E-C012BB5FB44C}">
      <dgm:prSet/>
      <dgm:spPr/>
      <dgm:t>
        <a:bodyPr/>
        <a:lstStyle/>
        <a:p>
          <a:endParaRPr lang="tr-TR"/>
        </a:p>
      </dgm:t>
    </dgm:pt>
    <dgm:pt modelId="{D0220664-99B3-4062-907B-AA0B3F74C8A4}" type="pres">
      <dgm:prSet presAssocID="{623687E6-3C80-4027-A97B-8177A817ABBA}" presName="Name0" presStyleCnt="0">
        <dgm:presLayoutVars>
          <dgm:dir/>
          <dgm:resizeHandles val="exact"/>
        </dgm:presLayoutVars>
      </dgm:prSet>
      <dgm:spPr/>
    </dgm:pt>
    <dgm:pt modelId="{0C47339A-469A-4F28-8448-6E340E56E8F5}" type="pres">
      <dgm:prSet presAssocID="{BD644291-A013-42F4-9A98-19C516D03E63}" presName="node" presStyleLbl="node1" presStyleIdx="0" presStyleCnt="2" custLinFactNeighborX="-15150" custLinFactNeighborY="-5480">
        <dgm:presLayoutVars>
          <dgm:bulletEnabled val="1"/>
        </dgm:presLayoutVars>
      </dgm:prSet>
      <dgm:spPr/>
    </dgm:pt>
    <dgm:pt modelId="{3C312230-9300-464C-A4A3-B0AB8C018431}" type="pres">
      <dgm:prSet presAssocID="{A3F0E46F-473B-48B7-B10A-9C7BE220D977}" presName="sibTrans" presStyleLbl="sibTrans2D1" presStyleIdx="0" presStyleCnt="1"/>
      <dgm:spPr/>
    </dgm:pt>
    <dgm:pt modelId="{4A30E5A6-ABDC-40EB-8971-FA680E81DACD}" type="pres">
      <dgm:prSet presAssocID="{A3F0E46F-473B-48B7-B10A-9C7BE220D977}" presName="connectorText" presStyleLbl="sibTrans2D1" presStyleIdx="0" presStyleCnt="1"/>
      <dgm:spPr/>
    </dgm:pt>
    <dgm:pt modelId="{8353395E-F002-4B73-8228-CD8D7A4A38B4}" type="pres">
      <dgm:prSet presAssocID="{5A46BF9B-DFCE-425E-A400-2BC0BBCC8DDE}" presName="node" presStyleLbl="node1" presStyleIdx="1" presStyleCnt="2">
        <dgm:presLayoutVars>
          <dgm:bulletEnabled val="1"/>
        </dgm:presLayoutVars>
      </dgm:prSet>
      <dgm:spPr/>
    </dgm:pt>
  </dgm:ptLst>
  <dgm:cxnLst>
    <dgm:cxn modelId="{FE10B944-4FA3-41C7-B76C-102624CCE270}" type="presOf" srcId="{A3F0E46F-473B-48B7-B10A-9C7BE220D977}" destId="{4A30E5A6-ABDC-40EB-8971-FA680E81DACD}" srcOrd="1" destOrd="0" presId="urn:microsoft.com/office/officeart/2005/8/layout/process1"/>
    <dgm:cxn modelId="{B1EDBE66-1F9B-4E14-A933-DADD492E9647}" type="presOf" srcId="{A3F0E46F-473B-48B7-B10A-9C7BE220D977}" destId="{3C312230-9300-464C-A4A3-B0AB8C018431}" srcOrd="0" destOrd="0" presId="urn:microsoft.com/office/officeart/2005/8/layout/process1"/>
    <dgm:cxn modelId="{FFA73DA2-1FCB-4959-99E9-06178BD4B83F}" type="presOf" srcId="{623687E6-3C80-4027-A97B-8177A817ABBA}" destId="{D0220664-99B3-4062-907B-AA0B3F74C8A4}" srcOrd="0" destOrd="0" presId="urn:microsoft.com/office/officeart/2005/8/layout/process1"/>
    <dgm:cxn modelId="{A3A007C8-7F39-4C7E-AA3E-C012BB5FB44C}" srcId="{623687E6-3C80-4027-A97B-8177A817ABBA}" destId="{5A46BF9B-DFCE-425E-A400-2BC0BBCC8DDE}" srcOrd="1" destOrd="0" parTransId="{B9950A4F-2B6F-4B2D-A9F5-914093BCC50F}" sibTransId="{E8767790-1D22-43C1-9A0D-196C3A6AD818}"/>
    <dgm:cxn modelId="{A80543CB-01A4-44BA-AE6A-EDD7BD27C90D}" type="presOf" srcId="{5A46BF9B-DFCE-425E-A400-2BC0BBCC8DDE}" destId="{8353395E-F002-4B73-8228-CD8D7A4A38B4}" srcOrd="0" destOrd="0" presId="urn:microsoft.com/office/officeart/2005/8/layout/process1"/>
    <dgm:cxn modelId="{6B2564DD-0880-4732-B9E7-9EDD862E2D9D}" type="presOf" srcId="{BD644291-A013-42F4-9A98-19C516D03E63}" destId="{0C47339A-469A-4F28-8448-6E340E56E8F5}" srcOrd="0" destOrd="0" presId="urn:microsoft.com/office/officeart/2005/8/layout/process1"/>
    <dgm:cxn modelId="{41CCDCF3-CB0C-4AAC-9E9F-3329055144EF}" srcId="{623687E6-3C80-4027-A97B-8177A817ABBA}" destId="{BD644291-A013-42F4-9A98-19C516D03E63}" srcOrd="0" destOrd="0" parTransId="{C364E62F-DE31-439F-AB42-851D14D18A33}" sibTransId="{A3F0E46F-473B-48B7-B10A-9C7BE220D977}"/>
    <dgm:cxn modelId="{01C9D137-88E1-4132-88A9-CA8CB34AA3D1}" type="presParOf" srcId="{D0220664-99B3-4062-907B-AA0B3F74C8A4}" destId="{0C47339A-469A-4F28-8448-6E340E56E8F5}" srcOrd="0" destOrd="0" presId="urn:microsoft.com/office/officeart/2005/8/layout/process1"/>
    <dgm:cxn modelId="{8C117949-5FEE-4EDF-8AE0-6E4B9BCF4A71}" type="presParOf" srcId="{D0220664-99B3-4062-907B-AA0B3F74C8A4}" destId="{3C312230-9300-464C-A4A3-B0AB8C018431}" srcOrd="1" destOrd="0" presId="urn:microsoft.com/office/officeart/2005/8/layout/process1"/>
    <dgm:cxn modelId="{12CFCEF2-4489-4A36-9996-9A7B13583D2A}" type="presParOf" srcId="{3C312230-9300-464C-A4A3-B0AB8C018431}" destId="{4A30E5A6-ABDC-40EB-8971-FA680E81DACD}" srcOrd="0" destOrd="0" presId="urn:microsoft.com/office/officeart/2005/8/layout/process1"/>
    <dgm:cxn modelId="{EDE51E03-AE43-4840-8595-1CAAFE515BF9}" type="presParOf" srcId="{D0220664-99B3-4062-907B-AA0B3F74C8A4}" destId="{8353395E-F002-4B73-8228-CD8D7A4A38B4}"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47339A-469A-4F28-8448-6E340E56E8F5}">
      <dsp:nvSpPr>
        <dsp:cNvPr id="0" name=""/>
        <dsp:cNvSpPr/>
      </dsp:nvSpPr>
      <dsp:spPr>
        <a:xfrm>
          <a:off x="0" y="0"/>
          <a:ext cx="3843388" cy="73353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tr-TR" sz="1600" b="1" i="0" kern="1200" baseline="0" dirty="0"/>
            <a:t>Sorunlara kalıcı, doğru ve uygun çözüm bulmak önemli.  </a:t>
          </a:r>
          <a:r>
            <a:rPr lang="tr-TR" sz="1600" b="1" i="0" kern="1200" baseline="0" dirty="0">
              <a:sym typeface="Wingdings" panose="05000000000000000000" pitchFamily="2" charset="2"/>
            </a:rPr>
            <a:t></a:t>
          </a:r>
          <a:endParaRPr lang="tr-TR" sz="1600" b="1" i="0" kern="1200" baseline="0" dirty="0"/>
        </a:p>
      </dsp:txBody>
      <dsp:txXfrm>
        <a:off x="21484" y="21484"/>
        <a:ext cx="3800420" cy="690562"/>
      </dsp:txXfrm>
    </dsp:sp>
    <dsp:sp modelId="{3C312230-9300-464C-A4A3-B0AB8C018431}">
      <dsp:nvSpPr>
        <dsp:cNvPr id="0" name=""/>
        <dsp:cNvSpPr/>
      </dsp:nvSpPr>
      <dsp:spPr>
        <a:xfrm>
          <a:off x="4228177" y="0"/>
          <a:ext cx="815753" cy="73353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tr-TR" sz="1400" kern="1200"/>
        </a:p>
      </dsp:txBody>
      <dsp:txXfrm>
        <a:off x="4228177" y="146706"/>
        <a:ext cx="595694" cy="440118"/>
      </dsp:txXfrm>
    </dsp:sp>
    <dsp:sp modelId="{8353395E-F002-4B73-8228-CD8D7A4A38B4}">
      <dsp:nvSpPr>
        <dsp:cNvPr id="0" name=""/>
        <dsp:cNvSpPr/>
      </dsp:nvSpPr>
      <dsp:spPr>
        <a:xfrm>
          <a:off x="5382545" y="0"/>
          <a:ext cx="3843388" cy="73353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tr-TR" sz="1800" b="1" i="0" kern="1200" baseline="0" dirty="0"/>
            <a:t>İç kontrol işleri kolaylaştırır, sorunlara engel olabilir!</a:t>
          </a:r>
          <a:endParaRPr lang="tr-TR" sz="1800" kern="1200" dirty="0"/>
        </a:p>
      </dsp:txBody>
      <dsp:txXfrm>
        <a:off x="5404029" y="21484"/>
        <a:ext cx="3800420" cy="690562"/>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2" y="0"/>
            <a:ext cx="4301543" cy="341064"/>
          </a:xfrm>
          <a:prstGeom prst="rect">
            <a:avLst/>
          </a:prstGeom>
        </p:spPr>
        <p:txBody>
          <a:bodyPr vert="horz" lIns="91430" tIns="45716" rIns="91430" bIns="45716" rtlCol="0"/>
          <a:lstStyle>
            <a:lvl1pPr algn="l">
              <a:defRPr sz="1200"/>
            </a:lvl1pPr>
          </a:lstStyle>
          <a:p>
            <a:endParaRPr lang="tr-TR"/>
          </a:p>
        </p:txBody>
      </p:sp>
      <p:sp>
        <p:nvSpPr>
          <p:cNvPr id="3" name="Veri Yer Tutucusu 2"/>
          <p:cNvSpPr>
            <a:spLocks noGrp="1"/>
          </p:cNvSpPr>
          <p:nvPr>
            <p:ph type="dt" sz="quarter" idx="1"/>
          </p:nvPr>
        </p:nvSpPr>
        <p:spPr>
          <a:xfrm>
            <a:off x="5622800" y="0"/>
            <a:ext cx="4301543" cy="341064"/>
          </a:xfrm>
          <a:prstGeom prst="rect">
            <a:avLst/>
          </a:prstGeom>
        </p:spPr>
        <p:txBody>
          <a:bodyPr vert="horz" lIns="91430" tIns="45716" rIns="91430" bIns="45716" rtlCol="0"/>
          <a:lstStyle>
            <a:lvl1pPr algn="r">
              <a:defRPr sz="1200"/>
            </a:lvl1pPr>
          </a:lstStyle>
          <a:p>
            <a:fld id="{048524A6-CE3F-4A90-AF45-FC2B647196E7}" type="datetimeFigureOut">
              <a:rPr lang="tr-TR" smtClean="0"/>
              <a:t>14.04.2025</a:t>
            </a:fld>
            <a:endParaRPr lang="tr-TR"/>
          </a:p>
        </p:txBody>
      </p:sp>
      <p:sp>
        <p:nvSpPr>
          <p:cNvPr id="4" name="Altbilgi Yer Tutucusu 3"/>
          <p:cNvSpPr>
            <a:spLocks noGrp="1"/>
          </p:cNvSpPr>
          <p:nvPr>
            <p:ph type="ftr" sz="quarter" idx="2"/>
          </p:nvPr>
        </p:nvSpPr>
        <p:spPr>
          <a:xfrm>
            <a:off x="2" y="6456613"/>
            <a:ext cx="4301543" cy="341064"/>
          </a:xfrm>
          <a:prstGeom prst="rect">
            <a:avLst/>
          </a:prstGeom>
        </p:spPr>
        <p:txBody>
          <a:bodyPr vert="horz" lIns="91430" tIns="45716" rIns="91430" bIns="45716" rtlCol="0" anchor="b"/>
          <a:lstStyle>
            <a:lvl1pPr algn="l">
              <a:defRPr sz="1200"/>
            </a:lvl1pPr>
          </a:lstStyle>
          <a:p>
            <a:endParaRPr lang="tr-TR"/>
          </a:p>
        </p:txBody>
      </p:sp>
      <p:sp>
        <p:nvSpPr>
          <p:cNvPr id="5" name="Slayt Numarası Yer Tutucusu 4"/>
          <p:cNvSpPr>
            <a:spLocks noGrp="1"/>
          </p:cNvSpPr>
          <p:nvPr>
            <p:ph type="sldNum" sz="quarter" idx="3"/>
          </p:nvPr>
        </p:nvSpPr>
        <p:spPr>
          <a:xfrm>
            <a:off x="5622800" y="6456613"/>
            <a:ext cx="4301543" cy="341064"/>
          </a:xfrm>
          <a:prstGeom prst="rect">
            <a:avLst/>
          </a:prstGeom>
        </p:spPr>
        <p:txBody>
          <a:bodyPr vert="horz" lIns="91430" tIns="45716" rIns="91430" bIns="45716" rtlCol="0" anchor="b"/>
          <a:lstStyle>
            <a:lvl1pPr algn="r">
              <a:defRPr sz="1200"/>
            </a:lvl1pPr>
          </a:lstStyle>
          <a:p>
            <a:fld id="{BC212B49-2AA9-4769-BFF0-38AE2E5D13D4}" type="slidenum">
              <a:rPr lang="tr-TR" smtClean="0"/>
              <a:t>‹#›</a:t>
            </a:fld>
            <a:endParaRPr lang="tr-TR"/>
          </a:p>
        </p:txBody>
      </p:sp>
    </p:spTree>
    <p:extLst>
      <p:ext uri="{BB962C8B-B14F-4D97-AF65-F5344CB8AC3E}">
        <p14:creationId xmlns:p14="http://schemas.microsoft.com/office/powerpoint/2010/main" val="3188686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2" y="0"/>
            <a:ext cx="4301543" cy="341064"/>
          </a:xfrm>
          <a:prstGeom prst="rect">
            <a:avLst/>
          </a:prstGeom>
        </p:spPr>
        <p:txBody>
          <a:bodyPr vert="horz" lIns="91430" tIns="45716" rIns="91430" bIns="45716" rtlCol="0"/>
          <a:lstStyle>
            <a:lvl1pPr algn="l">
              <a:defRPr sz="1200"/>
            </a:lvl1pPr>
          </a:lstStyle>
          <a:p>
            <a:endParaRPr lang="tr-TR"/>
          </a:p>
        </p:txBody>
      </p:sp>
      <p:sp>
        <p:nvSpPr>
          <p:cNvPr id="3" name="Veri Yer Tutucusu 2"/>
          <p:cNvSpPr>
            <a:spLocks noGrp="1"/>
          </p:cNvSpPr>
          <p:nvPr>
            <p:ph type="dt" idx="1"/>
          </p:nvPr>
        </p:nvSpPr>
        <p:spPr>
          <a:xfrm>
            <a:off x="5622800" y="0"/>
            <a:ext cx="4301543" cy="341064"/>
          </a:xfrm>
          <a:prstGeom prst="rect">
            <a:avLst/>
          </a:prstGeom>
        </p:spPr>
        <p:txBody>
          <a:bodyPr vert="horz" lIns="91430" tIns="45716" rIns="91430" bIns="45716" rtlCol="0"/>
          <a:lstStyle>
            <a:lvl1pPr algn="r">
              <a:defRPr sz="1200"/>
            </a:lvl1pPr>
          </a:lstStyle>
          <a:p>
            <a:fld id="{3BB384BF-8403-4CF2-BA85-C831FD6A52F0}" type="datetimeFigureOut">
              <a:rPr lang="tr-TR" smtClean="0"/>
              <a:t>14.04.2025</a:t>
            </a:fld>
            <a:endParaRPr lang="tr-TR"/>
          </a:p>
        </p:txBody>
      </p:sp>
      <p:sp>
        <p:nvSpPr>
          <p:cNvPr id="4" name="Slayt Görüntüsü Yer Tutucusu 3"/>
          <p:cNvSpPr>
            <a:spLocks noGrp="1" noRot="1" noChangeAspect="1"/>
          </p:cNvSpPr>
          <p:nvPr>
            <p:ph type="sldImg" idx="2"/>
          </p:nvPr>
        </p:nvSpPr>
        <p:spPr>
          <a:xfrm>
            <a:off x="2925763" y="850900"/>
            <a:ext cx="4075112" cy="2292350"/>
          </a:xfrm>
          <a:prstGeom prst="rect">
            <a:avLst/>
          </a:prstGeom>
          <a:noFill/>
          <a:ln w="12700">
            <a:solidFill>
              <a:prstClr val="black"/>
            </a:solidFill>
          </a:ln>
        </p:spPr>
        <p:txBody>
          <a:bodyPr vert="horz" lIns="91430" tIns="45716" rIns="91430" bIns="45716" rtlCol="0" anchor="ctr"/>
          <a:lstStyle/>
          <a:p>
            <a:endParaRPr lang="tr-TR"/>
          </a:p>
        </p:txBody>
      </p:sp>
      <p:sp>
        <p:nvSpPr>
          <p:cNvPr id="5" name="Not Yer Tutucusu 4"/>
          <p:cNvSpPr>
            <a:spLocks noGrp="1"/>
          </p:cNvSpPr>
          <p:nvPr>
            <p:ph type="body" sz="quarter" idx="3"/>
          </p:nvPr>
        </p:nvSpPr>
        <p:spPr>
          <a:xfrm>
            <a:off x="992665" y="3271381"/>
            <a:ext cx="7941310" cy="2676585"/>
          </a:xfrm>
          <a:prstGeom prst="rect">
            <a:avLst/>
          </a:prstGeom>
        </p:spPr>
        <p:txBody>
          <a:bodyPr vert="horz" lIns="91430" tIns="45716" rIns="91430" bIns="45716"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2" y="6456613"/>
            <a:ext cx="4301543" cy="341064"/>
          </a:xfrm>
          <a:prstGeom prst="rect">
            <a:avLst/>
          </a:prstGeom>
        </p:spPr>
        <p:txBody>
          <a:bodyPr vert="horz" lIns="91430" tIns="45716" rIns="91430" bIns="45716" rtlCol="0" anchor="b"/>
          <a:lstStyle>
            <a:lvl1pPr algn="l">
              <a:defRPr sz="1200"/>
            </a:lvl1pPr>
          </a:lstStyle>
          <a:p>
            <a:endParaRPr lang="tr-TR"/>
          </a:p>
        </p:txBody>
      </p:sp>
      <p:sp>
        <p:nvSpPr>
          <p:cNvPr id="7" name="Slayt Numarası Yer Tutucusu 6"/>
          <p:cNvSpPr>
            <a:spLocks noGrp="1"/>
          </p:cNvSpPr>
          <p:nvPr>
            <p:ph type="sldNum" sz="quarter" idx="5"/>
          </p:nvPr>
        </p:nvSpPr>
        <p:spPr>
          <a:xfrm>
            <a:off x="5622800" y="6456613"/>
            <a:ext cx="4301543" cy="341064"/>
          </a:xfrm>
          <a:prstGeom prst="rect">
            <a:avLst/>
          </a:prstGeom>
        </p:spPr>
        <p:txBody>
          <a:bodyPr vert="horz" lIns="91430" tIns="45716" rIns="91430" bIns="45716" rtlCol="0" anchor="b"/>
          <a:lstStyle>
            <a:lvl1pPr algn="r">
              <a:defRPr sz="1200"/>
            </a:lvl1pPr>
          </a:lstStyle>
          <a:p>
            <a:fld id="{3070D695-6253-43A2-ABD5-115974ABEBE7}" type="slidenum">
              <a:rPr lang="tr-TR" smtClean="0"/>
              <a:t>‹#›</a:t>
            </a:fld>
            <a:endParaRPr lang="tr-TR"/>
          </a:p>
        </p:txBody>
      </p:sp>
    </p:spTree>
    <p:extLst>
      <p:ext uri="{BB962C8B-B14F-4D97-AF65-F5344CB8AC3E}">
        <p14:creationId xmlns:p14="http://schemas.microsoft.com/office/powerpoint/2010/main" val="3140217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070D695-6253-43A2-ABD5-115974ABEBE7}" type="slidenum">
              <a:rPr lang="tr-TR" smtClean="0"/>
              <a:t>1</a:t>
            </a:fld>
            <a:endParaRPr lang="tr-TR"/>
          </a:p>
        </p:txBody>
      </p:sp>
    </p:spTree>
    <p:extLst>
      <p:ext uri="{BB962C8B-B14F-4D97-AF65-F5344CB8AC3E}">
        <p14:creationId xmlns:p14="http://schemas.microsoft.com/office/powerpoint/2010/main" val="628538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070D695-6253-43A2-ABD5-115974ABEBE7}" type="slidenum">
              <a:rPr lang="tr-TR" smtClean="0"/>
              <a:t>10</a:t>
            </a:fld>
            <a:endParaRPr lang="tr-TR"/>
          </a:p>
        </p:txBody>
      </p:sp>
    </p:spTree>
    <p:extLst>
      <p:ext uri="{BB962C8B-B14F-4D97-AF65-F5344CB8AC3E}">
        <p14:creationId xmlns:p14="http://schemas.microsoft.com/office/powerpoint/2010/main" val="1766768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070D695-6253-43A2-ABD5-115974ABEBE7}" type="slidenum">
              <a:rPr lang="tr-TR" smtClean="0"/>
              <a:t>11</a:t>
            </a:fld>
            <a:endParaRPr lang="tr-TR"/>
          </a:p>
        </p:txBody>
      </p:sp>
    </p:spTree>
    <p:extLst>
      <p:ext uri="{BB962C8B-B14F-4D97-AF65-F5344CB8AC3E}">
        <p14:creationId xmlns:p14="http://schemas.microsoft.com/office/powerpoint/2010/main" val="1181294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070D695-6253-43A2-ABD5-115974ABEBE7}" type="slidenum">
              <a:rPr lang="tr-TR" smtClean="0"/>
              <a:t>12</a:t>
            </a:fld>
            <a:endParaRPr lang="tr-TR"/>
          </a:p>
        </p:txBody>
      </p:sp>
    </p:spTree>
    <p:extLst>
      <p:ext uri="{BB962C8B-B14F-4D97-AF65-F5344CB8AC3E}">
        <p14:creationId xmlns:p14="http://schemas.microsoft.com/office/powerpoint/2010/main" val="1531195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3070D695-6253-43A2-ABD5-115974ABEBE7}" type="slidenum">
              <a:rPr lang="tr-TR" smtClean="0"/>
              <a:t>13</a:t>
            </a:fld>
            <a:endParaRPr lang="tr-TR"/>
          </a:p>
        </p:txBody>
      </p:sp>
    </p:spTree>
    <p:extLst>
      <p:ext uri="{BB962C8B-B14F-4D97-AF65-F5344CB8AC3E}">
        <p14:creationId xmlns:p14="http://schemas.microsoft.com/office/powerpoint/2010/main" val="2078197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Hazine ve Maliye Bakanlığı pilot çalışmada ilk olarak Bakanlığımızı seçmiştir. </a:t>
            </a:r>
          </a:p>
          <a:p>
            <a:endParaRPr lang="tr-TR" dirty="0"/>
          </a:p>
          <a:p>
            <a:r>
              <a:rPr lang="tr-TR" dirty="0"/>
              <a:t>Değerlendirme raporunda yer alan soruların büyük bir kısmı bizim </a:t>
            </a:r>
            <a:r>
              <a:rPr lang="tr-TR" sz="1200" dirty="0"/>
              <a:t>katkımızla revize edilmiş </a:t>
            </a:r>
            <a:r>
              <a:rPr lang="tr-TR" dirty="0"/>
              <a:t>olup diğer kamu kurumlarına da uygulanacaktır.</a:t>
            </a:r>
          </a:p>
        </p:txBody>
      </p:sp>
      <p:sp>
        <p:nvSpPr>
          <p:cNvPr id="4" name="Slayt Numarası Yer Tutucusu 3"/>
          <p:cNvSpPr>
            <a:spLocks noGrp="1"/>
          </p:cNvSpPr>
          <p:nvPr>
            <p:ph type="sldNum" sz="quarter" idx="5"/>
          </p:nvPr>
        </p:nvSpPr>
        <p:spPr/>
        <p:txBody>
          <a:bodyPr/>
          <a:lstStyle/>
          <a:p>
            <a:fld id="{3070D695-6253-43A2-ABD5-115974ABEBE7}" type="slidenum">
              <a:rPr lang="tr-TR" smtClean="0"/>
              <a:t>14</a:t>
            </a:fld>
            <a:endParaRPr lang="tr-TR"/>
          </a:p>
        </p:txBody>
      </p:sp>
    </p:spTree>
    <p:extLst>
      <p:ext uri="{BB962C8B-B14F-4D97-AF65-F5344CB8AC3E}">
        <p14:creationId xmlns:p14="http://schemas.microsoft.com/office/powerpoint/2010/main" val="11640487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070D695-6253-43A2-ABD5-115974ABEBE7}" type="slidenum">
              <a:rPr lang="tr-TR" smtClean="0"/>
              <a:t>15</a:t>
            </a:fld>
            <a:endParaRPr lang="tr-TR"/>
          </a:p>
        </p:txBody>
      </p:sp>
    </p:spTree>
    <p:extLst>
      <p:ext uri="{BB962C8B-B14F-4D97-AF65-F5344CB8AC3E}">
        <p14:creationId xmlns:p14="http://schemas.microsoft.com/office/powerpoint/2010/main" val="37658657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070D695-6253-43A2-ABD5-115974ABEBE7}" type="slidenum">
              <a:rPr lang="tr-TR" smtClean="0"/>
              <a:t>16</a:t>
            </a:fld>
            <a:endParaRPr lang="tr-TR"/>
          </a:p>
        </p:txBody>
      </p:sp>
    </p:spTree>
    <p:extLst>
      <p:ext uri="{BB962C8B-B14F-4D97-AF65-F5344CB8AC3E}">
        <p14:creationId xmlns:p14="http://schemas.microsoft.com/office/powerpoint/2010/main" val="2711488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070D695-6253-43A2-ABD5-115974ABEBE7}" type="slidenum">
              <a:rPr lang="tr-TR" smtClean="0"/>
              <a:t>17</a:t>
            </a:fld>
            <a:endParaRPr lang="tr-TR"/>
          </a:p>
        </p:txBody>
      </p:sp>
    </p:spTree>
    <p:extLst>
      <p:ext uri="{BB962C8B-B14F-4D97-AF65-F5344CB8AC3E}">
        <p14:creationId xmlns:p14="http://schemas.microsoft.com/office/powerpoint/2010/main" val="32657212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070D695-6253-43A2-ABD5-115974ABEBE7}" type="slidenum">
              <a:rPr lang="tr-TR" smtClean="0"/>
              <a:t>18</a:t>
            </a:fld>
            <a:endParaRPr lang="tr-TR"/>
          </a:p>
        </p:txBody>
      </p:sp>
    </p:spTree>
    <p:extLst>
      <p:ext uri="{BB962C8B-B14F-4D97-AF65-F5344CB8AC3E}">
        <p14:creationId xmlns:p14="http://schemas.microsoft.com/office/powerpoint/2010/main" val="24301914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070D695-6253-43A2-ABD5-115974ABEBE7}" type="slidenum">
              <a:rPr lang="tr-TR" smtClean="0"/>
              <a:t>19</a:t>
            </a:fld>
            <a:endParaRPr lang="tr-TR"/>
          </a:p>
        </p:txBody>
      </p:sp>
    </p:spTree>
    <p:extLst>
      <p:ext uri="{BB962C8B-B14F-4D97-AF65-F5344CB8AC3E}">
        <p14:creationId xmlns:p14="http://schemas.microsoft.com/office/powerpoint/2010/main" val="779664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070D695-6253-43A2-ABD5-115974ABEBE7}" type="slidenum">
              <a:rPr lang="tr-TR" smtClean="0"/>
              <a:t>2</a:t>
            </a:fld>
            <a:endParaRPr lang="tr-TR"/>
          </a:p>
        </p:txBody>
      </p:sp>
    </p:spTree>
    <p:extLst>
      <p:ext uri="{BB962C8B-B14F-4D97-AF65-F5344CB8AC3E}">
        <p14:creationId xmlns:p14="http://schemas.microsoft.com/office/powerpoint/2010/main" val="210034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70D695-6253-43A2-ABD5-115974ABEBE7}" type="slidenum">
              <a:rPr kumimoji="0" lang="tr-T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tr-TR"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796642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070D695-6253-43A2-ABD5-115974ABEBE7}" type="slidenum">
              <a:rPr lang="tr-TR" smtClean="0"/>
              <a:t>21</a:t>
            </a:fld>
            <a:endParaRPr lang="tr-TR"/>
          </a:p>
        </p:txBody>
      </p:sp>
    </p:spTree>
    <p:extLst>
      <p:ext uri="{BB962C8B-B14F-4D97-AF65-F5344CB8AC3E}">
        <p14:creationId xmlns:p14="http://schemas.microsoft.com/office/powerpoint/2010/main" val="31602555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070D695-6253-43A2-ABD5-115974ABEBE7}" type="slidenum">
              <a:rPr lang="tr-TR" smtClean="0"/>
              <a:t>22</a:t>
            </a:fld>
            <a:endParaRPr lang="tr-TR"/>
          </a:p>
        </p:txBody>
      </p:sp>
    </p:spTree>
    <p:extLst>
      <p:ext uri="{BB962C8B-B14F-4D97-AF65-F5344CB8AC3E}">
        <p14:creationId xmlns:p14="http://schemas.microsoft.com/office/powerpoint/2010/main" val="27790052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070D695-6253-43A2-ABD5-115974ABEBE7}" type="slidenum">
              <a:rPr lang="tr-TR" smtClean="0"/>
              <a:t>23</a:t>
            </a:fld>
            <a:endParaRPr lang="tr-TR"/>
          </a:p>
        </p:txBody>
      </p:sp>
    </p:spTree>
    <p:extLst>
      <p:ext uri="{BB962C8B-B14F-4D97-AF65-F5344CB8AC3E}">
        <p14:creationId xmlns:p14="http://schemas.microsoft.com/office/powerpoint/2010/main" val="17532861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070D695-6253-43A2-ABD5-115974ABEBE7}" type="slidenum">
              <a:rPr lang="tr-TR" smtClean="0"/>
              <a:t>24</a:t>
            </a:fld>
            <a:endParaRPr lang="tr-TR"/>
          </a:p>
        </p:txBody>
      </p:sp>
    </p:spTree>
    <p:extLst>
      <p:ext uri="{BB962C8B-B14F-4D97-AF65-F5344CB8AC3E}">
        <p14:creationId xmlns:p14="http://schemas.microsoft.com/office/powerpoint/2010/main" val="32883692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070D695-6253-43A2-ABD5-115974ABEBE7}" type="slidenum">
              <a:rPr lang="tr-TR" smtClean="0"/>
              <a:t>25</a:t>
            </a:fld>
            <a:endParaRPr lang="tr-TR"/>
          </a:p>
        </p:txBody>
      </p:sp>
    </p:spTree>
    <p:extLst>
      <p:ext uri="{BB962C8B-B14F-4D97-AF65-F5344CB8AC3E}">
        <p14:creationId xmlns:p14="http://schemas.microsoft.com/office/powerpoint/2010/main" val="17739487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kern="1200" dirty="0">
              <a:solidFill>
                <a:schemeClr val="tx1"/>
              </a:solidFill>
              <a:effectLst/>
              <a:latin typeface="+mn-lt"/>
              <a:ea typeface="+mn-ea"/>
              <a:cs typeface="+mn-cs"/>
            </a:endParaRPr>
          </a:p>
        </p:txBody>
      </p:sp>
      <p:sp>
        <p:nvSpPr>
          <p:cNvPr id="4" name="Slayt Numarası Yer Tutucusu 3"/>
          <p:cNvSpPr>
            <a:spLocks noGrp="1"/>
          </p:cNvSpPr>
          <p:nvPr>
            <p:ph type="sldNum" sz="quarter" idx="5"/>
          </p:nvPr>
        </p:nvSpPr>
        <p:spPr/>
        <p:txBody>
          <a:bodyPr/>
          <a:lstStyle/>
          <a:p>
            <a:fld id="{3070D695-6253-43A2-ABD5-115974ABEBE7}" type="slidenum">
              <a:rPr lang="tr-TR" smtClean="0"/>
              <a:t>26</a:t>
            </a:fld>
            <a:endParaRPr lang="tr-TR"/>
          </a:p>
        </p:txBody>
      </p:sp>
    </p:spTree>
    <p:extLst>
      <p:ext uri="{BB962C8B-B14F-4D97-AF65-F5344CB8AC3E}">
        <p14:creationId xmlns:p14="http://schemas.microsoft.com/office/powerpoint/2010/main" val="34009791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070D695-6253-43A2-ABD5-115974ABEBE7}" type="slidenum">
              <a:rPr lang="tr-TR" smtClean="0"/>
              <a:t>27</a:t>
            </a:fld>
            <a:endParaRPr lang="tr-TR"/>
          </a:p>
        </p:txBody>
      </p:sp>
    </p:spTree>
    <p:extLst>
      <p:ext uri="{BB962C8B-B14F-4D97-AF65-F5344CB8AC3E}">
        <p14:creationId xmlns:p14="http://schemas.microsoft.com/office/powerpoint/2010/main" val="3374663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4" name="Slayt Numarası Yer Tutucusu 3"/>
          <p:cNvSpPr>
            <a:spLocks noGrp="1"/>
          </p:cNvSpPr>
          <p:nvPr>
            <p:ph type="sldNum" sz="quarter" idx="5"/>
          </p:nvPr>
        </p:nvSpPr>
        <p:spPr/>
        <p:txBody>
          <a:bodyPr/>
          <a:lstStyle/>
          <a:p>
            <a:fld id="{3070D695-6253-43A2-ABD5-115974ABEBE7}" type="slidenum">
              <a:rPr lang="tr-TR" smtClean="0"/>
              <a:t>28</a:t>
            </a:fld>
            <a:endParaRPr lang="tr-TR"/>
          </a:p>
        </p:txBody>
      </p:sp>
      <p:sp>
        <p:nvSpPr>
          <p:cNvPr id="6" name="Not Yer Tutucusu 5">
            <a:extLst>
              <a:ext uri="{FF2B5EF4-FFF2-40B4-BE49-F238E27FC236}">
                <a16:creationId xmlns:a16="http://schemas.microsoft.com/office/drawing/2014/main" id="{FB8C77AC-7F44-4DB7-B5D7-B517922DA12D}"/>
              </a:ext>
            </a:extLst>
          </p:cNvPr>
          <p:cNvSpPr>
            <a:spLocks noGrp="1"/>
          </p:cNvSpPr>
          <p:nvPr>
            <p:ph type="body" sz="quarter" idx="3"/>
          </p:nvPr>
        </p:nvSpPr>
        <p:spPr/>
        <p:txBody>
          <a:bodyPr/>
          <a:lstStyle/>
          <a:p>
            <a:endParaRPr lang="tr-TR" dirty="0"/>
          </a:p>
        </p:txBody>
      </p:sp>
    </p:spTree>
    <p:extLst>
      <p:ext uri="{BB962C8B-B14F-4D97-AF65-F5344CB8AC3E}">
        <p14:creationId xmlns:p14="http://schemas.microsoft.com/office/powerpoint/2010/main" val="39143553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070D695-6253-43A2-ABD5-115974ABEBE7}" type="slidenum">
              <a:rPr lang="tr-TR" smtClean="0"/>
              <a:t>29</a:t>
            </a:fld>
            <a:endParaRPr lang="tr-TR"/>
          </a:p>
        </p:txBody>
      </p:sp>
    </p:spTree>
    <p:extLst>
      <p:ext uri="{BB962C8B-B14F-4D97-AF65-F5344CB8AC3E}">
        <p14:creationId xmlns:p14="http://schemas.microsoft.com/office/powerpoint/2010/main" val="2207781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070D695-6253-43A2-ABD5-115974ABEBE7}" type="slidenum">
              <a:rPr lang="tr-TR" smtClean="0"/>
              <a:t>3</a:t>
            </a:fld>
            <a:endParaRPr lang="tr-TR"/>
          </a:p>
        </p:txBody>
      </p:sp>
    </p:spTree>
    <p:extLst>
      <p:ext uri="{BB962C8B-B14F-4D97-AF65-F5344CB8AC3E}">
        <p14:creationId xmlns:p14="http://schemas.microsoft.com/office/powerpoint/2010/main" val="41130165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070D695-6253-43A2-ABD5-115974ABEBE7}" type="slidenum">
              <a:rPr lang="tr-TR" smtClean="0"/>
              <a:t>30</a:t>
            </a:fld>
            <a:endParaRPr lang="tr-TR"/>
          </a:p>
        </p:txBody>
      </p:sp>
    </p:spTree>
    <p:extLst>
      <p:ext uri="{BB962C8B-B14F-4D97-AF65-F5344CB8AC3E}">
        <p14:creationId xmlns:p14="http://schemas.microsoft.com/office/powerpoint/2010/main" val="19142495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070D695-6253-43A2-ABD5-115974ABEBE7}" type="slidenum">
              <a:rPr lang="tr-TR" smtClean="0"/>
              <a:t>31</a:t>
            </a:fld>
            <a:endParaRPr lang="tr-TR"/>
          </a:p>
        </p:txBody>
      </p:sp>
    </p:spTree>
    <p:extLst>
      <p:ext uri="{BB962C8B-B14F-4D97-AF65-F5344CB8AC3E}">
        <p14:creationId xmlns:p14="http://schemas.microsoft.com/office/powerpoint/2010/main" val="22944846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070D695-6253-43A2-ABD5-115974ABEBE7}" type="slidenum">
              <a:rPr lang="tr-TR" smtClean="0"/>
              <a:t>32</a:t>
            </a:fld>
            <a:endParaRPr lang="tr-TR"/>
          </a:p>
        </p:txBody>
      </p:sp>
    </p:spTree>
    <p:extLst>
      <p:ext uri="{BB962C8B-B14F-4D97-AF65-F5344CB8AC3E}">
        <p14:creationId xmlns:p14="http://schemas.microsoft.com/office/powerpoint/2010/main" val="25038787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070D695-6253-43A2-ABD5-115974ABEBE7}" type="slidenum">
              <a:rPr lang="tr-TR" smtClean="0"/>
              <a:t>34</a:t>
            </a:fld>
            <a:endParaRPr lang="tr-TR"/>
          </a:p>
        </p:txBody>
      </p:sp>
    </p:spTree>
    <p:extLst>
      <p:ext uri="{BB962C8B-B14F-4D97-AF65-F5344CB8AC3E}">
        <p14:creationId xmlns:p14="http://schemas.microsoft.com/office/powerpoint/2010/main" val="10087506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895350" rtl="0" eaLnBrk="0" fontAlgn="base" latinLnBrk="0" hangingPunct="0">
              <a:lnSpc>
                <a:spcPct val="100000"/>
              </a:lnSpc>
              <a:spcBef>
                <a:spcPct val="0"/>
              </a:spcBef>
              <a:spcAft>
                <a:spcPct val="0"/>
              </a:spcAft>
              <a:buClr>
                <a:schemeClr val="tx2"/>
              </a:buClr>
              <a:buSzTx/>
              <a:buFont typeface="Wingdings" panose="05000000000000000000" pitchFamily="2" charset="2"/>
              <a:buNone/>
              <a:tabLst/>
              <a:defRPr/>
            </a:pPr>
            <a:endParaRPr lang="tr-TR" dirty="0"/>
          </a:p>
        </p:txBody>
      </p:sp>
      <p:sp>
        <p:nvSpPr>
          <p:cNvPr id="4" name="Slayt Numarası Yer Tutucusu 3"/>
          <p:cNvSpPr>
            <a:spLocks noGrp="1"/>
          </p:cNvSpPr>
          <p:nvPr>
            <p:ph type="sldNum" sz="quarter" idx="5"/>
          </p:nvPr>
        </p:nvSpPr>
        <p:spPr/>
        <p:txBody>
          <a:bodyPr/>
          <a:lstStyle/>
          <a:p>
            <a:fld id="{3070D695-6253-43A2-ABD5-115974ABEBE7}" type="slidenum">
              <a:rPr lang="tr-TR" smtClean="0"/>
              <a:t>35</a:t>
            </a:fld>
            <a:endParaRPr lang="tr-TR"/>
          </a:p>
        </p:txBody>
      </p:sp>
    </p:spTree>
    <p:extLst>
      <p:ext uri="{BB962C8B-B14F-4D97-AF65-F5344CB8AC3E}">
        <p14:creationId xmlns:p14="http://schemas.microsoft.com/office/powerpoint/2010/main" val="4331378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895350" rtl="0" eaLnBrk="0" fontAlgn="base" latinLnBrk="0" hangingPunct="0">
              <a:lnSpc>
                <a:spcPct val="100000"/>
              </a:lnSpc>
              <a:spcBef>
                <a:spcPct val="0"/>
              </a:spcBef>
              <a:spcAft>
                <a:spcPct val="0"/>
              </a:spcAft>
              <a:buClr>
                <a:schemeClr val="tx2"/>
              </a:buClr>
              <a:buSzTx/>
              <a:buFont typeface="Wingdings" panose="05000000000000000000" pitchFamily="2" charset="2"/>
              <a:buNone/>
              <a:tabLst/>
              <a:defRPr/>
            </a:pPr>
            <a:endParaRPr lang="tr-TR" dirty="0"/>
          </a:p>
        </p:txBody>
      </p:sp>
      <p:sp>
        <p:nvSpPr>
          <p:cNvPr id="4" name="Slayt Numarası Yer Tutucusu 3"/>
          <p:cNvSpPr>
            <a:spLocks noGrp="1"/>
          </p:cNvSpPr>
          <p:nvPr>
            <p:ph type="sldNum" sz="quarter" idx="5"/>
          </p:nvPr>
        </p:nvSpPr>
        <p:spPr/>
        <p:txBody>
          <a:bodyPr/>
          <a:lstStyle/>
          <a:p>
            <a:fld id="{3070D695-6253-43A2-ABD5-115974ABEBE7}" type="slidenum">
              <a:rPr lang="tr-TR" smtClean="0"/>
              <a:t>36</a:t>
            </a:fld>
            <a:endParaRPr lang="tr-TR"/>
          </a:p>
        </p:txBody>
      </p:sp>
    </p:spTree>
    <p:extLst>
      <p:ext uri="{BB962C8B-B14F-4D97-AF65-F5344CB8AC3E}">
        <p14:creationId xmlns:p14="http://schemas.microsoft.com/office/powerpoint/2010/main" val="38925390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a:defRPr/>
            </a:pPr>
            <a:fld id="{3C3A632B-FBDE-46D4-BF6F-6D14421E6342}" type="slidenum">
              <a:rPr lang="en-US"/>
              <a:pPr>
                <a:defRPr/>
              </a:pPr>
              <a:t>37</a:t>
            </a:fld>
            <a:endParaRPr lang="en-US" dirty="0"/>
          </a:p>
        </p:txBody>
      </p:sp>
    </p:spTree>
    <p:extLst>
      <p:ext uri="{BB962C8B-B14F-4D97-AF65-F5344CB8AC3E}">
        <p14:creationId xmlns:p14="http://schemas.microsoft.com/office/powerpoint/2010/main" val="838746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070D695-6253-43A2-ABD5-115974ABEBE7}" type="slidenum">
              <a:rPr lang="tr-TR" smtClean="0"/>
              <a:t>38</a:t>
            </a:fld>
            <a:endParaRPr lang="tr-TR"/>
          </a:p>
        </p:txBody>
      </p:sp>
    </p:spTree>
    <p:extLst>
      <p:ext uri="{BB962C8B-B14F-4D97-AF65-F5344CB8AC3E}">
        <p14:creationId xmlns:p14="http://schemas.microsoft.com/office/powerpoint/2010/main" val="21618291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070D695-6253-43A2-ABD5-115974ABEBE7}" type="slidenum">
              <a:rPr lang="tr-TR" smtClean="0"/>
              <a:t>39</a:t>
            </a:fld>
            <a:endParaRPr lang="tr-TR"/>
          </a:p>
        </p:txBody>
      </p:sp>
    </p:spTree>
    <p:extLst>
      <p:ext uri="{BB962C8B-B14F-4D97-AF65-F5344CB8AC3E}">
        <p14:creationId xmlns:p14="http://schemas.microsoft.com/office/powerpoint/2010/main" val="19428406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a:defRPr/>
            </a:pPr>
            <a:fld id="{3C3A632B-FBDE-46D4-BF6F-6D14421E6342}" type="slidenum">
              <a:rPr lang="en-US"/>
              <a:pPr>
                <a:defRPr/>
              </a:pPr>
              <a:t>40</a:t>
            </a:fld>
            <a:endParaRPr lang="en-US" dirty="0"/>
          </a:p>
        </p:txBody>
      </p:sp>
    </p:spTree>
    <p:extLst>
      <p:ext uri="{BB962C8B-B14F-4D97-AF65-F5344CB8AC3E}">
        <p14:creationId xmlns:p14="http://schemas.microsoft.com/office/powerpoint/2010/main" val="2804185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070D695-6253-43A2-ABD5-115974ABEBE7}" type="slidenum">
              <a:rPr lang="tr-TR" smtClean="0"/>
              <a:t>4</a:t>
            </a:fld>
            <a:endParaRPr lang="tr-TR"/>
          </a:p>
        </p:txBody>
      </p:sp>
    </p:spTree>
    <p:extLst>
      <p:ext uri="{BB962C8B-B14F-4D97-AF65-F5344CB8AC3E}">
        <p14:creationId xmlns:p14="http://schemas.microsoft.com/office/powerpoint/2010/main" val="5272629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070D695-6253-43A2-ABD5-115974ABEBE7}" type="slidenum">
              <a:rPr lang="tr-TR" smtClean="0"/>
              <a:t>41</a:t>
            </a:fld>
            <a:endParaRPr lang="tr-TR"/>
          </a:p>
        </p:txBody>
      </p:sp>
    </p:spTree>
    <p:extLst>
      <p:ext uri="{BB962C8B-B14F-4D97-AF65-F5344CB8AC3E}">
        <p14:creationId xmlns:p14="http://schemas.microsoft.com/office/powerpoint/2010/main" val="20890380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070D695-6253-43A2-ABD5-115974ABEBE7}" type="slidenum">
              <a:rPr lang="tr-TR" smtClean="0"/>
              <a:t>42</a:t>
            </a:fld>
            <a:endParaRPr lang="tr-TR"/>
          </a:p>
        </p:txBody>
      </p:sp>
    </p:spTree>
    <p:extLst>
      <p:ext uri="{BB962C8B-B14F-4D97-AF65-F5344CB8AC3E}">
        <p14:creationId xmlns:p14="http://schemas.microsoft.com/office/powerpoint/2010/main" val="41581464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070D695-6253-43A2-ABD5-115974ABEBE7}" type="slidenum">
              <a:rPr lang="tr-TR" smtClean="0"/>
              <a:t>43</a:t>
            </a:fld>
            <a:endParaRPr lang="tr-TR"/>
          </a:p>
        </p:txBody>
      </p:sp>
    </p:spTree>
    <p:extLst>
      <p:ext uri="{BB962C8B-B14F-4D97-AF65-F5344CB8AC3E}">
        <p14:creationId xmlns:p14="http://schemas.microsoft.com/office/powerpoint/2010/main" val="33254083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070D695-6253-43A2-ABD5-115974ABEBE7}" type="slidenum">
              <a:rPr lang="tr-TR" smtClean="0"/>
              <a:t>44</a:t>
            </a:fld>
            <a:endParaRPr lang="tr-TR"/>
          </a:p>
        </p:txBody>
      </p:sp>
    </p:spTree>
    <p:extLst>
      <p:ext uri="{BB962C8B-B14F-4D97-AF65-F5344CB8AC3E}">
        <p14:creationId xmlns:p14="http://schemas.microsoft.com/office/powerpoint/2010/main" val="33795834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070D695-6253-43A2-ABD5-115974ABEBE7}" type="slidenum">
              <a:rPr lang="tr-TR" smtClean="0"/>
              <a:t>45</a:t>
            </a:fld>
            <a:endParaRPr lang="tr-TR"/>
          </a:p>
        </p:txBody>
      </p:sp>
    </p:spTree>
    <p:extLst>
      <p:ext uri="{BB962C8B-B14F-4D97-AF65-F5344CB8AC3E}">
        <p14:creationId xmlns:p14="http://schemas.microsoft.com/office/powerpoint/2010/main" val="3224427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070D695-6253-43A2-ABD5-115974ABEBE7}" type="slidenum">
              <a:rPr lang="tr-TR" smtClean="0"/>
              <a:t>46</a:t>
            </a:fld>
            <a:endParaRPr lang="tr-TR"/>
          </a:p>
        </p:txBody>
      </p:sp>
    </p:spTree>
    <p:extLst>
      <p:ext uri="{BB962C8B-B14F-4D97-AF65-F5344CB8AC3E}">
        <p14:creationId xmlns:p14="http://schemas.microsoft.com/office/powerpoint/2010/main" val="1103439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070D695-6253-43A2-ABD5-115974ABEBE7}" type="slidenum">
              <a:rPr lang="tr-TR" smtClean="0"/>
              <a:t>47</a:t>
            </a:fld>
            <a:endParaRPr lang="tr-TR"/>
          </a:p>
        </p:txBody>
      </p:sp>
    </p:spTree>
    <p:extLst>
      <p:ext uri="{BB962C8B-B14F-4D97-AF65-F5344CB8AC3E}">
        <p14:creationId xmlns:p14="http://schemas.microsoft.com/office/powerpoint/2010/main" val="31300780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a:defRPr/>
            </a:pPr>
            <a:fld id="{3C3A632B-FBDE-46D4-BF6F-6D14421E6342}" type="slidenum">
              <a:rPr lang="en-US"/>
              <a:pPr>
                <a:defRPr/>
              </a:pPr>
              <a:t>48</a:t>
            </a:fld>
            <a:endParaRPr lang="en-US" dirty="0"/>
          </a:p>
        </p:txBody>
      </p:sp>
    </p:spTree>
    <p:extLst>
      <p:ext uri="{BB962C8B-B14F-4D97-AF65-F5344CB8AC3E}">
        <p14:creationId xmlns:p14="http://schemas.microsoft.com/office/powerpoint/2010/main" val="31700679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070D695-6253-43A2-ABD5-115974ABEBE7}" type="slidenum">
              <a:rPr lang="tr-TR" smtClean="0"/>
              <a:t>49</a:t>
            </a:fld>
            <a:endParaRPr lang="tr-TR"/>
          </a:p>
        </p:txBody>
      </p:sp>
    </p:spTree>
    <p:extLst>
      <p:ext uri="{BB962C8B-B14F-4D97-AF65-F5344CB8AC3E}">
        <p14:creationId xmlns:p14="http://schemas.microsoft.com/office/powerpoint/2010/main" val="31055445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tr-TR" b="1" dirty="0"/>
          </a:p>
          <a:p>
            <a:endParaRPr lang="tr-TR" dirty="0"/>
          </a:p>
        </p:txBody>
      </p:sp>
      <p:sp>
        <p:nvSpPr>
          <p:cNvPr id="4" name="Slayt Numarası Yer Tutucusu 3"/>
          <p:cNvSpPr>
            <a:spLocks noGrp="1"/>
          </p:cNvSpPr>
          <p:nvPr>
            <p:ph type="sldNum" sz="quarter" idx="5"/>
          </p:nvPr>
        </p:nvSpPr>
        <p:spPr/>
        <p:txBody>
          <a:bodyPr/>
          <a:lstStyle/>
          <a:p>
            <a:fld id="{3070D695-6253-43A2-ABD5-115974ABEBE7}" type="slidenum">
              <a:rPr lang="tr-TR" smtClean="0"/>
              <a:t>50</a:t>
            </a:fld>
            <a:endParaRPr lang="tr-TR"/>
          </a:p>
        </p:txBody>
      </p:sp>
    </p:spTree>
    <p:extLst>
      <p:ext uri="{BB962C8B-B14F-4D97-AF65-F5344CB8AC3E}">
        <p14:creationId xmlns:p14="http://schemas.microsoft.com/office/powerpoint/2010/main" val="3433342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070D695-6253-43A2-ABD5-115974ABEBE7}" type="slidenum">
              <a:rPr lang="tr-TR" smtClean="0"/>
              <a:t>5</a:t>
            </a:fld>
            <a:endParaRPr lang="tr-TR"/>
          </a:p>
        </p:txBody>
      </p:sp>
    </p:spTree>
    <p:extLst>
      <p:ext uri="{BB962C8B-B14F-4D97-AF65-F5344CB8AC3E}">
        <p14:creationId xmlns:p14="http://schemas.microsoft.com/office/powerpoint/2010/main" val="9016482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070D695-6253-43A2-ABD5-115974ABEBE7}" type="slidenum">
              <a:rPr lang="tr-TR" smtClean="0"/>
              <a:t>51</a:t>
            </a:fld>
            <a:endParaRPr lang="tr-TR"/>
          </a:p>
        </p:txBody>
      </p:sp>
    </p:spTree>
    <p:extLst>
      <p:ext uri="{BB962C8B-B14F-4D97-AF65-F5344CB8AC3E}">
        <p14:creationId xmlns:p14="http://schemas.microsoft.com/office/powerpoint/2010/main" val="17359719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070D695-6253-43A2-ABD5-115974ABEBE7}" type="slidenum">
              <a:rPr lang="tr-TR" smtClean="0"/>
              <a:t>52</a:t>
            </a:fld>
            <a:endParaRPr lang="tr-TR"/>
          </a:p>
        </p:txBody>
      </p:sp>
    </p:spTree>
    <p:extLst>
      <p:ext uri="{BB962C8B-B14F-4D97-AF65-F5344CB8AC3E}">
        <p14:creationId xmlns:p14="http://schemas.microsoft.com/office/powerpoint/2010/main" val="25866281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a:defRPr/>
            </a:pPr>
            <a:fld id="{3C3A632B-FBDE-46D4-BF6F-6D14421E6342}" type="slidenum">
              <a:rPr lang="en-US"/>
              <a:pPr>
                <a:defRPr/>
              </a:pPr>
              <a:t>54</a:t>
            </a:fld>
            <a:endParaRPr lang="en-US" dirty="0"/>
          </a:p>
        </p:txBody>
      </p:sp>
    </p:spTree>
    <p:extLst>
      <p:ext uri="{BB962C8B-B14F-4D97-AF65-F5344CB8AC3E}">
        <p14:creationId xmlns:p14="http://schemas.microsoft.com/office/powerpoint/2010/main" val="31680620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070D695-6253-43A2-ABD5-115974ABEBE7}" type="slidenum">
              <a:rPr lang="tr-TR" smtClean="0"/>
              <a:t>55</a:t>
            </a:fld>
            <a:endParaRPr lang="tr-TR"/>
          </a:p>
        </p:txBody>
      </p:sp>
    </p:spTree>
    <p:extLst>
      <p:ext uri="{BB962C8B-B14F-4D97-AF65-F5344CB8AC3E}">
        <p14:creationId xmlns:p14="http://schemas.microsoft.com/office/powerpoint/2010/main" val="11908746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070D695-6253-43A2-ABD5-115974ABEBE7}" type="slidenum">
              <a:rPr lang="tr-TR" smtClean="0"/>
              <a:t>56</a:t>
            </a:fld>
            <a:endParaRPr lang="tr-TR"/>
          </a:p>
        </p:txBody>
      </p:sp>
    </p:spTree>
    <p:extLst>
      <p:ext uri="{BB962C8B-B14F-4D97-AF65-F5344CB8AC3E}">
        <p14:creationId xmlns:p14="http://schemas.microsoft.com/office/powerpoint/2010/main" val="18805483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a:defRPr/>
            </a:pPr>
            <a:fld id="{3C3A632B-FBDE-46D4-BF6F-6D14421E6342}" type="slidenum">
              <a:rPr lang="en-US"/>
              <a:pPr>
                <a:defRPr/>
              </a:pPr>
              <a:t>57</a:t>
            </a:fld>
            <a:endParaRPr lang="en-US" dirty="0"/>
          </a:p>
        </p:txBody>
      </p:sp>
    </p:spTree>
    <p:extLst>
      <p:ext uri="{BB962C8B-B14F-4D97-AF65-F5344CB8AC3E}">
        <p14:creationId xmlns:p14="http://schemas.microsoft.com/office/powerpoint/2010/main" val="29834978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070D695-6253-43A2-ABD5-115974ABEBE7}" type="slidenum">
              <a:rPr lang="tr-TR" smtClean="0"/>
              <a:t>58</a:t>
            </a:fld>
            <a:endParaRPr lang="tr-TR"/>
          </a:p>
        </p:txBody>
      </p:sp>
    </p:spTree>
    <p:extLst>
      <p:ext uri="{BB962C8B-B14F-4D97-AF65-F5344CB8AC3E}">
        <p14:creationId xmlns:p14="http://schemas.microsoft.com/office/powerpoint/2010/main" val="31948768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a:defRPr/>
            </a:pPr>
            <a:fld id="{3C3A632B-FBDE-46D4-BF6F-6D14421E6342}" type="slidenum">
              <a:rPr lang="en-US"/>
              <a:pPr>
                <a:defRPr/>
              </a:pPr>
              <a:t>60</a:t>
            </a:fld>
            <a:endParaRPr lang="en-US" dirty="0"/>
          </a:p>
        </p:txBody>
      </p:sp>
    </p:spTree>
    <p:extLst>
      <p:ext uri="{BB962C8B-B14F-4D97-AF65-F5344CB8AC3E}">
        <p14:creationId xmlns:p14="http://schemas.microsoft.com/office/powerpoint/2010/main" val="9240012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a:defRPr/>
            </a:pPr>
            <a:fld id="{3C3A632B-FBDE-46D4-BF6F-6D14421E6342}" type="slidenum">
              <a:rPr lang="en-US"/>
              <a:pPr>
                <a:defRPr/>
              </a:pPr>
              <a:t>61</a:t>
            </a:fld>
            <a:endParaRPr lang="en-US" dirty="0"/>
          </a:p>
        </p:txBody>
      </p:sp>
    </p:spTree>
    <p:extLst>
      <p:ext uri="{BB962C8B-B14F-4D97-AF65-F5344CB8AC3E}">
        <p14:creationId xmlns:p14="http://schemas.microsoft.com/office/powerpoint/2010/main" val="117047501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a:defRPr/>
            </a:pPr>
            <a:fld id="{3C3A632B-FBDE-46D4-BF6F-6D14421E6342}" type="slidenum">
              <a:rPr lang="en-US"/>
              <a:pPr>
                <a:defRPr/>
              </a:pPr>
              <a:t>62</a:t>
            </a:fld>
            <a:endParaRPr lang="en-US" dirty="0"/>
          </a:p>
        </p:txBody>
      </p:sp>
    </p:spTree>
    <p:extLst>
      <p:ext uri="{BB962C8B-B14F-4D97-AF65-F5344CB8AC3E}">
        <p14:creationId xmlns:p14="http://schemas.microsoft.com/office/powerpoint/2010/main" val="3022950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070D695-6253-43A2-ABD5-115974ABEBE7}" type="slidenum">
              <a:rPr lang="tr-TR" smtClean="0"/>
              <a:t>6</a:t>
            </a:fld>
            <a:endParaRPr lang="tr-TR"/>
          </a:p>
        </p:txBody>
      </p:sp>
    </p:spTree>
    <p:extLst>
      <p:ext uri="{BB962C8B-B14F-4D97-AF65-F5344CB8AC3E}">
        <p14:creationId xmlns:p14="http://schemas.microsoft.com/office/powerpoint/2010/main" val="8973781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a:defRPr/>
            </a:pPr>
            <a:fld id="{3C3A632B-FBDE-46D4-BF6F-6D14421E6342}" type="slidenum">
              <a:rPr lang="en-US"/>
              <a:pPr>
                <a:defRPr/>
              </a:pPr>
              <a:t>63</a:t>
            </a:fld>
            <a:endParaRPr lang="en-US" dirty="0"/>
          </a:p>
        </p:txBody>
      </p:sp>
    </p:spTree>
    <p:extLst>
      <p:ext uri="{BB962C8B-B14F-4D97-AF65-F5344CB8AC3E}">
        <p14:creationId xmlns:p14="http://schemas.microsoft.com/office/powerpoint/2010/main" val="8109297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a:defRPr/>
            </a:pPr>
            <a:fld id="{3C3A632B-FBDE-46D4-BF6F-6D14421E6342}" type="slidenum">
              <a:rPr lang="en-US"/>
              <a:pPr>
                <a:defRPr/>
              </a:pPr>
              <a:t>64</a:t>
            </a:fld>
            <a:endParaRPr lang="en-US" dirty="0"/>
          </a:p>
        </p:txBody>
      </p:sp>
    </p:spTree>
    <p:extLst>
      <p:ext uri="{BB962C8B-B14F-4D97-AF65-F5344CB8AC3E}">
        <p14:creationId xmlns:p14="http://schemas.microsoft.com/office/powerpoint/2010/main" val="40388558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a:defRPr/>
            </a:pPr>
            <a:fld id="{3C3A632B-FBDE-46D4-BF6F-6D14421E6342}" type="slidenum">
              <a:rPr lang="en-US"/>
              <a:pPr>
                <a:defRPr/>
              </a:pPr>
              <a:t>65</a:t>
            </a:fld>
            <a:endParaRPr lang="en-US" dirty="0"/>
          </a:p>
        </p:txBody>
      </p:sp>
    </p:spTree>
    <p:extLst>
      <p:ext uri="{BB962C8B-B14F-4D97-AF65-F5344CB8AC3E}">
        <p14:creationId xmlns:p14="http://schemas.microsoft.com/office/powerpoint/2010/main" val="402157027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895350" rtl="0" eaLnBrk="0" fontAlgn="base" latinLnBrk="0" hangingPunct="0">
              <a:lnSpc>
                <a:spcPct val="100000"/>
              </a:lnSpc>
              <a:spcBef>
                <a:spcPct val="0"/>
              </a:spcBef>
              <a:spcAft>
                <a:spcPct val="0"/>
              </a:spcAft>
              <a:buClr>
                <a:schemeClr val="tx2"/>
              </a:buClr>
              <a:buSzTx/>
              <a:buFont typeface="Wingdings" panose="05000000000000000000" pitchFamily="2" charset="2"/>
              <a:buNone/>
              <a:tabLst/>
              <a:defRPr/>
            </a:pPr>
            <a:endParaRPr lang="tr-TR" dirty="0"/>
          </a:p>
        </p:txBody>
      </p:sp>
      <p:sp>
        <p:nvSpPr>
          <p:cNvPr id="4" name="Slayt Numarası Yer Tutucusu 3"/>
          <p:cNvSpPr>
            <a:spLocks noGrp="1"/>
          </p:cNvSpPr>
          <p:nvPr>
            <p:ph type="sldNum" sz="quarter" idx="5"/>
          </p:nvPr>
        </p:nvSpPr>
        <p:spPr/>
        <p:txBody>
          <a:bodyPr/>
          <a:lstStyle/>
          <a:p>
            <a:fld id="{3070D695-6253-43A2-ABD5-115974ABEBE7}" type="slidenum">
              <a:rPr lang="tr-TR" smtClean="0"/>
              <a:t>66</a:t>
            </a:fld>
            <a:endParaRPr lang="tr-TR"/>
          </a:p>
        </p:txBody>
      </p:sp>
    </p:spTree>
    <p:extLst>
      <p:ext uri="{BB962C8B-B14F-4D97-AF65-F5344CB8AC3E}">
        <p14:creationId xmlns:p14="http://schemas.microsoft.com/office/powerpoint/2010/main" val="287934902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a:defRPr/>
            </a:pPr>
            <a:fld id="{3C3A632B-FBDE-46D4-BF6F-6D14421E6342}" type="slidenum">
              <a:rPr lang="en-US"/>
              <a:pPr>
                <a:defRPr/>
              </a:pPr>
              <a:t>67</a:t>
            </a:fld>
            <a:endParaRPr lang="en-US" dirty="0"/>
          </a:p>
        </p:txBody>
      </p:sp>
    </p:spTree>
    <p:extLst>
      <p:ext uri="{BB962C8B-B14F-4D97-AF65-F5344CB8AC3E}">
        <p14:creationId xmlns:p14="http://schemas.microsoft.com/office/powerpoint/2010/main" val="128235848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a:defRPr/>
            </a:pPr>
            <a:fld id="{3C3A632B-FBDE-46D4-BF6F-6D14421E6342}" type="slidenum">
              <a:rPr lang="en-US"/>
              <a:pPr>
                <a:defRPr/>
              </a:pPr>
              <a:t>68</a:t>
            </a:fld>
            <a:endParaRPr lang="en-US" dirty="0"/>
          </a:p>
        </p:txBody>
      </p:sp>
    </p:spTree>
    <p:extLst>
      <p:ext uri="{BB962C8B-B14F-4D97-AF65-F5344CB8AC3E}">
        <p14:creationId xmlns:p14="http://schemas.microsoft.com/office/powerpoint/2010/main" val="21859541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a:defRPr/>
            </a:pPr>
            <a:fld id="{3C3A632B-FBDE-46D4-BF6F-6D14421E6342}" type="slidenum">
              <a:rPr lang="en-US"/>
              <a:pPr>
                <a:defRPr/>
              </a:pPr>
              <a:t>69</a:t>
            </a:fld>
            <a:endParaRPr lang="en-US" dirty="0"/>
          </a:p>
        </p:txBody>
      </p:sp>
    </p:spTree>
    <p:extLst>
      <p:ext uri="{BB962C8B-B14F-4D97-AF65-F5344CB8AC3E}">
        <p14:creationId xmlns:p14="http://schemas.microsoft.com/office/powerpoint/2010/main" val="130992037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a:defRPr/>
            </a:pPr>
            <a:fld id="{3C3A632B-FBDE-46D4-BF6F-6D14421E6342}" type="slidenum">
              <a:rPr lang="en-US"/>
              <a:pPr>
                <a:defRPr/>
              </a:pPr>
              <a:t>70</a:t>
            </a:fld>
            <a:endParaRPr lang="en-US" dirty="0"/>
          </a:p>
        </p:txBody>
      </p:sp>
    </p:spTree>
    <p:extLst>
      <p:ext uri="{BB962C8B-B14F-4D97-AF65-F5344CB8AC3E}">
        <p14:creationId xmlns:p14="http://schemas.microsoft.com/office/powerpoint/2010/main" val="71188537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a:defRPr/>
            </a:pPr>
            <a:fld id="{3C3A632B-FBDE-46D4-BF6F-6D14421E6342}" type="slidenum">
              <a:rPr lang="en-US"/>
              <a:pPr>
                <a:defRPr/>
              </a:pPr>
              <a:t>71</a:t>
            </a:fld>
            <a:endParaRPr lang="en-US" dirty="0"/>
          </a:p>
        </p:txBody>
      </p:sp>
    </p:spTree>
    <p:extLst>
      <p:ext uri="{BB962C8B-B14F-4D97-AF65-F5344CB8AC3E}">
        <p14:creationId xmlns:p14="http://schemas.microsoft.com/office/powerpoint/2010/main" val="10711991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3A632B-FBDE-46D4-BF6F-6D14421E6342}"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97603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070D695-6253-43A2-ABD5-115974ABEBE7}" type="slidenum">
              <a:rPr lang="tr-TR" smtClean="0"/>
              <a:t>7</a:t>
            </a:fld>
            <a:endParaRPr lang="tr-TR"/>
          </a:p>
        </p:txBody>
      </p:sp>
    </p:spTree>
    <p:extLst>
      <p:ext uri="{BB962C8B-B14F-4D97-AF65-F5344CB8AC3E}">
        <p14:creationId xmlns:p14="http://schemas.microsoft.com/office/powerpoint/2010/main" val="149242973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3C3A632B-FBDE-46D4-BF6F-6D14421E6342}" type="slidenum">
              <a:rPr lang="en-US"/>
              <a:pPr>
                <a:defRPr/>
              </a:pPr>
              <a:t>73</a:t>
            </a:fld>
            <a:endParaRPr lang="en-US" dirty="0"/>
          </a:p>
        </p:txBody>
      </p:sp>
    </p:spTree>
    <p:extLst>
      <p:ext uri="{BB962C8B-B14F-4D97-AF65-F5344CB8AC3E}">
        <p14:creationId xmlns:p14="http://schemas.microsoft.com/office/powerpoint/2010/main" val="330433595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a:defRPr/>
            </a:pPr>
            <a:fld id="{3C3A632B-FBDE-46D4-BF6F-6D14421E6342}" type="slidenum">
              <a:rPr lang="en-US"/>
              <a:pPr>
                <a:defRPr/>
              </a:pPr>
              <a:t>74</a:t>
            </a:fld>
            <a:endParaRPr lang="en-US" dirty="0"/>
          </a:p>
        </p:txBody>
      </p:sp>
    </p:spTree>
    <p:extLst>
      <p:ext uri="{BB962C8B-B14F-4D97-AF65-F5344CB8AC3E}">
        <p14:creationId xmlns:p14="http://schemas.microsoft.com/office/powerpoint/2010/main" val="352233845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895350" rtl="0" eaLnBrk="0" fontAlgn="base" latinLnBrk="0" hangingPunct="0">
              <a:lnSpc>
                <a:spcPct val="100000"/>
              </a:lnSpc>
              <a:spcBef>
                <a:spcPct val="0"/>
              </a:spcBef>
              <a:spcAft>
                <a:spcPct val="0"/>
              </a:spcAft>
              <a:buClr>
                <a:schemeClr val="tx2"/>
              </a:buClr>
              <a:buSzTx/>
              <a:buFont typeface="Wingdings" panose="05000000000000000000" pitchFamily="2" charset="2"/>
              <a:buNone/>
              <a:tabLst/>
              <a:defRPr/>
            </a:pPr>
            <a:r>
              <a:rPr lang="tr-TR" dirty="0"/>
              <a:t>Biz formları standart hale getirirken formlar arasında ilişki olmasına özen gösterdik. </a:t>
            </a:r>
          </a:p>
          <a:p>
            <a:pPr marL="0" marR="0" lvl="0" indent="0" algn="l" defTabSz="895350" rtl="0" eaLnBrk="0" fontAlgn="base" latinLnBrk="0" hangingPunct="0">
              <a:lnSpc>
                <a:spcPct val="100000"/>
              </a:lnSpc>
              <a:spcBef>
                <a:spcPct val="0"/>
              </a:spcBef>
              <a:spcAft>
                <a:spcPct val="0"/>
              </a:spcAft>
              <a:buClr>
                <a:schemeClr val="tx2"/>
              </a:buClr>
              <a:buSzTx/>
              <a:buFont typeface="Wingdings" panose="05000000000000000000" pitchFamily="2" charset="2"/>
              <a:buNone/>
              <a:tabLst/>
              <a:defRPr/>
            </a:pPr>
            <a:endParaRPr lang="tr-TR" dirty="0"/>
          </a:p>
          <a:p>
            <a:pPr marL="0" marR="0" lvl="0" indent="0" algn="l" defTabSz="895350" rtl="0" eaLnBrk="0" fontAlgn="base" latinLnBrk="0" hangingPunct="0">
              <a:lnSpc>
                <a:spcPct val="100000"/>
              </a:lnSpc>
              <a:spcBef>
                <a:spcPct val="0"/>
              </a:spcBef>
              <a:spcAft>
                <a:spcPct val="0"/>
              </a:spcAft>
              <a:buClr>
                <a:schemeClr val="tx2"/>
              </a:buClr>
              <a:buSzTx/>
              <a:buFont typeface="Wingdings" panose="05000000000000000000" pitchFamily="2" charset="2"/>
              <a:buNone/>
              <a:tabLst/>
              <a:defRPr/>
            </a:pPr>
            <a:r>
              <a:rPr lang="tr-TR" dirty="0"/>
              <a:t>En önemli ve temel form olarak diğer formları da </a:t>
            </a:r>
            <a:r>
              <a:rPr lang="tr-TR" b="0" dirty="0"/>
              <a:t>etkileyen iş süreçleri tanımlama formunu belirledik. İş süreçleri tanımlama formu hazırlanmadan eylem planımızda yer alan çoğu doküman ve form hazırlanamamaktadır.</a:t>
            </a:r>
            <a:r>
              <a:rPr lang="tr-TR" dirty="0"/>
              <a:t> </a:t>
            </a:r>
          </a:p>
          <a:p>
            <a:pPr marL="0" marR="0" lvl="0" indent="0" algn="l" defTabSz="895350" rtl="0" eaLnBrk="0" fontAlgn="base" latinLnBrk="0" hangingPunct="0">
              <a:lnSpc>
                <a:spcPct val="100000"/>
              </a:lnSpc>
              <a:spcBef>
                <a:spcPct val="0"/>
              </a:spcBef>
              <a:spcAft>
                <a:spcPct val="0"/>
              </a:spcAft>
              <a:buClr>
                <a:schemeClr val="tx2"/>
              </a:buClr>
              <a:buSzTx/>
              <a:buFont typeface="Wingdings" panose="05000000000000000000" pitchFamily="2" charset="2"/>
              <a:buNone/>
              <a:tabLst/>
              <a:defRPr/>
            </a:pPr>
            <a:endParaRPr lang="tr-TR" dirty="0"/>
          </a:p>
        </p:txBody>
      </p:sp>
      <p:sp>
        <p:nvSpPr>
          <p:cNvPr id="4" name="Slayt Numarası Yer Tutucusu 3"/>
          <p:cNvSpPr>
            <a:spLocks noGrp="1"/>
          </p:cNvSpPr>
          <p:nvPr>
            <p:ph type="sldNum" sz="quarter" idx="5"/>
          </p:nvPr>
        </p:nvSpPr>
        <p:spPr/>
        <p:txBody>
          <a:bodyPr/>
          <a:lstStyle/>
          <a:p>
            <a:fld id="{3070D695-6253-43A2-ABD5-115974ABEBE7}" type="slidenum">
              <a:rPr lang="tr-TR" smtClean="0"/>
              <a:t>75</a:t>
            </a:fld>
            <a:endParaRPr lang="tr-TR"/>
          </a:p>
        </p:txBody>
      </p:sp>
    </p:spTree>
    <p:extLst>
      <p:ext uri="{BB962C8B-B14F-4D97-AF65-F5344CB8AC3E}">
        <p14:creationId xmlns:p14="http://schemas.microsoft.com/office/powerpoint/2010/main" val="89104450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a:defRPr/>
            </a:pPr>
            <a:fld id="{3C3A632B-FBDE-46D4-BF6F-6D14421E6342}" type="slidenum">
              <a:rPr lang="en-US"/>
              <a:pPr>
                <a:defRPr/>
              </a:pPr>
              <a:t>76</a:t>
            </a:fld>
            <a:endParaRPr lang="en-US" dirty="0"/>
          </a:p>
        </p:txBody>
      </p:sp>
    </p:spTree>
    <p:extLst>
      <p:ext uri="{BB962C8B-B14F-4D97-AF65-F5344CB8AC3E}">
        <p14:creationId xmlns:p14="http://schemas.microsoft.com/office/powerpoint/2010/main" val="268811141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a:defRPr/>
            </a:pPr>
            <a:fld id="{3C3A632B-FBDE-46D4-BF6F-6D14421E6342}" type="slidenum">
              <a:rPr lang="en-US"/>
              <a:pPr>
                <a:defRPr/>
              </a:pPr>
              <a:t>77</a:t>
            </a:fld>
            <a:endParaRPr lang="en-US" dirty="0"/>
          </a:p>
        </p:txBody>
      </p:sp>
    </p:spTree>
    <p:extLst>
      <p:ext uri="{BB962C8B-B14F-4D97-AF65-F5344CB8AC3E}">
        <p14:creationId xmlns:p14="http://schemas.microsoft.com/office/powerpoint/2010/main" val="318244097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a:defRPr/>
            </a:pPr>
            <a:fld id="{3C3A632B-FBDE-46D4-BF6F-6D14421E6342}" type="slidenum">
              <a:rPr lang="en-US"/>
              <a:pPr>
                <a:defRPr/>
              </a:pPr>
              <a:t>78</a:t>
            </a:fld>
            <a:endParaRPr lang="en-US" dirty="0"/>
          </a:p>
        </p:txBody>
      </p:sp>
    </p:spTree>
    <p:extLst>
      <p:ext uri="{BB962C8B-B14F-4D97-AF65-F5344CB8AC3E}">
        <p14:creationId xmlns:p14="http://schemas.microsoft.com/office/powerpoint/2010/main" val="342272273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a:defRPr/>
            </a:pPr>
            <a:fld id="{3C3A632B-FBDE-46D4-BF6F-6D14421E6342}" type="slidenum">
              <a:rPr lang="en-US"/>
              <a:pPr>
                <a:defRPr/>
              </a:pPr>
              <a:t>79</a:t>
            </a:fld>
            <a:endParaRPr lang="en-US" dirty="0"/>
          </a:p>
        </p:txBody>
      </p:sp>
    </p:spTree>
    <p:extLst>
      <p:ext uri="{BB962C8B-B14F-4D97-AF65-F5344CB8AC3E}">
        <p14:creationId xmlns:p14="http://schemas.microsoft.com/office/powerpoint/2010/main" val="147645916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a:defRPr/>
            </a:pPr>
            <a:fld id="{3C3A632B-FBDE-46D4-BF6F-6D14421E6342}" type="slidenum">
              <a:rPr lang="en-US"/>
              <a:pPr>
                <a:defRPr/>
              </a:pPr>
              <a:t>80</a:t>
            </a:fld>
            <a:endParaRPr lang="en-US" dirty="0"/>
          </a:p>
        </p:txBody>
      </p:sp>
    </p:spTree>
    <p:extLst>
      <p:ext uri="{BB962C8B-B14F-4D97-AF65-F5344CB8AC3E}">
        <p14:creationId xmlns:p14="http://schemas.microsoft.com/office/powerpoint/2010/main" val="269934704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a:defRPr/>
            </a:pPr>
            <a:fld id="{3C3A632B-FBDE-46D4-BF6F-6D14421E6342}" type="slidenum">
              <a:rPr lang="en-US"/>
              <a:pPr>
                <a:defRPr/>
              </a:pPr>
              <a:t>81</a:t>
            </a:fld>
            <a:endParaRPr lang="en-US" dirty="0"/>
          </a:p>
        </p:txBody>
      </p:sp>
    </p:spTree>
    <p:extLst>
      <p:ext uri="{BB962C8B-B14F-4D97-AF65-F5344CB8AC3E}">
        <p14:creationId xmlns:p14="http://schemas.microsoft.com/office/powerpoint/2010/main" val="7367964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895350" rtl="0" eaLnBrk="0" fontAlgn="base" latinLnBrk="0" hangingPunct="0">
              <a:lnSpc>
                <a:spcPct val="100000"/>
              </a:lnSpc>
              <a:spcBef>
                <a:spcPct val="0"/>
              </a:spcBef>
              <a:spcAft>
                <a:spcPct val="0"/>
              </a:spcAft>
              <a:buClr>
                <a:schemeClr val="tx2"/>
              </a:buClr>
              <a:buSzTx/>
              <a:buFont typeface="Wingdings" panose="05000000000000000000" pitchFamily="2" charset="2"/>
              <a:buNone/>
              <a:tabLst/>
              <a:defRPr/>
            </a:pPr>
            <a:endParaRPr lang="tr-TR" dirty="0"/>
          </a:p>
        </p:txBody>
      </p:sp>
      <p:sp>
        <p:nvSpPr>
          <p:cNvPr id="4" name="Slayt Numarası Yer Tutucusu 3"/>
          <p:cNvSpPr>
            <a:spLocks noGrp="1"/>
          </p:cNvSpPr>
          <p:nvPr>
            <p:ph type="sldNum" sz="quarter" idx="5"/>
          </p:nvPr>
        </p:nvSpPr>
        <p:spPr/>
        <p:txBody>
          <a:bodyPr/>
          <a:lstStyle/>
          <a:p>
            <a:fld id="{3070D695-6253-43A2-ABD5-115974ABEBE7}" type="slidenum">
              <a:rPr lang="tr-TR" smtClean="0"/>
              <a:t>82</a:t>
            </a:fld>
            <a:endParaRPr lang="tr-TR"/>
          </a:p>
        </p:txBody>
      </p:sp>
    </p:spTree>
    <p:extLst>
      <p:ext uri="{BB962C8B-B14F-4D97-AF65-F5344CB8AC3E}">
        <p14:creationId xmlns:p14="http://schemas.microsoft.com/office/powerpoint/2010/main" val="2737927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070D695-6253-43A2-ABD5-115974ABEBE7}" type="slidenum">
              <a:rPr lang="tr-TR" smtClean="0"/>
              <a:t>8</a:t>
            </a:fld>
            <a:endParaRPr lang="tr-TR"/>
          </a:p>
        </p:txBody>
      </p:sp>
    </p:spTree>
    <p:extLst>
      <p:ext uri="{BB962C8B-B14F-4D97-AF65-F5344CB8AC3E}">
        <p14:creationId xmlns:p14="http://schemas.microsoft.com/office/powerpoint/2010/main" val="305566613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a:defRPr/>
            </a:pPr>
            <a:fld id="{3C3A632B-FBDE-46D4-BF6F-6D14421E6342}" type="slidenum">
              <a:rPr lang="en-US"/>
              <a:pPr>
                <a:defRPr/>
              </a:pPr>
              <a:t>83</a:t>
            </a:fld>
            <a:endParaRPr lang="en-US" dirty="0"/>
          </a:p>
        </p:txBody>
      </p:sp>
    </p:spTree>
    <p:extLst>
      <p:ext uri="{BB962C8B-B14F-4D97-AF65-F5344CB8AC3E}">
        <p14:creationId xmlns:p14="http://schemas.microsoft.com/office/powerpoint/2010/main" val="228535031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a:defRPr/>
            </a:pPr>
            <a:fld id="{3C3A632B-FBDE-46D4-BF6F-6D14421E6342}" type="slidenum">
              <a:rPr lang="en-US"/>
              <a:pPr>
                <a:defRPr/>
              </a:pPr>
              <a:t>85</a:t>
            </a:fld>
            <a:endParaRPr lang="en-US" dirty="0"/>
          </a:p>
        </p:txBody>
      </p:sp>
    </p:spTree>
    <p:extLst>
      <p:ext uri="{BB962C8B-B14F-4D97-AF65-F5344CB8AC3E}">
        <p14:creationId xmlns:p14="http://schemas.microsoft.com/office/powerpoint/2010/main" val="163275679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a:defRPr/>
            </a:pPr>
            <a:fld id="{3C3A632B-FBDE-46D4-BF6F-6D14421E6342}" type="slidenum">
              <a:rPr lang="en-US"/>
              <a:pPr>
                <a:defRPr/>
              </a:pPr>
              <a:t>86</a:t>
            </a:fld>
            <a:endParaRPr lang="en-US" dirty="0"/>
          </a:p>
        </p:txBody>
      </p:sp>
    </p:spTree>
    <p:extLst>
      <p:ext uri="{BB962C8B-B14F-4D97-AF65-F5344CB8AC3E}">
        <p14:creationId xmlns:p14="http://schemas.microsoft.com/office/powerpoint/2010/main" val="161872090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a:defRPr/>
            </a:pPr>
            <a:fld id="{3C3A632B-FBDE-46D4-BF6F-6D14421E6342}" type="slidenum">
              <a:rPr lang="en-US"/>
              <a:pPr>
                <a:defRPr/>
              </a:pPr>
              <a:t>87</a:t>
            </a:fld>
            <a:endParaRPr lang="en-US" dirty="0"/>
          </a:p>
        </p:txBody>
      </p:sp>
    </p:spTree>
    <p:extLst>
      <p:ext uri="{BB962C8B-B14F-4D97-AF65-F5344CB8AC3E}">
        <p14:creationId xmlns:p14="http://schemas.microsoft.com/office/powerpoint/2010/main" val="327992722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a:defRPr/>
            </a:pPr>
            <a:fld id="{3C3A632B-FBDE-46D4-BF6F-6D14421E6342}" type="slidenum">
              <a:rPr lang="en-US"/>
              <a:pPr>
                <a:defRPr/>
              </a:pPr>
              <a:t>88</a:t>
            </a:fld>
            <a:endParaRPr lang="en-US" dirty="0"/>
          </a:p>
        </p:txBody>
      </p:sp>
    </p:spTree>
    <p:extLst>
      <p:ext uri="{BB962C8B-B14F-4D97-AF65-F5344CB8AC3E}">
        <p14:creationId xmlns:p14="http://schemas.microsoft.com/office/powerpoint/2010/main" val="194416439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a:defRPr/>
            </a:pPr>
            <a:fld id="{3C3A632B-FBDE-46D4-BF6F-6D14421E6342}" type="slidenum">
              <a:rPr lang="en-US"/>
              <a:pPr>
                <a:defRPr/>
              </a:pPr>
              <a:t>89</a:t>
            </a:fld>
            <a:endParaRPr lang="en-US" dirty="0"/>
          </a:p>
        </p:txBody>
      </p:sp>
    </p:spTree>
    <p:extLst>
      <p:ext uri="{BB962C8B-B14F-4D97-AF65-F5344CB8AC3E}">
        <p14:creationId xmlns:p14="http://schemas.microsoft.com/office/powerpoint/2010/main" val="344914883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a:defRPr/>
            </a:pPr>
            <a:fld id="{3C3A632B-FBDE-46D4-BF6F-6D14421E6342}" type="slidenum">
              <a:rPr lang="en-US"/>
              <a:pPr>
                <a:defRPr/>
              </a:pPr>
              <a:t>90</a:t>
            </a:fld>
            <a:endParaRPr lang="en-US" dirty="0"/>
          </a:p>
        </p:txBody>
      </p:sp>
    </p:spTree>
    <p:extLst>
      <p:ext uri="{BB962C8B-B14F-4D97-AF65-F5344CB8AC3E}">
        <p14:creationId xmlns:p14="http://schemas.microsoft.com/office/powerpoint/2010/main" val="193981513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070D695-6253-43A2-ABD5-115974ABEBE7}" type="slidenum">
              <a:rPr lang="tr-TR" smtClean="0"/>
              <a:t>91</a:t>
            </a:fld>
            <a:endParaRPr lang="tr-TR"/>
          </a:p>
        </p:txBody>
      </p:sp>
    </p:spTree>
    <p:extLst>
      <p:ext uri="{BB962C8B-B14F-4D97-AF65-F5344CB8AC3E}">
        <p14:creationId xmlns:p14="http://schemas.microsoft.com/office/powerpoint/2010/main" val="10394545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070D695-6253-43A2-ABD5-115974ABEBE7}" type="slidenum">
              <a:rPr lang="tr-TR" smtClean="0"/>
              <a:t>9</a:t>
            </a:fld>
            <a:endParaRPr lang="tr-TR"/>
          </a:p>
        </p:txBody>
      </p:sp>
    </p:spTree>
    <p:extLst>
      <p:ext uri="{BB962C8B-B14F-4D97-AF65-F5344CB8AC3E}">
        <p14:creationId xmlns:p14="http://schemas.microsoft.com/office/powerpoint/2010/main" val="27125032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plash_SBLogo">
    <p:spTree>
      <p:nvGrpSpPr>
        <p:cNvPr id="1" name=""/>
        <p:cNvGrpSpPr/>
        <p:nvPr/>
      </p:nvGrpSpPr>
      <p:grpSpPr>
        <a:xfrm>
          <a:off x="0" y="0"/>
          <a:ext cx="0" cy="0"/>
          <a:chOff x="0" y="0"/>
          <a:chExt cx="0" cy="0"/>
        </a:xfrm>
      </p:grpSpPr>
      <p:pic>
        <p:nvPicPr>
          <p:cNvPr id="7" name="Resim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41800" y="1574800"/>
            <a:ext cx="3708400" cy="3708400"/>
          </a:xfrm>
          <a:prstGeom prst="rect">
            <a:avLst/>
          </a:prstGeom>
        </p:spPr>
      </p:pic>
    </p:spTree>
    <p:extLst>
      <p:ext uri="{BB962C8B-B14F-4D97-AF65-F5344CB8AC3E}">
        <p14:creationId xmlns:p14="http://schemas.microsoft.com/office/powerpoint/2010/main" val="2459968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drap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fltVal val="0"/>
                                          </p:val>
                                        </p:tav>
                                        <p:tav tm="100000">
                                          <p:val>
                                            <p:strVal val="#ppt_w"/>
                                          </p:val>
                                        </p:tav>
                                      </p:tavLst>
                                    </p:anim>
                                    <p:anim calcmode="lin" valueType="num">
                                      <p:cBhvr>
                                        <p:cTn id="8" dur="2000" fill="hold"/>
                                        <p:tgtEl>
                                          <p:spTgt spid="7"/>
                                        </p:tgtEl>
                                        <p:attrNameLst>
                                          <p:attrName>ppt_h</p:attrName>
                                        </p:attrNameLst>
                                      </p:cBhvr>
                                      <p:tavLst>
                                        <p:tav tm="0">
                                          <p:val>
                                            <p:fltVal val="0"/>
                                          </p:val>
                                        </p:tav>
                                        <p:tav tm="100000">
                                          <p:val>
                                            <p:strVal val="#ppt_h"/>
                                          </p:val>
                                        </p:tav>
                                      </p:tavLst>
                                    </p:anim>
                                    <p:anim calcmode="lin" valueType="num">
                                      <p:cBhvr>
                                        <p:cTn id="9" dur="2000" fill="hold"/>
                                        <p:tgtEl>
                                          <p:spTgt spid="7"/>
                                        </p:tgtEl>
                                        <p:attrNameLst>
                                          <p:attrName>style.rotation</p:attrName>
                                        </p:attrNameLst>
                                      </p:cBhvr>
                                      <p:tavLst>
                                        <p:tav tm="0">
                                          <p:val>
                                            <p:fltVal val="90"/>
                                          </p:val>
                                        </p:tav>
                                        <p:tav tm="100000">
                                          <p:val>
                                            <p:fltVal val="0"/>
                                          </p:val>
                                        </p:tav>
                                      </p:tavLst>
                                    </p:anim>
                                    <p:animEffect transition="in" filter="fade">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Özel Düzen">
    <p:spTree>
      <p:nvGrpSpPr>
        <p:cNvPr id="1" name=""/>
        <p:cNvGrpSpPr/>
        <p:nvPr/>
      </p:nvGrpSpPr>
      <p:grpSpPr>
        <a:xfrm>
          <a:off x="0" y="0"/>
          <a:ext cx="0" cy="0"/>
          <a:chOff x="0" y="0"/>
          <a:chExt cx="0" cy="0"/>
        </a:xfrm>
      </p:grpSpPr>
      <p:pic>
        <p:nvPicPr>
          <p:cNvPr id="13" name="Resim 12">
            <a:extLst>
              <a:ext uri="{FF2B5EF4-FFF2-40B4-BE49-F238E27FC236}">
                <a16:creationId xmlns:a16="http://schemas.microsoft.com/office/drawing/2014/main" id="{60A8A587-E2FE-CC4C-A2E1-789A183BF66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6" name="Resim 15"/>
          <p:cNvPicPr>
            <a:picLocks noChangeAspect="1"/>
          </p:cNvPicPr>
          <p:nvPr userDrawn="1"/>
        </p:nvPicPr>
        <p:blipFill rotWithShape="1">
          <a:blip r:embed="rId3">
            <a:duotone>
              <a:prstClr val="black"/>
              <a:srgbClr val="FF0000">
                <a:tint val="45000"/>
                <a:satMod val="400000"/>
              </a:srgbClr>
            </a:duotone>
            <a:extLst>
              <a:ext uri="{28A0092B-C50C-407E-A947-70E740481C1C}">
                <a14:useLocalDpi xmlns:a14="http://schemas.microsoft.com/office/drawing/2010/main" val="0"/>
              </a:ext>
            </a:extLst>
          </a:blip>
          <a:srcRect r="53380" b="39873"/>
          <a:stretch/>
        </p:blipFill>
        <p:spPr>
          <a:xfrm>
            <a:off x="6369270" y="-648400"/>
            <a:ext cx="5822730" cy="7522166"/>
          </a:xfrm>
          <a:prstGeom prst="rect">
            <a:avLst/>
          </a:prstGeom>
        </p:spPr>
      </p:pic>
      <p:sp>
        <p:nvSpPr>
          <p:cNvPr id="14" name="Metin kutusu 13"/>
          <p:cNvSpPr txBox="1"/>
          <p:nvPr userDrawn="1"/>
        </p:nvSpPr>
        <p:spPr>
          <a:xfrm>
            <a:off x="6234000" y="1587066"/>
            <a:ext cx="4690792" cy="646331"/>
          </a:xfrm>
          <a:prstGeom prst="rect">
            <a:avLst/>
          </a:prstGeom>
          <a:noFill/>
        </p:spPr>
        <p:txBody>
          <a:bodyPr wrap="square" rtlCol="0">
            <a:spAutoFit/>
          </a:bodyPr>
          <a:lstStyle/>
          <a:p>
            <a:pPr algn="ctr"/>
            <a:r>
              <a:rPr lang="tr-TR" sz="1800" dirty="0">
                <a:solidFill>
                  <a:schemeClr val="bg1"/>
                </a:solidFill>
              </a:rPr>
              <a:t>T.C.SAĞLIK BAKANLIĞI</a:t>
            </a:r>
          </a:p>
          <a:p>
            <a:pPr algn="ctr"/>
            <a:r>
              <a:rPr lang="tr-TR" sz="1800" dirty="0">
                <a:solidFill>
                  <a:schemeClr val="bg1"/>
                </a:solidFill>
              </a:rPr>
              <a:t>STRATEJİ GELİŞTİRME BAŞKANLIĞI</a:t>
            </a:r>
          </a:p>
        </p:txBody>
      </p:sp>
      <p:pic>
        <p:nvPicPr>
          <p:cNvPr id="15" name="Resim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03536" y="116874"/>
            <a:ext cx="1551722" cy="1554276"/>
          </a:xfrm>
          <a:prstGeom prst="rect">
            <a:avLst/>
          </a:prstGeom>
        </p:spPr>
      </p:pic>
      <p:sp>
        <p:nvSpPr>
          <p:cNvPr id="17" name="Unvan 1"/>
          <p:cNvSpPr>
            <a:spLocks noGrp="1"/>
          </p:cNvSpPr>
          <p:nvPr>
            <p:ph type="ctrTitle"/>
          </p:nvPr>
        </p:nvSpPr>
        <p:spPr>
          <a:xfrm>
            <a:off x="4724400" y="2985440"/>
            <a:ext cx="7172960" cy="683393"/>
          </a:xfrm>
          <a:prstGeom prst="rect">
            <a:avLst/>
          </a:prstGeom>
          <a:effectLst>
            <a:reflection blurRad="114300" stA="52000" endA="300" endPos="35000" dir="5400000" sy="-100000" algn="bl" rotWithShape="0"/>
          </a:effectLst>
        </p:spPr>
        <p:txBody>
          <a:bodyPr wrap="none" bIns="0" anchor="t">
            <a:noAutofit/>
          </a:bodyPr>
          <a:lstStyle>
            <a:lvl1pPr algn="ctr">
              <a:defRPr sz="4800">
                <a:solidFill>
                  <a:schemeClr val="bg1"/>
                </a:solidFill>
              </a:defRPr>
            </a:lvl1pPr>
          </a:lstStyle>
          <a:p>
            <a:r>
              <a:rPr lang="tr-TR" dirty="0"/>
              <a:t>Asıl başlık stili için tıklatın</a:t>
            </a:r>
          </a:p>
        </p:txBody>
      </p:sp>
      <p:sp>
        <p:nvSpPr>
          <p:cNvPr id="18" name="Alt Başlık 2"/>
          <p:cNvSpPr>
            <a:spLocks noGrp="1"/>
          </p:cNvSpPr>
          <p:nvPr>
            <p:ph type="subTitle" idx="1"/>
          </p:nvPr>
        </p:nvSpPr>
        <p:spPr>
          <a:xfrm>
            <a:off x="4724400" y="3776900"/>
            <a:ext cx="7172960" cy="305818"/>
          </a:xfrm>
          <a:prstGeom prst="rect">
            <a:avLst/>
          </a:prstGeom>
          <a:effectLst>
            <a:reflection blurRad="6350" stA="52000" endA="300" endPos="63000" dir="5400000" sy="-100000" algn="bl" rotWithShape="0"/>
          </a:effectLst>
        </p:spPr>
        <p:txBody>
          <a:bodyPr bIns="0"/>
          <a:lstStyle>
            <a:lvl1pPr marL="0" indent="0" algn="ctr">
              <a:buNone/>
              <a:defRPr sz="1800">
                <a:solidFill>
                  <a:schemeClr val="bg1"/>
                </a:solidFill>
                <a:effectLst>
                  <a:reflection blurRad="254000" stA="21000" endPos="65000" dist="50800" dir="5400000" sy="-100000" algn="bl" rotWithShape="0"/>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dirty="0"/>
              <a:t>Asıl alt başlık stilini düzenlemek için tıklayın</a:t>
            </a:r>
          </a:p>
        </p:txBody>
      </p:sp>
    </p:spTree>
    <p:extLst>
      <p:ext uri="{BB962C8B-B14F-4D97-AF65-F5344CB8AC3E}">
        <p14:creationId xmlns:p14="http://schemas.microsoft.com/office/powerpoint/2010/main" val="256630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Özel Düzen">
    <p:spTree>
      <p:nvGrpSpPr>
        <p:cNvPr id="1" name=""/>
        <p:cNvGrpSpPr/>
        <p:nvPr/>
      </p:nvGrpSpPr>
      <p:grpSpPr>
        <a:xfrm>
          <a:off x="0" y="0"/>
          <a:ext cx="0" cy="0"/>
          <a:chOff x="0" y="0"/>
          <a:chExt cx="0" cy="0"/>
        </a:xfrm>
      </p:grpSpPr>
      <p:sp>
        <p:nvSpPr>
          <p:cNvPr id="12" name="Dikdörtgen 11"/>
          <p:cNvSpPr/>
          <p:nvPr userDrawn="1"/>
        </p:nvSpPr>
        <p:spPr>
          <a:xfrm>
            <a:off x="2" y="1855168"/>
            <a:ext cx="12188825" cy="3067897"/>
          </a:xfrm>
          <a:prstGeom prst="rect">
            <a:avLst/>
          </a:prstGeom>
          <a:gradFill flip="none" rotWithShape="1">
            <a:gsLst>
              <a:gs pos="0">
                <a:schemeClr val="accent2">
                  <a:lumMod val="0"/>
                  <a:lumOff val="100000"/>
                </a:schemeClr>
              </a:gs>
              <a:gs pos="77000">
                <a:schemeClr val="accent2">
                  <a:lumMod val="0"/>
                  <a:lumOff val="100000"/>
                </a:schemeClr>
              </a:gs>
              <a:gs pos="100000">
                <a:schemeClr val="bg1">
                  <a:lumMod val="85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800"/>
          </a:p>
        </p:txBody>
      </p:sp>
      <p:pic>
        <p:nvPicPr>
          <p:cNvPr id="16" name="Resim 15"/>
          <p:cNvPicPr>
            <a:picLocks noChangeAspect="1"/>
          </p:cNvPicPr>
          <p:nvPr userDrawn="1"/>
        </p:nvPicPr>
        <p:blipFill rotWithShape="1">
          <a:blip r:embed="rId2">
            <a:duotone>
              <a:prstClr val="black"/>
              <a:srgbClr val="FF0000">
                <a:tint val="45000"/>
                <a:satMod val="400000"/>
              </a:srgbClr>
            </a:duotone>
            <a:extLst>
              <a:ext uri="{28A0092B-C50C-407E-A947-70E740481C1C}">
                <a14:useLocalDpi xmlns:a14="http://schemas.microsoft.com/office/drawing/2010/main" val="0"/>
              </a:ext>
            </a:extLst>
          </a:blip>
          <a:srcRect r="53380" b="39873"/>
          <a:stretch/>
        </p:blipFill>
        <p:spPr>
          <a:xfrm>
            <a:off x="6357931" y="-664166"/>
            <a:ext cx="5822730" cy="7522166"/>
          </a:xfrm>
          <a:prstGeom prst="rect">
            <a:avLst/>
          </a:prstGeom>
        </p:spPr>
      </p:pic>
      <p:pic>
        <p:nvPicPr>
          <p:cNvPr id="15" name="Resim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78149" y="24493"/>
            <a:ext cx="1002512" cy="1004162"/>
          </a:xfrm>
          <a:prstGeom prst="rect">
            <a:avLst/>
          </a:prstGeom>
        </p:spPr>
      </p:pic>
      <p:sp>
        <p:nvSpPr>
          <p:cNvPr id="17" name="Unvan 1"/>
          <p:cNvSpPr>
            <a:spLocks noGrp="1"/>
          </p:cNvSpPr>
          <p:nvPr>
            <p:ph type="ctrTitle"/>
          </p:nvPr>
        </p:nvSpPr>
        <p:spPr>
          <a:xfrm>
            <a:off x="1524000" y="2916460"/>
            <a:ext cx="9144000" cy="683393"/>
          </a:xfrm>
          <a:prstGeom prst="rect">
            <a:avLst/>
          </a:prstGeom>
          <a:effectLst>
            <a:reflection blurRad="114300" stA="52000" endA="300" endPos="35000" dir="5400000" sy="-100000" algn="bl" rotWithShape="0"/>
          </a:effectLst>
        </p:spPr>
        <p:txBody>
          <a:bodyPr wrap="none" bIns="0" anchor="t">
            <a:noAutofit/>
          </a:bodyPr>
          <a:lstStyle>
            <a:lvl1pPr algn="ctr">
              <a:defRPr sz="4800">
                <a:solidFill>
                  <a:schemeClr val="tx1"/>
                </a:solidFill>
              </a:defRPr>
            </a:lvl1pPr>
          </a:lstStyle>
          <a:p>
            <a:r>
              <a:rPr lang="tr-TR"/>
              <a:t>Asıl başlık stili için tıklatın</a:t>
            </a:r>
            <a:endParaRPr lang="tr-TR" dirty="0"/>
          </a:p>
        </p:txBody>
      </p:sp>
      <p:sp>
        <p:nvSpPr>
          <p:cNvPr id="18" name="Alt Başlık 2"/>
          <p:cNvSpPr>
            <a:spLocks noGrp="1"/>
          </p:cNvSpPr>
          <p:nvPr>
            <p:ph type="subTitle" idx="1"/>
          </p:nvPr>
        </p:nvSpPr>
        <p:spPr>
          <a:xfrm>
            <a:off x="1524000" y="3707920"/>
            <a:ext cx="9144000" cy="305818"/>
          </a:xfrm>
          <a:prstGeom prst="rect">
            <a:avLst/>
          </a:prstGeom>
          <a:effectLst>
            <a:reflection blurRad="6350" stA="52000" endA="300" endPos="63000" dir="5400000" sy="-100000" algn="bl" rotWithShape="0"/>
          </a:effectLst>
        </p:spPr>
        <p:txBody>
          <a:bodyPr bIns="0"/>
          <a:lstStyle>
            <a:lvl1pPr marL="0" indent="0" algn="ctr">
              <a:buNone/>
              <a:defRPr sz="2400">
                <a:solidFill>
                  <a:schemeClr val="tx1"/>
                </a:solidFill>
                <a:effectLst>
                  <a:reflection blurRad="254000" stA="21000" endPos="65000" dist="50800" dir="5400000" sy="-100000" algn="bl" rotWithShape="0"/>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tr-TR" dirty="0"/>
          </a:p>
        </p:txBody>
      </p:sp>
    </p:spTree>
    <p:extLst>
      <p:ext uri="{BB962C8B-B14F-4D97-AF65-F5344CB8AC3E}">
        <p14:creationId xmlns:p14="http://schemas.microsoft.com/office/powerpoint/2010/main" val="1716187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Özel Düzen">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34585064-5DEA-466B-A9F8-8202E0B5C64A}"/>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729845" y="6365374"/>
            <a:ext cx="1355330" cy="348638"/>
          </a:xfrm>
          <a:prstGeom prst="rect">
            <a:avLst/>
          </a:prstGeom>
        </p:spPr>
      </p:pic>
    </p:spTree>
    <p:extLst>
      <p:ext uri="{BB962C8B-B14F-4D97-AF65-F5344CB8AC3E}">
        <p14:creationId xmlns:p14="http://schemas.microsoft.com/office/powerpoint/2010/main" val="20896269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Başlık ve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4F41AAC5-9689-1844-94F8-374E25585964}"/>
              </a:ext>
            </a:extLst>
          </p:cNvPr>
          <p:cNvSpPr>
            <a:spLocks noGrp="1"/>
          </p:cNvSpPr>
          <p:nvPr>
            <p:ph type="title"/>
          </p:nvPr>
        </p:nvSpPr>
        <p:spPr>
          <a:xfrm>
            <a:off x="838200" y="365126"/>
            <a:ext cx="10515600" cy="1325563"/>
          </a:xfrm>
          <a:prstGeom prst="rect">
            <a:avLst/>
          </a:prstGeom>
        </p:spPr>
        <p:txBody>
          <a:bodyPr/>
          <a:lstStyle/>
          <a:p>
            <a:r>
              <a:rPr lang="tr-TR"/>
              <a:t>Asıl başlık stilini düzenlemek için tıklayın</a:t>
            </a:r>
          </a:p>
        </p:txBody>
      </p:sp>
      <p:sp>
        <p:nvSpPr>
          <p:cNvPr id="3" name="Slayt Numarası Yer Tutucusu 2">
            <a:extLst>
              <a:ext uri="{FF2B5EF4-FFF2-40B4-BE49-F238E27FC236}">
                <a16:creationId xmlns:a16="http://schemas.microsoft.com/office/drawing/2014/main" id="{040926A1-2049-B94E-AB2D-A5A3F5949F62}"/>
              </a:ext>
            </a:extLst>
          </p:cNvPr>
          <p:cNvSpPr>
            <a:spLocks noGrp="1"/>
          </p:cNvSpPr>
          <p:nvPr>
            <p:ph type="sldNum" sz="quarter" idx="10"/>
          </p:nvPr>
        </p:nvSpPr>
        <p:spPr>
          <a:xfrm>
            <a:off x="9448800" y="6310313"/>
            <a:ext cx="2743200" cy="365125"/>
          </a:xfrm>
        </p:spPr>
        <p:txBody>
          <a:bodyPr/>
          <a:lstStyle/>
          <a:p>
            <a:endParaRPr lang="tr-TR" dirty="0"/>
          </a:p>
        </p:txBody>
      </p:sp>
    </p:spTree>
    <p:extLst>
      <p:ext uri="{BB962C8B-B14F-4D97-AF65-F5344CB8AC3E}">
        <p14:creationId xmlns:p14="http://schemas.microsoft.com/office/powerpoint/2010/main" val="2905218022"/>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Özel Düzen">
    <p:spTree>
      <p:nvGrpSpPr>
        <p:cNvPr id="1" name=""/>
        <p:cNvGrpSpPr/>
        <p:nvPr/>
      </p:nvGrpSpPr>
      <p:grpSpPr>
        <a:xfrm>
          <a:off x="0" y="0"/>
          <a:ext cx="0" cy="0"/>
          <a:chOff x="0" y="0"/>
          <a:chExt cx="0" cy="0"/>
        </a:xfrm>
      </p:grpSpPr>
      <p:sp>
        <p:nvSpPr>
          <p:cNvPr id="8" name="Metin kutusu 7">
            <a:extLst>
              <a:ext uri="{FF2B5EF4-FFF2-40B4-BE49-F238E27FC236}">
                <a16:creationId xmlns:a16="http://schemas.microsoft.com/office/drawing/2014/main" id="{57F72FDE-00C0-44A3-BB82-181906BE5D25}"/>
              </a:ext>
            </a:extLst>
          </p:cNvPr>
          <p:cNvSpPr txBox="1">
            <a:spLocks noChangeArrowheads="1"/>
          </p:cNvSpPr>
          <p:nvPr userDrawn="1"/>
        </p:nvSpPr>
        <p:spPr bwMode="auto">
          <a:xfrm>
            <a:off x="0" y="1003505"/>
            <a:ext cx="1925638" cy="114300"/>
          </a:xfrm>
          <a:prstGeom prst="rect">
            <a:avLst/>
          </a:prstGeom>
          <a:solidFill>
            <a:srgbClr val="DC0C15"/>
          </a:solidFill>
          <a:ln>
            <a:noFill/>
          </a:ln>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tr-TR" dirty="0">
              <a:solidFill>
                <a:schemeClr val="bg1"/>
              </a:solidFill>
              <a:latin typeface="Arial" panose="020B0604020202020204" pitchFamily="34" charset="0"/>
            </a:endParaRPr>
          </a:p>
        </p:txBody>
      </p:sp>
      <p:sp>
        <p:nvSpPr>
          <p:cNvPr id="10" name="Metin kutusu 9">
            <a:extLst>
              <a:ext uri="{FF2B5EF4-FFF2-40B4-BE49-F238E27FC236}">
                <a16:creationId xmlns:a16="http://schemas.microsoft.com/office/drawing/2014/main" id="{6F492581-F2EC-477E-A286-4E1015A4C073}"/>
              </a:ext>
            </a:extLst>
          </p:cNvPr>
          <p:cNvSpPr txBox="1">
            <a:spLocks noChangeArrowheads="1"/>
          </p:cNvSpPr>
          <p:nvPr userDrawn="1"/>
        </p:nvSpPr>
        <p:spPr bwMode="auto">
          <a:xfrm>
            <a:off x="2011363" y="1003505"/>
            <a:ext cx="10177462" cy="114300"/>
          </a:xfrm>
          <a:prstGeom prst="rect">
            <a:avLst/>
          </a:prstGeom>
          <a:solidFill>
            <a:srgbClr val="00354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tr-TR" dirty="0">
              <a:solidFill>
                <a:schemeClr val="bg1"/>
              </a:solidFill>
              <a:latin typeface="Arial" panose="020B0604020202020204" pitchFamily="34" charset="0"/>
            </a:endParaRPr>
          </a:p>
        </p:txBody>
      </p:sp>
      <p:pic>
        <p:nvPicPr>
          <p:cNvPr id="12" name="Resim 11">
            <a:extLst>
              <a:ext uri="{FF2B5EF4-FFF2-40B4-BE49-F238E27FC236}">
                <a16:creationId xmlns:a16="http://schemas.microsoft.com/office/drawing/2014/main" id="{29B9510E-AD0B-4CD4-939C-264A0323AC7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5035" y="42041"/>
            <a:ext cx="997193" cy="997193"/>
          </a:xfrm>
          <a:prstGeom prst="rect">
            <a:avLst/>
          </a:prstGeom>
        </p:spPr>
      </p:pic>
    </p:spTree>
    <p:extLst>
      <p:ext uri="{BB962C8B-B14F-4D97-AF65-F5344CB8AC3E}">
        <p14:creationId xmlns:p14="http://schemas.microsoft.com/office/powerpoint/2010/main" val="2411383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Başlık ve İçerik">
    <p:spTree>
      <p:nvGrpSpPr>
        <p:cNvPr id="1" name=""/>
        <p:cNvGrpSpPr/>
        <p:nvPr/>
      </p:nvGrpSpPr>
      <p:grpSpPr>
        <a:xfrm>
          <a:off x="0" y="0"/>
          <a:ext cx="0" cy="0"/>
          <a:chOff x="0" y="0"/>
          <a:chExt cx="0" cy="0"/>
        </a:xfrm>
      </p:grpSpPr>
      <p:sp>
        <p:nvSpPr>
          <p:cNvPr id="3" name="Slayt Numarası Yer Tutucusu 2">
            <a:extLst>
              <a:ext uri="{FF2B5EF4-FFF2-40B4-BE49-F238E27FC236}">
                <a16:creationId xmlns:a16="http://schemas.microsoft.com/office/drawing/2014/main" id="{040926A1-2049-B94E-AB2D-A5A3F5949F62}"/>
              </a:ext>
            </a:extLst>
          </p:cNvPr>
          <p:cNvSpPr>
            <a:spLocks noGrp="1"/>
          </p:cNvSpPr>
          <p:nvPr>
            <p:ph type="sldNum" sz="quarter" idx="10"/>
          </p:nvPr>
        </p:nvSpPr>
        <p:spPr>
          <a:xfrm>
            <a:off x="9448800" y="6310313"/>
            <a:ext cx="2743200" cy="365125"/>
          </a:xfrm>
        </p:spPr>
        <p:txBody>
          <a:bodyPr/>
          <a:lstStyle/>
          <a:p>
            <a:endParaRPr lang="tr-TR" dirty="0"/>
          </a:p>
        </p:txBody>
      </p:sp>
    </p:spTree>
    <p:extLst>
      <p:ext uri="{BB962C8B-B14F-4D97-AF65-F5344CB8AC3E}">
        <p14:creationId xmlns:p14="http://schemas.microsoft.com/office/powerpoint/2010/main" val="2938632928"/>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aşlık Slaydı">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11BA7C5C-84D6-4BA3-86F1-758E6C5F021F}"/>
              </a:ext>
            </a:extLst>
          </p:cNvPr>
          <p:cNvSpPr>
            <a:spLocks noGrp="1"/>
          </p:cNvSpPr>
          <p:nvPr>
            <p:ph type="ctrTitle"/>
          </p:nvPr>
        </p:nvSpPr>
        <p:spPr>
          <a:xfrm>
            <a:off x="1031629" y="1623524"/>
            <a:ext cx="9032631" cy="609721"/>
          </a:xfrm>
          <a:prstGeom prst="rect">
            <a:avLst/>
          </a:prstGeom>
        </p:spPr>
        <p:txBody>
          <a:bodyPr anchor="ctr"/>
          <a:lstStyle>
            <a:lvl1pPr algn="l">
              <a:defRPr sz="2800" b="1">
                <a:latin typeface="+mn-lt"/>
              </a:defRPr>
            </a:lvl1pPr>
          </a:lstStyle>
          <a:p>
            <a:r>
              <a:rPr lang="tr-TR" dirty="0"/>
              <a:t>Asıl başlık stilini düzenlemek için tıklayın</a:t>
            </a:r>
          </a:p>
        </p:txBody>
      </p:sp>
      <p:sp>
        <p:nvSpPr>
          <p:cNvPr id="6" name="Slayt Numarası Yer Tutucusu 5">
            <a:extLst>
              <a:ext uri="{FF2B5EF4-FFF2-40B4-BE49-F238E27FC236}">
                <a16:creationId xmlns:a16="http://schemas.microsoft.com/office/drawing/2014/main" id="{6A0F1031-6366-4859-A428-7CD3D080B7BB}"/>
              </a:ext>
            </a:extLst>
          </p:cNvPr>
          <p:cNvSpPr>
            <a:spLocks noGrp="1"/>
          </p:cNvSpPr>
          <p:nvPr>
            <p:ph type="sldNum" sz="quarter" idx="12"/>
          </p:nvPr>
        </p:nvSpPr>
        <p:spPr>
          <a:xfrm>
            <a:off x="9224582" y="6339505"/>
            <a:ext cx="2743200" cy="365125"/>
          </a:xfrm>
        </p:spPr>
        <p:txBody>
          <a:bodyPr/>
          <a:lstStyle>
            <a:lvl1pPr>
              <a:defRPr>
                <a:solidFill>
                  <a:schemeClr val="tx1"/>
                </a:solidFill>
              </a:defRPr>
            </a:lvl1pPr>
          </a:lstStyle>
          <a:p>
            <a:fld id="{5ACAA5CE-A41E-4853-8514-B4F0214A8066}" type="slidenum">
              <a:rPr lang="tr-TR" smtClean="0"/>
              <a:pPr/>
              <a:t>‹#›</a:t>
            </a:fld>
            <a:endParaRPr lang="tr-TR" dirty="0"/>
          </a:p>
        </p:txBody>
      </p:sp>
    </p:spTree>
    <p:extLst>
      <p:ext uri="{BB962C8B-B14F-4D97-AF65-F5344CB8AC3E}">
        <p14:creationId xmlns:p14="http://schemas.microsoft.com/office/powerpoint/2010/main" val="3066448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44000">
              <a:srgbClr val="FAFAFA"/>
            </a:gs>
            <a:gs pos="0">
              <a:srgbClr val="FBFBFB"/>
            </a:gs>
            <a:gs pos="100000">
              <a:srgbClr val="F4F4F4"/>
            </a:gs>
          </a:gsLst>
          <a:lin ang="5400000" scaled="1"/>
        </a:gradFill>
        <a:effectLst/>
      </p:bgPr>
    </p:bg>
    <p:spTree>
      <p:nvGrpSpPr>
        <p:cNvPr id="1" name=""/>
        <p:cNvGrpSpPr/>
        <p:nvPr/>
      </p:nvGrpSpPr>
      <p:grpSpPr>
        <a:xfrm>
          <a:off x="0" y="0"/>
          <a:ext cx="0" cy="0"/>
          <a:chOff x="0" y="0"/>
          <a:chExt cx="0" cy="0"/>
        </a:xfrm>
      </p:grpSpPr>
      <p:sp>
        <p:nvSpPr>
          <p:cNvPr id="4" name="Veri Yer Tutucusu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tr-TR">
              <a:solidFill>
                <a:prstClr val="black">
                  <a:tint val="75000"/>
                </a:prstClr>
              </a:solidFill>
            </a:endParaRPr>
          </a:p>
        </p:txBody>
      </p:sp>
      <p:sp>
        <p:nvSpPr>
          <p:cNvPr id="5" name="Altbilgi Yer Tutucusu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solidFill>
                <a:prstClr val="black">
                  <a:tint val="75000"/>
                </a:prstClr>
              </a:solidFill>
            </a:endParaRPr>
          </a:p>
        </p:txBody>
      </p:sp>
      <p:sp>
        <p:nvSpPr>
          <p:cNvPr id="6" name="Slayt Numarası Yer Tutucusu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tr-TR" dirty="0">
              <a:solidFill>
                <a:prstClr val="black">
                  <a:tint val="75000"/>
                </a:prstClr>
              </a:solidFill>
            </a:endParaRPr>
          </a:p>
        </p:txBody>
      </p:sp>
      <p:sp>
        <p:nvSpPr>
          <p:cNvPr id="7" name="Slayt Numarası Yer Tutucusu 12"/>
          <p:cNvSpPr txBox="1">
            <a:spLocks/>
          </p:cNvSpPr>
          <p:nvPr userDrawn="1"/>
        </p:nvSpPr>
        <p:spPr>
          <a:xfrm>
            <a:off x="11266121" y="6508873"/>
            <a:ext cx="825500" cy="365125"/>
          </a:xfrm>
          <a:prstGeom prst="rect">
            <a:avLst/>
          </a:prstGeom>
        </p:spPr>
        <p:txBody>
          <a:bodyPr/>
          <a:lstStyle>
            <a:defPPr>
              <a:defRPr lang="tr-TR"/>
            </a:defPPr>
            <a:lvl1pPr marL="0" algn="l" defTabSz="914400" rtl="0" eaLnBrk="1" latinLnBrk="0" hangingPunct="1">
              <a:defRPr sz="1600" kern="1200">
                <a:solidFill>
                  <a:srgbClr val="C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04204BE-466C-4FCD-980B-D321A1B2D829}" type="slidenum">
              <a:rPr lang="tr-TR" sz="1050" smtClean="0">
                <a:solidFill>
                  <a:schemeClr val="tx1">
                    <a:lumMod val="65000"/>
                    <a:lumOff val="35000"/>
                  </a:schemeClr>
                </a:solidFill>
                <a:latin typeface="Arial Black" panose="020B0A04020102020204" pitchFamily="34" charset="0"/>
              </a:rPr>
              <a:pPr>
                <a:defRPr/>
              </a:pPr>
              <a:t>‹#›</a:t>
            </a:fld>
            <a:r>
              <a:rPr lang="tr-TR" sz="1050" dirty="0">
                <a:solidFill>
                  <a:schemeClr val="tx1">
                    <a:lumMod val="65000"/>
                    <a:lumOff val="35000"/>
                  </a:schemeClr>
                </a:solidFill>
                <a:latin typeface="Arial Black" panose="020B0A04020102020204" pitchFamily="34" charset="0"/>
              </a:rPr>
              <a:t>/91</a:t>
            </a:r>
          </a:p>
          <a:p>
            <a:pPr>
              <a:defRPr/>
            </a:pPr>
            <a:endParaRPr lang="tr-TR" sz="1050" dirty="0">
              <a:solidFill>
                <a:schemeClr val="tx1">
                  <a:lumMod val="65000"/>
                  <a:lumOff val="35000"/>
                </a:schemeClr>
              </a:solidFill>
              <a:latin typeface="Arial Black" panose="020B0A04020102020204" pitchFamily="34" charset="0"/>
            </a:endParaRPr>
          </a:p>
          <a:p>
            <a:pPr>
              <a:defRPr/>
            </a:pPr>
            <a:endParaRPr lang="tr-TR" sz="1400" dirty="0">
              <a:solidFill>
                <a:schemeClr val="tx1">
                  <a:lumMod val="65000"/>
                  <a:lumOff val="35000"/>
                </a:schemeClr>
              </a:solidFill>
            </a:endParaRPr>
          </a:p>
          <a:p>
            <a:pPr>
              <a:defRPr/>
            </a:pPr>
            <a:endParaRPr lang="tr-TR" sz="1400" dirty="0">
              <a:solidFill>
                <a:schemeClr val="tx1">
                  <a:lumMod val="65000"/>
                  <a:lumOff val="35000"/>
                </a:schemeClr>
              </a:solidFill>
            </a:endParaRPr>
          </a:p>
        </p:txBody>
      </p:sp>
      <p:sp>
        <p:nvSpPr>
          <p:cNvPr id="8" name="Metin kutusu 7">
            <a:extLst>
              <a:ext uri="{FF2B5EF4-FFF2-40B4-BE49-F238E27FC236}">
                <a16:creationId xmlns:a16="http://schemas.microsoft.com/office/drawing/2014/main" id="{402615D6-E52B-4885-9519-815D76381994}"/>
              </a:ext>
            </a:extLst>
          </p:cNvPr>
          <p:cNvSpPr txBox="1">
            <a:spLocks noChangeArrowheads="1"/>
          </p:cNvSpPr>
          <p:nvPr userDrawn="1"/>
        </p:nvSpPr>
        <p:spPr bwMode="auto">
          <a:xfrm>
            <a:off x="0" y="1003505"/>
            <a:ext cx="1925638" cy="114300"/>
          </a:xfrm>
          <a:prstGeom prst="rect">
            <a:avLst/>
          </a:prstGeom>
          <a:solidFill>
            <a:srgbClr val="DC0C15"/>
          </a:solidFill>
          <a:ln>
            <a:noFill/>
          </a:ln>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tr-TR" dirty="0">
              <a:solidFill>
                <a:schemeClr val="bg1"/>
              </a:solidFill>
              <a:latin typeface="Arial" panose="020B0604020202020204" pitchFamily="34" charset="0"/>
            </a:endParaRPr>
          </a:p>
        </p:txBody>
      </p:sp>
      <p:sp>
        <p:nvSpPr>
          <p:cNvPr id="9" name="Metin kutusu 8">
            <a:extLst>
              <a:ext uri="{FF2B5EF4-FFF2-40B4-BE49-F238E27FC236}">
                <a16:creationId xmlns:a16="http://schemas.microsoft.com/office/drawing/2014/main" id="{C8B5E61F-F5CA-4BD6-B7A9-8F6D39CB929E}"/>
              </a:ext>
            </a:extLst>
          </p:cNvPr>
          <p:cNvSpPr txBox="1">
            <a:spLocks noChangeArrowheads="1"/>
          </p:cNvSpPr>
          <p:nvPr userDrawn="1"/>
        </p:nvSpPr>
        <p:spPr bwMode="auto">
          <a:xfrm>
            <a:off x="2011363" y="1003505"/>
            <a:ext cx="10177462" cy="114300"/>
          </a:xfrm>
          <a:prstGeom prst="rect">
            <a:avLst/>
          </a:prstGeom>
          <a:solidFill>
            <a:srgbClr val="00354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tr-TR" dirty="0">
              <a:solidFill>
                <a:schemeClr val="bg1"/>
              </a:solidFill>
              <a:latin typeface="Arial" panose="020B0604020202020204" pitchFamily="34" charset="0"/>
            </a:endParaRPr>
          </a:p>
        </p:txBody>
      </p:sp>
      <p:pic>
        <p:nvPicPr>
          <p:cNvPr id="10" name="Resim 9">
            <a:extLst>
              <a:ext uri="{FF2B5EF4-FFF2-40B4-BE49-F238E27FC236}">
                <a16:creationId xmlns:a16="http://schemas.microsoft.com/office/drawing/2014/main" id="{E139CF84-7614-4224-B573-11A6273A4894}"/>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65035" y="42041"/>
            <a:ext cx="997193" cy="997193"/>
          </a:xfrm>
          <a:prstGeom prst="rect">
            <a:avLst/>
          </a:prstGeom>
        </p:spPr>
      </p:pic>
    </p:spTree>
    <p:extLst>
      <p:ext uri="{BB962C8B-B14F-4D97-AF65-F5344CB8AC3E}">
        <p14:creationId xmlns:p14="http://schemas.microsoft.com/office/powerpoint/2010/main" val="4266939102"/>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7.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2.jpg"/><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hyperlink" Target="http://santosbancarios.com.br/artigo/trabalho-intermitente-prejuizos-perenes-o-que-e-e-como-pode-nos-afetar"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4.xml"/><Relationship Id="rId5" Type="http://schemas.openxmlformats.org/officeDocument/2006/relationships/hyperlink" Target="https://freepngimg.com/png/82273-communication-photography-arm-thought-royaltyfree-stock" TargetMode="External"/><Relationship Id="rId4" Type="http://schemas.openxmlformats.org/officeDocument/2006/relationships/image" Target="../media/image59.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D8708E97-2C47-4312-B4C4-B4C81DD4D2B4}"/>
              </a:ext>
            </a:extLst>
          </p:cNvPr>
          <p:cNvPicPr>
            <a:picLocks noChangeAspect="1"/>
          </p:cNvPicPr>
          <p:nvPr/>
        </p:nvPicPr>
        <p:blipFill rotWithShape="1">
          <a:blip r:embed="rId3">
            <a:extLst>
              <a:ext uri="{28A0092B-C50C-407E-A947-70E740481C1C}">
                <a14:useLocalDpi xmlns:a14="http://schemas.microsoft.com/office/drawing/2010/main" val="0"/>
              </a:ext>
            </a:extLst>
          </a:blip>
          <a:srcRect t="23534" b="16853"/>
          <a:stretch/>
        </p:blipFill>
        <p:spPr>
          <a:xfrm>
            <a:off x="2779371" y="3429000"/>
            <a:ext cx="7200900" cy="1913706"/>
          </a:xfrm>
          <a:prstGeom prst="rect">
            <a:avLst/>
          </a:prstGeom>
        </p:spPr>
      </p:pic>
      <p:sp>
        <p:nvSpPr>
          <p:cNvPr id="91" name="Dikdörtgen 90">
            <a:extLst>
              <a:ext uri="{FF2B5EF4-FFF2-40B4-BE49-F238E27FC236}">
                <a16:creationId xmlns:a16="http://schemas.microsoft.com/office/drawing/2014/main" id="{4A12C8FD-2A8B-4C18-A597-D645CA3856A0}"/>
              </a:ext>
            </a:extLst>
          </p:cNvPr>
          <p:cNvSpPr/>
          <p:nvPr/>
        </p:nvSpPr>
        <p:spPr>
          <a:xfrm>
            <a:off x="1928" y="0"/>
            <a:ext cx="12190072" cy="685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80014" rtl="0" eaLnBrk="1" fontAlgn="auto" latinLnBrk="0" hangingPunct="1">
              <a:lnSpc>
                <a:spcPct val="100000"/>
              </a:lnSpc>
              <a:spcBef>
                <a:spcPts val="0"/>
              </a:spcBef>
              <a:spcAft>
                <a:spcPts val="0"/>
              </a:spcAft>
              <a:buClrTx/>
              <a:buSzTx/>
              <a:buFontTx/>
              <a:buNone/>
              <a:tabLst/>
              <a:defRPr/>
            </a:pPr>
            <a:endParaRPr lang="tr-TR" sz="2000" kern="1200" dirty="0">
              <a:solidFill>
                <a:prstClr val="black">
                  <a:lumMod val="75000"/>
                  <a:lumOff val="25000"/>
                </a:prstClr>
              </a:solidFill>
              <a:latin typeface="Arial" panose="020B0604020202020204" pitchFamily="34" charset="0"/>
              <a:cs typeface="Arial" panose="020B0604020202020204" pitchFamily="34" charset="0"/>
            </a:endParaRPr>
          </a:p>
        </p:txBody>
      </p:sp>
      <p:sp>
        <p:nvSpPr>
          <p:cNvPr id="93" name="Dikdörtgen 92">
            <a:extLst>
              <a:ext uri="{FF2B5EF4-FFF2-40B4-BE49-F238E27FC236}">
                <a16:creationId xmlns:a16="http://schemas.microsoft.com/office/drawing/2014/main" id="{D7AAC3AE-8976-4B7F-9B05-C1D68CED7BD3}"/>
              </a:ext>
            </a:extLst>
          </p:cNvPr>
          <p:cNvSpPr/>
          <p:nvPr/>
        </p:nvSpPr>
        <p:spPr>
          <a:xfrm>
            <a:off x="0" y="1326206"/>
            <a:ext cx="12192000" cy="2262158"/>
          </a:xfrm>
          <a:prstGeom prst="rect">
            <a:avLst/>
          </a:prstGeom>
        </p:spPr>
        <p:txBody>
          <a:bodyPr wrap="square">
            <a:spAutoFit/>
          </a:bodyPr>
          <a:lstStyle/>
          <a:p>
            <a:pPr algn="ctr">
              <a:lnSpc>
                <a:spcPct val="100000"/>
              </a:lnSpc>
              <a:buNone/>
            </a:pPr>
            <a:r>
              <a:rPr lang="tr-TR" altLang="tr-TR" sz="2700" b="1" dirty="0">
                <a:solidFill>
                  <a:srgbClr val="C00000"/>
                </a:solidFill>
                <a:latin typeface="Myriad Pro" panose="020B0503030403020204" pitchFamily="34" charset="0"/>
                <a:cs typeface="Times New Roman" panose="02020603050405020304" pitchFamily="18" charset="0"/>
              </a:rPr>
              <a:t>T.C. SAĞLIK BAKANLIĞI</a:t>
            </a:r>
          </a:p>
          <a:p>
            <a:pPr algn="ctr">
              <a:lnSpc>
                <a:spcPct val="100000"/>
              </a:lnSpc>
              <a:buNone/>
            </a:pPr>
            <a:endParaRPr lang="tr-TR" altLang="tr-TR" sz="2700" b="1" dirty="0">
              <a:solidFill>
                <a:srgbClr val="C00000"/>
              </a:solidFill>
              <a:latin typeface="Myriad Pro" panose="020B0503030403020204" pitchFamily="34" charset="0"/>
              <a:cs typeface="Times New Roman" panose="02020603050405020304" pitchFamily="18" charset="0"/>
            </a:endParaRPr>
          </a:p>
          <a:p>
            <a:pPr algn="ctr">
              <a:lnSpc>
                <a:spcPct val="100000"/>
              </a:lnSpc>
              <a:buNone/>
            </a:pPr>
            <a:r>
              <a:rPr lang="tr-TR" altLang="tr-TR" sz="2900" b="1" dirty="0">
                <a:solidFill>
                  <a:srgbClr val="C00000"/>
                </a:solidFill>
                <a:latin typeface="Myriad Pro" panose="020B0503030403020204" pitchFamily="34" charset="0"/>
                <a:cs typeface="Times New Roman" panose="02020603050405020304" pitchFamily="18" charset="0"/>
              </a:rPr>
              <a:t>2025 – 2026 Kamu İç Kontrol Standartlarına Uyum Eylem Planı (İKEP)</a:t>
            </a:r>
            <a:r>
              <a:rPr lang="tr-TR" altLang="tr-TR" sz="2900" b="1" dirty="0">
                <a:solidFill>
                  <a:srgbClr val="384A5C"/>
                </a:solidFill>
                <a:latin typeface="Myriad Pro" panose="020B0503030403020204" pitchFamily="34" charset="0"/>
                <a:cs typeface="Times New Roman" panose="02020603050405020304" pitchFamily="18" charset="0"/>
              </a:rPr>
              <a:t> </a:t>
            </a:r>
          </a:p>
          <a:p>
            <a:pPr algn="ctr">
              <a:lnSpc>
                <a:spcPct val="100000"/>
              </a:lnSpc>
              <a:buNone/>
            </a:pPr>
            <a:r>
              <a:rPr lang="tr-TR" altLang="tr-TR" sz="2900" b="1" dirty="0">
                <a:solidFill>
                  <a:srgbClr val="384A5C"/>
                </a:solidFill>
                <a:latin typeface="Myriad Pro" panose="020B0503030403020204" pitchFamily="34" charset="0"/>
                <a:cs typeface="Times New Roman" panose="02020603050405020304" pitchFamily="18" charset="0"/>
              </a:rPr>
              <a:t>&amp; </a:t>
            </a:r>
          </a:p>
          <a:p>
            <a:pPr algn="ctr">
              <a:lnSpc>
                <a:spcPct val="100000"/>
              </a:lnSpc>
              <a:buNone/>
            </a:pPr>
            <a:r>
              <a:rPr lang="tr-TR" altLang="tr-TR" sz="2900" b="1" dirty="0">
                <a:solidFill>
                  <a:srgbClr val="384A5C"/>
                </a:solidFill>
                <a:latin typeface="Myriad Pro" panose="020B0503030403020204" pitchFamily="34" charset="0"/>
                <a:cs typeface="Times New Roman" panose="02020603050405020304" pitchFamily="18" charset="0"/>
              </a:rPr>
              <a:t>İç Kontrol ve Risk Yönetimi Eğitimi</a:t>
            </a:r>
          </a:p>
        </p:txBody>
      </p:sp>
      <p:sp>
        <p:nvSpPr>
          <p:cNvPr id="95" name="Dikdörtgen 94">
            <a:extLst>
              <a:ext uri="{FF2B5EF4-FFF2-40B4-BE49-F238E27FC236}">
                <a16:creationId xmlns:a16="http://schemas.microsoft.com/office/drawing/2014/main" id="{6A7EC045-2ADD-4619-ADBC-3116CB74BBB6}"/>
              </a:ext>
            </a:extLst>
          </p:cNvPr>
          <p:cNvSpPr/>
          <p:nvPr/>
        </p:nvSpPr>
        <p:spPr>
          <a:xfrm>
            <a:off x="2806075" y="5558138"/>
            <a:ext cx="6648449" cy="615553"/>
          </a:xfrm>
          <a:prstGeom prst="rect">
            <a:avLst/>
          </a:prstGeom>
        </p:spPr>
        <p:txBody>
          <a:bodyPr wrap="square">
            <a:spAutoFit/>
          </a:bodyPr>
          <a:lstStyle/>
          <a:p>
            <a:pPr lvl="0" algn="ctr" defTabSz="480014">
              <a:defRPr/>
            </a:pPr>
            <a:r>
              <a:rPr lang="tr-TR" altLang="tr-TR" b="1" dirty="0">
                <a:solidFill>
                  <a:srgbClr val="384A5C"/>
                </a:solidFill>
                <a:latin typeface="Myriad Pro" panose="020B0503030403020204" pitchFamily="34" charset="0"/>
                <a:cs typeface="Times New Roman" panose="02020603050405020304" pitchFamily="18" charset="0"/>
              </a:rPr>
              <a:t>STRATEJİ GELİŞTİRME BAŞKANLIĞI    </a:t>
            </a:r>
          </a:p>
          <a:p>
            <a:pPr lvl="0" algn="ctr" defTabSz="480014">
              <a:defRPr/>
            </a:pPr>
            <a:r>
              <a:rPr lang="tr-TR" altLang="tr-TR" sz="1600" b="1" dirty="0">
                <a:solidFill>
                  <a:srgbClr val="384A5C"/>
                </a:solidFill>
                <a:latin typeface="Myriad Pro" panose="020B0503030403020204" pitchFamily="34" charset="0"/>
                <a:cs typeface="Times New Roman" panose="02020603050405020304" pitchFamily="18" charset="0"/>
              </a:rPr>
              <a:t>İÇ KONTROL DAİRE BAŞKANLIĞI</a:t>
            </a:r>
            <a:r>
              <a:rPr lang="tr-TR" altLang="tr-TR" sz="1400" b="1" dirty="0">
                <a:solidFill>
                  <a:srgbClr val="384A5C"/>
                </a:solidFill>
                <a:latin typeface="Myriad Pro" panose="020B0503030403020204" pitchFamily="34" charset="0"/>
                <a:cs typeface="Times New Roman" panose="02020603050405020304" pitchFamily="18" charset="0"/>
              </a:rPr>
              <a:t> </a:t>
            </a:r>
          </a:p>
        </p:txBody>
      </p:sp>
      <p:sp>
        <p:nvSpPr>
          <p:cNvPr id="99" name="Dikdörtgen 98">
            <a:extLst>
              <a:ext uri="{FF2B5EF4-FFF2-40B4-BE49-F238E27FC236}">
                <a16:creationId xmlns:a16="http://schemas.microsoft.com/office/drawing/2014/main" id="{1F9AC7FA-D5AC-40FB-A607-3E239A2FDFBB}"/>
              </a:ext>
            </a:extLst>
          </p:cNvPr>
          <p:cNvSpPr/>
          <p:nvPr/>
        </p:nvSpPr>
        <p:spPr>
          <a:xfrm>
            <a:off x="4583319" y="6479958"/>
            <a:ext cx="3025356" cy="304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80014" rtl="0" eaLnBrk="1" fontAlgn="auto" latinLnBrk="0" hangingPunct="1">
              <a:lnSpc>
                <a:spcPct val="100000"/>
              </a:lnSpc>
              <a:spcBef>
                <a:spcPts val="0"/>
              </a:spcBef>
              <a:spcAft>
                <a:spcPts val="0"/>
              </a:spcAft>
              <a:buClrTx/>
              <a:buSzTx/>
              <a:buFontTx/>
              <a:buNone/>
              <a:tabLst/>
              <a:defRPr/>
            </a:pPr>
            <a:endParaRPr kumimoji="0" lang="tr-TR" sz="1890" b="0" i="0" u="none" strike="noStrike" kern="1200" cap="none" spc="0" normalizeH="0" baseline="0" noProof="0">
              <a:ln>
                <a:noFill/>
              </a:ln>
              <a:solidFill>
                <a:srgbClr val="C00000"/>
              </a:solidFill>
              <a:effectLst/>
              <a:uLnTx/>
              <a:uFillTx/>
              <a:latin typeface="Calibri"/>
              <a:ea typeface="+mn-ea"/>
              <a:cs typeface="+mn-cs"/>
            </a:endParaRPr>
          </a:p>
        </p:txBody>
      </p:sp>
      <p:sp>
        <p:nvSpPr>
          <p:cNvPr id="100" name="Dikdörtgen 99">
            <a:extLst>
              <a:ext uri="{FF2B5EF4-FFF2-40B4-BE49-F238E27FC236}">
                <a16:creationId xmlns:a16="http://schemas.microsoft.com/office/drawing/2014/main" id="{A387EE87-A437-4192-A81E-0D03750D65B1}"/>
              </a:ext>
            </a:extLst>
          </p:cNvPr>
          <p:cNvSpPr/>
          <p:nvPr/>
        </p:nvSpPr>
        <p:spPr>
          <a:xfrm>
            <a:off x="4583319" y="52699"/>
            <a:ext cx="3025356" cy="304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80014" rtl="0" eaLnBrk="1" fontAlgn="auto" latinLnBrk="0" hangingPunct="1">
              <a:lnSpc>
                <a:spcPct val="100000"/>
              </a:lnSpc>
              <a:spcBef>
                <a:spcPts val="0"/>
              </a:spcBef>
              <a:spcAft>
                <a:spcPts val="0"/>
              </a:spcAft>
              <a:buClrTx/>
              <a:buSzTx/>
              <a:buFontTx/>
              <a:buNone/>
              <a:tabLst/>
              <a:defRPr/>
            </a:pPr>
            <a:endParaRPr kumimoji="0" lang="tr-TR" sz="1890" b="0" i="0" u="none" strike="noStrike" kern="1200" cap="none" spc="0" normalizeH="0" baseline="0" noProof="0">
              <a:ln>
                <a:noFill/>
              </a:ln>
              <a:solidFill>
                <a:srgbClr val="C00000"/>
              </a:solidFill>
              <a:effectLst/>
              <a:uLnTx/>
              <a:uFillTx/>
              <a:latin typeface="Calibri"/>
              <a:ea typeface="+mn-ea"/>
              <a:cs typeface="+mn-cs"/>
            </a:endParaRPr>
          </a:p>
        </p:txBody>
      </p:sp>
      <p:sp>
        <p:nvSpPr>
          <p:cNvPr id="101" name="Dikdörtgen 100">
            <a:extLst>
              <a:ext uri="{FF2B5EF4-FFF2-40B4-BE49-F238E27FC236}">
                <a16:creationId xmlns:a16="http://schemas.microsoft.com/office/drawing/2014/main" id="{8BF1E9A5-7D7C-4BDC-AF4C-589BFA7F92D9}"/>
              </a:ext>
            </a:extLst>
          </p:cNvPr>
          <p:cNvSpPr/>
          <p:nvPr/>
        </p:nvSpPr>
        <p:spPr>
          <a:xfrm>
            <a:off x="5382307" y="6151493"/>
            <a:ext cx="1495987" cy="276999"/>
          </a:xfrm>
          <a:prstGeom prst="rect">
            <a:avLst/>
          </a:prstGeom>
        </p:spPr>
        <p:txBody>
          <a:bodyPr wrap="square">
            <a:spAutoFit/>
          </a:bodyPr>
          <a:lstStyle/>
          <a:p>
            <a:pPr marL="0" marR="0" lvl="0" indent="0" algn="l" defTabSz="480014" rtl="0" eaLnBrk="1" fontAlgn="auto" latinLnBrk="0" hangingPunct="1">
              <a:lnSpc>
                <a:spcPct val="100000"/>
              </a:lnSpc>
              <a:spcBef>
                <a:spcPts val="0"/>
              </a:spcBef>
              <a:spcAft>
                <a:spcPts val="0"/>
              </a:spcAft>
              <a:buClrTx/>
              <a:buSzTx/>
              <a:buFontTx/>
              <a:buNone/>
              <a:tabLst/>
              <a:defRPr/>
            </a:pPr>
            <a:r>
              <a:rPr lang="tr-TR" sz="1200" b="1" dirty="0">
                <a:solidFill>
                  <a:srgbClr val="384A5C"/>
                </a:solidFill>
                <a:cs typeface="Times New Roman" panose="02020603050405020304" pitchFamily="18" charset="0"/>
              </a:rPr>
              <a:t>22-23 OCAK 2025</a:t>
            </a:r>
          </a:p>
        </p:txBody>
      </p:sp>
    </p:spTree>
    <p:extLst>
      <p:ext uri="{BB962C8B-B14F-4D97-AF65-F5344CB8AC3E}">
        <p14:creationId xmlns:p14="http://schemas.microsoft.com/office/powerpoint/2010/main" val="2975916864"/>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a:extLst>
              <a:ext uri="{FF2B5EF4-FFF2-40B4-BE49-F238E27FC236}">
                <a16:creationId xmlns:a16="http://schemas.microsoft.com/office/drawing/2014/main" id="{C6EA13A1-CE69-4A43-B418-2EB2F1FCA901}"/>
              </a:ext>
            </a:extLst>
          </p:cNvPr>
          <p:cNvSpPr>
            <a:spLocks noGrp="1"/>
          </p:cNvSpPr>
          <p:nvPr>
            <p:ph type="ctrTitle" idx="4294967295"/>
          </p:nvPr>
        </p:nvSpPr>
        <p:spPr>
          <a:xfrm>
            <a:off x="1135464" y="452834"/>
            <a:ext cx="5370513" cy="309562"/>
          </a:xfrm>
          <a:prstGeom prst="rect">
            <a:avLst/>
          </a:prstGeom>
        </p:spPr>
        <p:txBody>
          <a:bodyPr/>
          <a:lstStyle/>
          <a:p>
            <a:r>
              <a:rPr lang="tr-TR" sz="2000" b="1" dirty="0"/>
              <a:t>İç Kontrol (Üst Politika Belgelerindeki Yeri) </a:t>
            </a:r>
          </a:p>
        </p:txBody>
      </p:sp>
      <p:sp>
        <p:nvSpPr>
          <p:cNvPr id="2" name="Dikdörtgen 1">
            <a:extLst>
              <a:ext uri="{FF2B5EF4-FFF2-40B4-BE49-F238E27FC236}">
                <a16:creationId xmlns:a16="http://schemas.microsoft.com/office/drawing/2014/main" id="{A5523BA5-4D03-4DC0-B12D-85E49C1C8C8E}"/>
              </a:ext>
            </a:extLst>
          </p:cNvPr>
          <p:cNvSpPr/>
          <p:nvPr/>
        </p:nvSpPr>
        <p:spPr>
          <a:xfrm>
            <a:off x="0" y="1695292"/>
            <a:ext cx="9022703" cy="4555093"/>
          </a:xfrm>
          <a:prstGeom prst="rect">
            <a:avLst/>
          </a:prstGeom>
        </p:spPr>
        <p:txBody>
          <a:bodyPr wrap="square">
            <a:spAutoFit/>
          </a:bodyPr>
          <a:lstStyle/>
          <a:p>
            <a:pPr marL="285750" indent="-285750" algn="just">
              <a:buFont typeface="Arial" panose="020B0604020202020204" pitchFamily="34" charset="0"/>
              <a:buChar char="•"/>
              <a:defRPr/>
            </a:pPr>
            <a:r>
              <a:rPr lang="tr-TR" sz="1600" b="1" dirty="0">
                <a:solidFill>
                  <a:srgbClr val="0070C0"/>
                </a:solidFill>
              </a:rPr>
              <a:t>On İkinci Kalkınma Planının (2024-2028) </a:t>
            </a:r>
            <a:r>
              <a:rPr lang="tr-TR" sz="1600" dirty="0">
                <a:solidFill>
                  <a:prstClr val="black"/>
                </a:solidFill>
              </a:rPr>
              <a:t>3.5.4 Kamuda Stratejik Yönetim hedefi altında </a:t>
            </a:r>
            <a:r>
              <a:rPr lang="tr-TR" sz="1600" i="1" dirty="0">
                <a:solidFill>
                  <a:prstClr val="black"/>
                </a:solidFill>
              </a:rPr>
              <a:t>“</a:t>
            </a:r>
            <a:r>
              <a:rPr lang="tr-TR" sz="1600" b="1" i="1" dirty="0"/>
              <a:t>943.1.</a:t>
            </a:r>
            <a:r>
              <a:rPr lang="tr-TR" sz="1600" i="1" dirty="0"/>
              <a:t> Kamu idarelerinde </a:t>
            </a:r>
            <a:r>
              <a:rPr lang="tr-TR" sz="1600" b="1" i="1" dirty="0">
                <a:solidFill>
                  <a:srgbClr val="0070C0"/>
                </a:solidFill>
              </a:rPr>
              <a:t>iç kontrol sistemlerinin </a:t>
            </a:r>
            <a:r>
              <a:rPr lang="tr-TR" sz="1600" b="1" i="1" dirty="0"/>
              <a:t>(…) etkinliğini artırmaya yönelik </a:t>
            </a:r>
            <a:r>
              <a:rPr lang="tr-TR" sz="1600" i="1" dirty="0"/>
              <a:t>eğitim ve rehberlik faaliyetleri yoluyla</a:t>
            </a:r>
            <a:r>
              <a:rPr lang="tr-TR" sz="1600" b="1" i="1" dirty="0"/>
              <a:t> kurumsal kapasite geliştirilecektir.</a:t>
            </a:r>
            <a:r>
              <a:rPr lang="tr-TR" sz="1600" i="1" dirty="0"/>
              <a:t> </a:t>
            </a:r>
            <a:r>
              <a:rPr lang="tr-TR" sz="1600" b="1" i="1" dirty="0"/>
              <a:t>943.2.</a:t>
            </a:r>
            <a:r>
              <a:rPr lang="tr-TR" sz="1600" i="1" dirty="0"/>
              <a:t> İç kontrol uygulamalarının güçlendirilmesine yönelik kamu idarelerinin </a:t>
            </a:r>
            <a:r>
              <a:rPr lang="tr-TR" sz="1600" b="1" i="1" dirty="0">
                <a:solidFill>
                  <a:srgbClr val="0070C0"/>
                </a:solidFill>
              </a:rPr>
              <a:t>iç kontrol sistemlerinin </a:t>
            </a:r>
            <a:r>
              <a:rPr lang="tr-TR" sz="1600" b="1" i="1" dirty="0"/>
              <a:t>izlenmesi ve değerlendirilmesi çalışmaları</a:t>
            </a:r>
            <a:r>
              <a:rPr lang="tr-TR" sz="1600" i="1" dirty="0"/>
              <a:t> yaygınlaştırılacaktır.»</a:t>
            </a:r>
          </a:p>
          <a:p>
            <a:pPr marL="285750" indent="-285750" algn="just">
              <a:buFont typeface="Arial" panose="020B0604020202020204" pitchFamily="34" charset="0"/>
              <a:buChar char="•"/>
              <a:defRPr/>
            </a:pPr>
            <a:endParaRPr lang="tr-TR" sz="1600" i="1" dirty="0"/>
          </a:p>
          <a:p>
            <a:pPr marL="285750" indent="-285750" algn="just">
              <a:buFont typeface="Arial" panose="020B0604020202020204" pitchFamily="34" charset="0"/>
              <a:buChar char="•"/>
              <a:defRPr/>
            </a:pPr>
            <a:r>
              <a:rPr lang="tr-TR" sz="1600" b="1" dirty="0">
                <a:solidFill>
                  <a:srgbClr val="0070C0"/>
                </a:solidFill>
              </a:rPr>
              <a:t>Orta Vadeli Program (2025-2027) </a:t>
            </a:r>
            <a:r>
              <a:rPr lang="tr-TR" sz="1600" dirty="0"/>
              <a:t>III. Makroekonomik Hedefler ve Politikalar başlığı altında yer alan 6. Kamu Maliyesi bölümünde </a:t>
            </a:r>
            <a:r>
              <a:rPr lang="tr-TR" sz="1600" i="1" dirty="0"/>
              <a:t>«Kamu idarelerinin mali yönetim ve kontrol alanındaki uygulamalarının etkinliği artırılacak (…) </a:t>
            </a:r>
            <a:r>
              <a:rPr lang="tr-TR" sz="1600" b="1" i="1" dirty="0">
                <a:solidFill>
                  <a:srgbClr val="0070C0"/>
                </a:solidFill>
              </a:rPr>
              <a:t>iç kontrol sistemlerinin</a:t>
            </a:r>
            <a:r>
              <a:rPr lang="tr-TR" sz="1600" b="1" i="1" dirty="0"/>
              <a:t> izlenmesi ve değerlendirilmesi faaliyetleri</a:t>
            </a:r>
            <a:r>
              <a:rPr lang="tr-TR" sz="1600" i="1" dirty="0"/>
              <a:t> yaygınlaştırılacaktır</a:t>
            </a:r>
            <a:r>
              <a:rPr lang="tr-TR" sz="1600" dirty="0"/>
              <a:t>.»</a:t>
            </a:r>
            <a:endParaRPr lang="tr-TR" sz="1600" i="1" dirty="0"/>
          </a:p>
          <a:p>
            <a:pPr lvl="0" algn="just">
              <a:defRPr/>
            </a:pPr>
            <a:endParaRPr lang="tr-TR" sz="1600" b="1" dirty="0">
              <a:solidFill>
                <a:prstClr val="black"/>
              </a:solidFill>
            </a:endParaRPr>
          </a:p>
          <a:p>
            <a:pPr marL="285750" lvl="0" indent="-285750" algn="just">
              <a:buFont typeface="Arial" panose="020B0604020202020204" pitchFamily="34" charset="0"/>
              <a:buChar char="•"/>
              <a:defRPr/>
            </a:pPr>
            <a:r>
              <a:rPr lang="tr-TR" sz="1600" b="1" dirty="0">
                <a:solidFill>
                  <a:srgbClr val="0070C0"/>
                </a:solidFill>
              </a:rPr>
              <a:t>2025 Yılı Cumhurbaşkanlığı Yıllık Programı</a:t>
            </a:r>
            <a:r>
              <a:rPr lang="tr-TR" sz="1600" dirty="0">
                <a:solidFill>
                  <a:prstClr val="black"/>
                </a:solidFill>
              </a:rPr>
              <a:t>nda yer alan</a:t>
            </a:r>
            <a:r>
              <a:rPr lang="tr-TR" sz="1600" dirty="0"/>
              <a:t> 943.1. </a:t>
            </a:r>
            <a:r>
              <a:rPr lang="tr-TR" sz="1600" dirty="0" err="1">
                <a:solidFill>
                  <a:prstClr val="black"/>
                </a:solidFill>
              </a:rPr>
              <a:t>no’lu</a:t>
            </a:r>
            <a:r>
              <a:rPr lang="tr-TR" sz="1600" dirty="0">
                <a:solidFill>
                  <a:prstClr val="black"/>
                </a:solidFill>
              </a:rPr>
              <a:t> tedbirin Yürütülecek Faaliyetler ve Projeler başlığı altında </a:t>
            </a:r>
            <a:r>
              <a:rPr lang="tr-TR" sz="1600" i="1" dirty="0">
                <a:solidFill>
                  <a:prstClr val="black"/>
                </a:solidFill>
              </a:rPr>
              <a:t>«</a:t>
            </a:r>
            <a:r>
              <a:rPr lang="tr-TR" sz="1600" i="1" dirty="0"/>
              <a:t>Kamu idarelerinin mali hizmetler birimlerinin etkinliğini artırmaya yönelik eğitim ve rehberlik faaliyetleri düzenlenecektir.»</a:t>
            </a:r>
            <a:r>
              <a:rPr lang="tr-TR" sz="1600" i="1" dirty="0">
                <a:solidFill>
                  <a:prstClr val="black"/>
                </a:solidFill>
              </a:rPr>
              <a:t> ; </a:t>
            </a:r>
            <a:r>
              <a:rPr lang="tr-TR" sz="1600" dirty="0"/>
              <a:t>943.2. </a:t>
            </a:r>
            <a:r>
              <a:rPr lang="tr-TR" sz="1600" dirty="0" err="1">
                <a:solidFill>
                  <a:prstClr val="black"/>
                </a:solidFill>
              </a:rPr>
              <a:t>no’lu</a:t>
            </a:r>
            <a:r>
              <a:rPr lang="tr-TR" sz="1600" dirty="0">
                <a:solidFill>
                  <a:prstClr val="black"/>
                </a:solidFill>
              </a:rPr>
              <a:t> tedbirde ise </a:t>
            </a:r>
            <a:r>
              <a:rPr lang="tr-TR" sz="1600" i="1" dirty="0">
                <a:solidFill>
                  <a:prstClr val="black"/>
                </a:solidFill>
              </a:rPr>
              <a:t>«</a:t>
            </a:r>
            <a:r>
              <a:rPr lang="tr-TR" sz="1600" i="1" dirty="0"/>
              <a:t>Kamu idareleri tarafından </a:t>
            </a:r>
            <a:r>
              <a:rPr lang="tr-TR" sz="1600" b="1" i="1" dirty="0"/>
              <a:t>Hazine ve Maliye Bakanlığına iletilen iç kontrole ilişkin dokümanlar da dikkate alınarak kamuda </a:t>
            </a:r>
            <a:r>
              <a:rPr lang="tr-TR" sz="1600" b="1" i="1" dirty="0">
                <a:solidFill>
                  <a:srgbClr val="0070C0"/>
                </a:solidFill>
              </a:rPr>
              <a:t>iç kontrol sisteminin izlenmesi, değerlendirilmesi ve raporlanması</a:t>
            </a:r>
            <a:r>
              <a:rPr lang="tr-TR" sz="1600" i="1" dirty="0"/>
              <a:t>na yönelik faaliyetler yürütülecektir.»</a:t>
            </a:r>
            <a:r>
              <a:rPr lang="tr-TR" sz="1600" i="1" dirty="0">
                <a:solidFill>
                  <a:prstClr val="black"/>
                </a:solidFill>
              </a:rPr>
              <a:t> </a:t>
            </a:r>
          </a:p>
          <a:p>
            <a:pPr marL="285750" lvl="0" indent="-285750" algn="just">
              <a:buFont typeface="Arial" panose="020B0604020202020204" pitchFamily="34" charset="0"/>
              <a:buChar char="•"/>
              <a:defRPr/>
            </a:pPr>
            <a:endParaRPr lang="tr-TR" dirty="0">
              <a:solidFill>
                <a:prstClr val="black"/>
              </a:solidFill>
            </a:endParaRPr>
          </a:p>
        </p:txBody>
      </p:sp>
      <p:pic>
        <p:nvPicPr>
          <p:cNvPr id="7" name="Resim 6">
            <a:extLst>
              <a:ext uri="{FF2B5EF4-FFF2-40B4-BE49-F238E27FC236}">
                <a16:creationId xmlns:a16="http://schemas.microsoft.com/office/drawing/2014/main" id="{913541C2-D75E-49AC-9AD3-FD3D67BE41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2274" y="4935787"/>
            <a:ext cx="2458059" cy="1281473"/>
          </a:xfrm>
          <a:prstGeom prst="rect">
            <a:avLst/>
          </a:prstGeom>
        </p:spPr>
      </p:pic>
      <p:pic>
        <p:nvPicPr>
          <p:cNvPr id="10" name="Resim 9">
            <a:extLst>
              <a:ext uri="{FF2B5EF4-FFF2-40B4-BE49-F238E27FC236}">
                <a16:creationId xmlns:a16="http://schemas.microsoft.com/office/drawing/2014/main" id="{D23FDA14-16C3-4F51-A3BD-36B0EFA152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07999" y="1367455"/>
            <a:ext cx="2078497" cy="3014480"/>
          </a:xfrm>
          <a:prstGeom prst="rect">
            <a:avLst/>
          </a:prstGeom>
        </p:spPr>
      </p:pic>
    </p:spTree>
    <p:extLst>
      <p:ext uri="{BB962C8B-B14F-4D97-AF65-F5344CB8AC3E}">
        <p14:creationId xmlns:p14="http://schemas.microsoft.com/office/powerpoint/2010/main" val="2546514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4A257FE8-B4AF-4A88-9748-6C0202133323}"/>
              </a:ext>
            </a:extLst>
          </p:cNvPr>
          <p:cNvSpPr/>
          <p:nvPr/>
        </p:nvSpPr>
        <p:spPr>
          <a:xfrm>
            <a:off x="0" y="2895479"/>
            <a:ext cx="12192000" cy="2911876"/>
          </a:xfrm>
          <a:prstGeom prst="rect">
            <a:avLst/>
          </a:prstGeom>
          <a:solidFill>
            <a:srgbClr val="00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Dikdörtgen 3">
            <a:extLst>
              <a:ext uri="{FF2B5EF4-FFF2-40B4-BE49-F238E27FC236}">
                <a16:creationId xmlns:a16="http://schemas.microsoft.com/office/drawing/2014/main" id="{ADCFCA61-18B0-47D0-A7F7-CE061F2AD710}"/>
              </a:ext>
            </a:extLst>
          </p:cNvPr>
          <p:cNvSpPr/>
          <p:nvPr/>
        </p:nvSpPr>
        <p:spPr>
          <a:xfrm>
            <a:off x="0" y="2895479"/>
            <a:ext cx="4664338" cy="2631811"/>
          </a:xfrm>
          <a:prstGeom prst="rect">
            <a:avLst/>
          </a:prstGeom>
        </p:spPr>
        <p:txBody>
          <a:bodyPr wrap="square">
            <a:spAutoFit/>
          </a:bodyPr>
          <a:lstStyle/>
          <a:p>
            <a:pPr algn="just">
              <a:lnSpc>
                <a:spcPct val="150000"/>
              </a:lnSpc>
              <a:defRPr/>
            </a:pPr>
            <a:r>
              <a:rPr lang="tr-TR" sz="1600" dirty="0">
                <a:solidFill>
                  <a:schemeClr val="bg1"/>
                </a:solidFill>
              </a:rPr>
              <a:t>HMB tarafından </a:t>
            </a:r>
            <a:r>
              <a:rPr lang="tr-TR" sz="1600" b="1" dirty="0">
                <a:solidFill>
                  <a:schemeClr val="bg1"/>
                </a:solidFill>
              </a:rPr>
              <a:t>İç Kontrol Sistemi İzleme ve Değerlendirme Rehberi</a:t>
            </a:r>
            <a:r>
              <a:rPr lang="tr-TR" sz="1600" dirty="0">
                <a:solidFill>
                  <a:schemeClr val="bg1"/>
                </a:solidFill>
              </a:rPr>
              <a:t> çalışmaları kapsamında, Sağlık Bakanlığı </a:t>
            </a:r>
            <a:r>
              <a:rPr lang="tr-TR" sz="1600" dirty="0">
                <a:solidFill>
                  <a:srgbClr val="0070C0"/>
                </a:solidFill>
              </a:rPr>
              <a:t>iç kontrol uygulamaları başarılı bulunarak </a:t>
            </a:r>
            <a:r>
              <a:rPr lang="tr-TR" sz="1600" dirty="0">
                <a:solidFill>
                  <a:srgbClr val="FFFFFF"/>
                </a:solidFill>
              </a:rPr>
              <a:t>pilot olarak seçilmiştir. </a:t>
            </a:r>
            <a:r>
              <a:rPr lang="tr-TR" sz="1600" dirty="0">
                <a:solidFill>
                  <a:schemeClr val="bg1"/>
                </a:solidFill>
                <a:latin typeface="Myriad Pro" panose="020B0503030403020204" pitchFamily="34" charset="0"/>
                <a:cs typeface="Times New Roman" panose="02020603050405020304" pitchFamily="18" charset="0"/>
              </a:rPr>
              <a:t>Bakanlığımızda uygulanan çok sayıda </a:t>
            </a:r>
            <a:r>
              <a:rPr lang="tr-TR" sz="1600" b="1" dirty="0">
                <a:solidFill>
                  <a:schemeClr val="bg1"/>
                </a:solidFill>
                <a:latin typeface="Myriad Pro" panose="020B0503030403020204" pitchFamily="34" charset="0"/>
                <a:cs typeface="Times New Roman" panose="02020603050405020304" pitchFamily="18" charset="0"/>
              </a:rPr>
              <a:t>iyi uygulama örneği </a:t>
            </a:r>
            <a:r>
              <a:rPr lang="tr-TR" sz="1600" dirty="0">
                <a:solidFill>
                  <a:schemeClr val="bg1"/>
                </a:solidFill>
                <a:latin typeface="Myriad Pro" panose="020B0503030403020204" pitchFamily="34" charset="0"/>
                <a:cs typeface="Times New Roman" panose="02020603050405020304" pitchFamily="18" charset="0"/>
              </a:rPr>
              <a:t>diğer kamu idarelerine yaygınlaştırılmak üzere </a:t>
            </a:r>
            <a:r>
              <a:rPr lang="tr-TR" sz="1600" b="1" dirty="0">
                <a:solidFill>
                  <a:schemeClr val="bg1"/>
                </a:solidFill>
                <a:latin typeface="Myriad Pro" panose="020B0503030403020204" pitchFamily="34" charset="0"/>
                <a:cs typeface="Times New Roman" panose="02020603050405020304" pitchFamily="18" charset="0"/>
              </a:rPr>
              <a:t>HMB tarafından raporlanmıştır. </a:t>
            </a:r>
            <a:endParaRPr lang="tr-TR" sz="1600" b="1" dirty="0">
              <a:solidFill>
                <a:schemeClr val="bg1"/>
              </a:solidFill>
            </a:endParaRPr>
          </a:p>
        </p:txBody>
      </p:sp>
      <p:pic>
        <p:nvPicPr>
          <p:cNvPr id="5" name="Resim 4">
            <a:extLst>
              <a:ext uri="{FF2B5EF4-FFF2-40B4-BE49-F238E27FC236}">
                <a16:creationId xmlns:a16="http://schemas.microsoft.com/office/drawing/2014/main" id="{576D6087-AD52-48AC-A63D-7AA39267F86A}"/>
              </a:ext>
            </a:extLst>
          </p:cNvPr>
          <p:cNvPicPr>
            <a:picLocks noChangeAspect="1"/>
          </p:cNvPicPr>
          <p:nvPr/>
        </p:nvPicPr>
        <p:blipFill rotWithShape="1">
          <a:blip r:embed="rId3"/>
          <a:srcRect l="1195" r="974"/>
          <a:stretch/>
        </p:blipFill>
        <p:spPr>
          <a:xfrm>
            <a:off x="4893548" y="1966605"/>
            <a:ext cx="7298452" cy="4489558"/>
          </a:xfrm>
          <a:prstGeom prst="rect">
            <a:avLst/>
          </a:prstGeom>
        </p:spPr>
      </p:pic>
      <p:sp>
        <p:nvSpPr>
          <p:cNvPr id="7" name="Dikdörtgen 6">
            <a:extLst>
              <a:ext uri="{FF2B5EF4-FFF2-40B4-BE49-F238E27FC236}">
                <a16:creationId xmlns:a16="http://schemas.microsoft.com/office/drawing/2014/main" id="{7141753E-C126-4DD1-96B5-00EA15D77D34}"/>
              </a:ext>
            </a:extLst>
          </p:cNvPr>
          <p:cNvSpPr/>
          <p:nvPr/>
        </p:nvSpPr>
        <p:spPr>
          <a:xfrm>
            <a:off x="87900" y="1493539"/>
            <a:ext cx="3897503" cy="1200329"/>
          </a:xfrm>
          <a:prstGeom prst="rect">
            <a:avLst/>
          </a:prstGeom>
        </p:spPr>
        <p:txBody>
          <a:bodyPr wrap="square">
            <a:spAutoFit/>
          </a:bodyPr>
          <a:lstStyle/>
          <a:p>
            <a:r>
              <a:rPr lang="tr-TR" sz="2000" dirty="0">
                <a:solidFill>
                  <a:srgbClr val="002060"/>
                </a:solidFill>
                <a:latin typeface="Myriad Pro" panose="020B0503030403020204" pitchFamily="34" charset="0"/>
              </a:rPr>
              <a:t>Hazine ve Maliye Bakanlığı ile </a:t>
            </a:r>
          </a:p>
          <a:p>
            <a:r>
              <a:rPr lang="tr-TR" sz="2000" dirty="0">
                <a:solidFill>
                  <a:srgbClr val="002060"/>
                </a:solidFill>
                <a:latin typeface="Myriad Pro" panose="020B0503030403020204" pitchFamily="34" charset="0"/>
              </a:rPr>
              <a:t>yapılan </a:t>
            </a:r>
          </a:p>
          <a:p>
            <a:r>
              <a:rPr lang="tr-TR" sz="3200" b="1" dirty="0">
                <a:solidFill>
                  <a:srgbClr val="002060"/>
                </a:solidFill>
                <a:latin typeface="Myriad Pro" panose="020B0503030403020204" pitchFamily="34" charset="0"/>
              </a:rPr>
              <a:t>PİLOT ÇALIŞMA</a:t>
            </a:r>
            <a:endParaRPr lang="tr-TR" sz="3200" b="1" dirty="0">
              <a:solidFill>
                <a:srgbClr val="002060"/>
              </a:solidFill>
            </a:endParaRPr>
          </a:p>
        </p:txBody>
      </p:sp>
    </p:spTree>
    <p:extLst>
      <p:ext uri="{BB962C8B-B14F-4D97-AF65-F5344CB8AC3E}">
        <p14:creationId xmlns:p14="http://schemas.microsoft.com/office/powerpoint/2010/main" val="330702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4A257FE8-B4AF-4A88-9748-6C0202133323}"/>
              </a:ext>
            </a:extLst>
          </p:cNvPr>
          <p:cNvSpPr/>
          <p:nvPr/>
        </p:nvSpPr>
        <p:spPr>
          <a:xfrm>
            <a:off x="0" y="2895479"/>
            <a:ext cx="12192000" cy="2911876"/>
          </a:xfrm>
          <a:prstGeom prst="rect">
            <a:avLst/>
          </a:prstGeom>
          <a:solidFill>
            <a:srgbClr val="00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Dikdörtgen 3">
            <a:extLst>
              <a:ext uri="{FF2B5EF4-FFF2-40B4-BE49-F238E27FC236}">
                <a16:creationId xmlns:a16="http://schemas.microsoft.com/office/drawing/2014/main" id="{ADCFCA61-18B0-47D0-A7F7-CE061F2AD710}"/>
              </a:ext>
            </a:extLst>
          </p:cNvPr>
          <p:cNvSpPr/>
          <p:nvPr/>
        </p:nvSpPr>
        <p:spPr>
          <a:xfrm>
            <a:off x="1" y="2895479"/>
            <a:ext cx="6531428" cy="3283848"/>
          </a:xfrm>
          <a:prstGeom prst="rect">
            <a:avLst/>
          </a:prstGeom>
        </p:spPr>
        <p:txBody>
          <a:bodyPr wrap="square">
            <a:spAutoFit/>
          </a:bodyPr>
          <a:lstStyle/>
          <a:p>
            <a:pPr algn="just">
              <a:lnSpc>
                <a:spcPct val="150000"/>
              </a:lnSpc>
              <a:defRPr/>
            </a:pPr>
            <a:r>
              <a:rPr lang="tr-TR" sz="1400" dirty="0">
                <a:solidFill>
                  <a:schemeClr val="bg1"/>
                </a:solidFill>
                <a:latin typeface="Myriad Pro" panose="020B0503030403020204" pitchFamily="34" charset="0"/>
                <a:cs typeface="Times New Roman" panose="02020603050405020304" pitchFamily="18" charset="0"/>
              </a:rPr>
              <a:t>Yapılan pilot çalışmaya;</a:t>
            </a:r>
          </a:p>
          <a:p>
            <a:pPr algn="just">
              <a:lnSpc>
                <a:spcPct val="150000"/>
              </a:lnSpc>
              <a:defRPr/>
            </a:pPr>
            <a:endParaRPr lang="tr-TR" sz="1400" dirty="0">
              <a:solidFill>
                <a:schemeClr val="bg1"/>
              </a:solidFill>
              <a:latin typeface="Myriad Pro" panose="020B0503030403020204" pitchFamily="34" charset="0"/>
              <a:cs typeface="Times New Roman" panose="02020603050405020304" pitchFamily="18" charset="0"/>
            </a:endParaRPr>
          </a:p>
          <a:p>
            <a:pPr algn="just">
              <a:lnSpc>
                <a:spcPct val="150000"/>
              </a:lnSpc>
              <a:defRPr/>
            </a:pPr>
            <a:r>
              <a:rPr lang="tr-TR" sz="1400" dirty="0">
                <a:solidFill>
                  <a:schemeClr val="bg1"/>
                </a:solidFill>
                <a:latin typeface="Myriad Pro" panose="020B0503030403020204" pitchFamily="34" charset="0"/>
                <a:cs typeface="Times New Roman" panose="02020603050405020304" pitchFamily="18" charset="0"/>
              </a:rPr>
              <a:t>Avrupa Komisyonu tarafından hazırlanan </a:t>
            </a:r>
            <a:r>
              <a:rPr lang="tr-TR" sz="1400" b="1" dirty="0">
                <a:solidFill>
                  <a:schemeClr val="bg1"/>
                </a:solidFill>
                <a:latin typeface="Myriad Pro" panose="020B0503030403020204" pitchFamily="34" charset="0"/>
                <a:cs typeface="Times New Roman" panose="02020603050405020304" pitchFamily="18" charset="0"/>
              </a:rPr>
              <a:t>Türkiye (İlerleme) Raporu</a:t>
            </a:r>
            <a:r>
              <a:rPr lang="tr-TR" sz="1400" dirty="0">
                <a:solidFill>
                  <a:schemeClr val="bg1"/>
                </a:solidFill>
                <a:latin typeface="Myriad Pro" panose="020B0503030403020204" pitchFamily="34" charset="0"/>
                <a:cs typeface="Times New Roman" panose="02020603050405020304" pitchFamily="18" charset="0"/>
              </a:rPr>
              <a:t>nda (2023) yer verildi.</a:t>
            </a:r>
          </a:p>
          <a:p>
            <a:pPr algn="just">
              <a:lnSpc>
                <a:spcPct val="150000"/>
              </a:lnSpc>
              <a:defRPr/>
            </a:pPr>
            <a:endParaRPr lang="tr-TR" sz="1400" dirty="0">
              <a:solidFill>
                <a:schemeClr val="bg1"/>
              </a:solidFill>
              <a:latin typeface="Myriad Pro" panose="020B0503030403020204" pitchFamily="34" charset="0"/>
              <a:cs typeface="Times New Roman" panose="02020603050405020304" pitchFamily="18" charset="0"/>
            </a:endParaRPr>
          </a:p>
          <a:p>
            <a:pPr algn="just">
              <a:lnSpc>
                <a:spcPct val="150000"/>
              </a:lnSpc>
              <a:defRPr/>
            </a:pPr>
            <a:r>
              <a:rPr lang="tr-TR" sz="1400" dirty="0">
                <a:solidFill>
                  <a:schemeClr val="bg1"/>
                </a:solidFill>
                <a:latin typeface="Myriad Pro" panose="020B0503030403020204" pitchFamily="34" charset="0"/>
                <a:cs typeface="Times New Roman" panose="02020603050405020304" pitchFamily="18" charset="0"/>
              </a:rPr>
              <a:t>AB’nin talebi üzerine hazırlanan </a:t>
            </a:r>
            <a:r>
              <a:rPr lang="tr-TR" sz="1400" b="1" dirty="0">
                <a:solidFill>
                  <a:schemeClr val="bg1"/>
                </a:solidFill>
                <a:latin typeface="Myriad Pro" panose="020B0503030403020204" pitchFamily="34" charset="0"/>
                <a:cs typeface="Times New Roman" panose="02020603050405020304" pitchFamily="18" charset="0"/>
              </a:rPr>
              <a:t>Katılım Öncesi Ekonomik Reform Programı</a:t>
            </a:r>
            <a:r>
              <a:rPr lang="tr-TR" sz="1400" dirty="0">
                <a:solidFill>
                  <a:schemeClr val="bg1"/>
                </a:solidFill>
                <a:latin typeface="Myriad Pro" panose="020B0503030403020204" pitchFamily="34" charset="0"/>
                <a:cs typeface="Times New Roman" panose="02020603050405020304" pitchFamily="18" charset="0"/>
              </a:rPr>
              <a:t>’nda (2024-2026) yer verildi.</a:t>
            </a:r>
          </a:p>
          <a:p>
            <a:pPr algn="just">
              <a:lnSpc>
                <a:spcPct val="150000"/>
              </a:lnSpc>
              <a:defRPr/>
            </a:pPr>
            <a:endParaRPr lang="tr-TR" sz="1400" dirty="0">
              <a:solidFill>
                <a:schemeClr val="bg1"/>
              </a:solidFill>
              <a:latin typeface="Myriad Pro" panose="020B0503030403020204" pitchFamily="34" charset="0"/>
              <a:cs typeface="Times New Roman" panose="02020603050405020304" pitchFamily="18" charset="0"/>
            </a:endParaRPr>
          </a:p>
          <a:p>
            <a:pPr algn="just">
              <a:lnSpc>
                <a:spcPct val="150000"/>
              </a:lnSpc>
              <a:defRPr/>
            </a:pPr>
            <a:endParaRPr lang="tr-TR" sz="1400" dirty="0">
              <a:solidFill>
                <a:schemeClr val="bg1"/>
              </a:solidFill>
              <a:cs typeface="Times New Roman" panose="02020603050405020304" pitchFamily="18" charset="0"/>
            </a:endParaRPr>
          </a:p>
          <a:p>
            <a:pPr algn="just">
              <a:lnSpc>
                <a:spcPct val="150000"/>
              </a:lnSpc>
              <a:defRPr/>
            </a:pPr>
            <a:endParaRPr lang="tr-TR" sz="1400" dirty="0">
              <a:solidFill>
                <a:schemeClr val="bg1"/>
              </a:solidFill>
            </a:endParaRPr>
          </a:p>
        </p:txBody>
      </p:sp>
      <p:sp>
        <p:nvSpPr>
          <p:cNvPr id="7" name="Dikdörtgen 6">
            <a:extLst>
              <a:ext uri="{FF2B5EF4-FFF2-40B4-BE49-F238E27FC236}">
                <a16:creationId xmlns:a16="http://schemas.microsoft.com/office/drawing/2014/main" id="{7141753E-C126-4DD1-96B5-00EA15D77D34}"/>
              </a:ext>
            </a:extLst>
          </p:cNvPr>
          <p:cNvSpPr/>
          <p:nvPr/>
        </p:nvSpPr>
        <p:spPr>
          <a:xfrm>
            <a:off x="87901" y="1493539"/>
            <a:ext cx="3358035" cy="1200329"/>
          </a:xfrm>
          <a:prstGeom prst="rect">
            <a:avLst/>
          </a:prstGeom>
        </p:spPr>
        <p:txBody>
          <a:bodyPr wrap="none">
            <a:spAutoFit/>
          </a:bodyPr>
          <a:lstStyle/>
          <a:p>
            <a:r>
              <a:rPr lang="tr-TR" sz="2000" dirty="0">
                <a:solidFill>
                  <a:srgbClr val="002060"/>
                </a:solidFill>
                <a:latin typeface="Myriad Pro" panose="020B0503030403020204" pitchFamily="34" charset="0"/>
              </a:rPr>
              <a:t>Hazine ve Maliye Bakanlığı ile </a:t>
            </a:r>
          </a:p>
          <a:p>
            <a:r>
              <a:rPr lang="tr-TR" sz="2000" dirty="0">
                <a:solidFill>
                  <a:srgbClr val="002060"/>
                </a:solidFill>
                <a:latin typeface="Myriad Pro" panose="020B0503030403020204" pitchFamily="34" charset="0"/>
              </a:rPr>
              <a:t>Yapılan </a:t>
            </a:r>
          </a:p>
          <a:p>
            <a:r>
              <a:rPr lang="tr-TR" sz="3200" b="1" dirty="0">
                <a:solidFill>
                  <a:srgbClr val="002060"/>
                </a:solidFill>
                <a:latin typeface="Myriad Pro" panose="020B0503030403020204" pitchFamily="34" charset="0"/>
              </a:rPr>
              <a:t>PİLOT ÇALIŞMA</a:t>
            </a:r>
            <a:endParaRPr lang="tr-TR" sz="3200" b="1" dirty="0">
              <a:solidFill>
                <a:srgbClr val="002060"/>
              </a:solidFill>
            </a:endParaRPr>
          </a:p>
        </p:txBody>
      </p:sp>
      <p:pic>
        <p:nvPicPr>
          <p:cNvPr id="2" name="Resim 1">
            <a:extLst>
              <a:ext uri="{FF2B5EF4-FFF2-40B4-BE49-F238E27FC236}">
                <a16:creationId xmlns:a16="http://schemas.microsoft.com/office/drawing/2014/main" id="{B84402A8-9F55-4243-B40A-26217D036136}"/>
              </a:ext>
            </a:extLst>
          </p:cNvPr>
          <p:cNvPicPr>
            <a:picLocks noChangeAspect="1"/>
          </p:cNvPicPr>
          <p:nvPr/>
        </p:nvPicPr>
        <p:blipFill>
          <a:blip r:embed="rId3"/>
          <a:stretch>
            <a:fillRect/>
          </a:stretch>
        </p:blipFill>
        <p:spPr>
          <a:xfrm>
            <a:off x="7274236" y="1198779"/>
            <a:ext cx="3905250" cy="5514975"/>
          </a:xfrm>
          <a:prstGeom prst="rect">
            <a:avLst/>
          </a:prstGeom>
        </p:spPr>
      </p:pic>
    </p:spTree>
    <p:extLst>
      <p:ext uri="{BB962C8B-B14F-4D97-AF65-F5344CB8AC3E}">
        <p14:creationId xmlns:p14="http://schemas.microsoft.com/office/powerpoint/2010/main" val="3753887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ikdörtgen 10">
            <a:extLst>
              <a:ext uri="{FF2B5EF4-FFF2-40B4-BE49-F238E27FC236}">
                <a16:creationId xmlns:a16="http://schemas.microsoft.com/office/drawing/2014/main" id="{4BC4D922-6985-4D16-A3A0-548997E684F7}"/>
              </a:ext>
            </a:extLst>
          </p:cNvPr>
          <p:cNvSpPr/>
          <p:nvPr/>
        </p:nvSpPr>
        <p:spPr>
          <a:xfrm>
            <a:off x="0" y="1552755"/>
            <a:ext cx="12192000" cy="4787660"/>
          </a:xfrm>
          <a:prstGeom prst="rect">
            <a:avLst/>
          </a:prstGeom>
          <a:solidFill>
            <a:srgbClr val="003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tr-TR" sz="1400" b="1" dirty="0">
              <a:latin typeface="Times New Roman" panose="02020603050405020304" pitchFamily="18" charset="0"/>
              <a:cs typeface="Times New Roman" panose="02020603050405020304" pitchFamily="18" charset="0"/>
            </a:endParaRPr>
          </a:p>
        </p:txBody>
      </p:sp>
      <p:sp>
        <p:nvSpPr>
          <p:cNvPr id="14" name="Dikdörtgen: Tek Köşesi Kesik 13">
            <a:extLst>
              <a:ext uri="{FF2B5EF4-FFF2-40B4-BE49-F238E27FC236}">
                <a16:creationId xmlns:a16="http://schemas.microsoft.com/office/drawing/2014/main" id="{8DA1DE1B-9903-4020-9D43-010E1250FEBC}"/>
              </a:ext>
            </a:extLst>
          </p:cNvPr>
          <p:cNvSpPr/>
          <p:nvPr/>
        </p:nvSpPr>
        <p:spPr>
          <a:xfrm>
            <a:off x="3588589" y="1708030"/>
            <a:ext cx="8374014" cy="4546120"/>
          </a:xfrm>
          <a:prstGeom prst="snip1Rect">
            <a:avLst/>
          </a:prstGeom>
          <a:solidFill>
            <a:schemeClr val="bg1"/>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400">
              <a:latin typeface="Times New Roman" panose="02020603050405020304" pitchFamily="18" charset="0"/>
              <a:cs typeface="Times New Roman" panose="02020603050405020304" pitchFamily="18" charset="0"/>
            </a:endParaRPr>
          </a:p>
        </p:txBody>
      </p:sp>
      <p:sp>
        <p:nvSpPr>
          <p:cNvPr id="2" name="Dikdörtgen 1">
            <a:extLst>
              <a:ext uri="{FF2B5EF4-FFF2-40B4-BE49-F238E27FC236}">
                <a16:creationId xmlns:a16="http://schemas.microsoft.com/office/drawing/2014/main" id="{E066C7BD-FFB6-4143-8F74-7D607E4A7FC2}"/>
              </a:ext>
            </a:extLst>
          </p:cNvPr>
          <p:cNvSpPr/>
          <p:nvPr/>
        </p:nvSpPr>
        <p:spPr>
          <a:xfrm>
            <a:off x="3723724" y="1670545"/>
            <a:ext cx="7839540" cy="4552080"/>
          </a:xfrm>
          <a:prstGeom prst="rect">
            <a:avLst/>
          </a:prstGeom>
        </p:spPr>
        <p:txBody>
          <a:bodyPr wrap="square">
            <a:spAutoFit/>
          </a:bodyPr>
          <a:lstStyle/>
          <a:p>
            <a:pPr algn="just">
              <a:lnSpc>
                <a:spcPct val="150000"/>
              </a:lnSpc>
            </a:pPr>
            <a:r>
              <a:rPr lang="tr-TR" sz="1500" b="1" dirty="0">
                <a:latin typeface="Times New Roman" panose="02020603050405020304" pitchFamily="18" charset="0"/>
                <a:cs typeface="Times New Roman" panose="02020603050405020304" pitchFamily="18" charset="0"/>
              </a:rPr>
              <a:t>Raporda;</a:t>
            </a:r>
            <a:endParaRPr lang="tr-TR" sz="1500" dirty="0">
              <a:latin typeface="Times New Roman" panose="02020603050405020304" pitchFamily="18" charset="0"/>
              <a:cs typeface="Times New Roman" panose="02020603050405020304" pitchFamily="18" charset="0"/>
            </a:endParaRPr>
          </a:p>
          <a:p>
            <a:pPr algn="just">
              <a:lnSpc>
                <a:spcPct val="150000"/>
              </a:lnSpc>
            </a:pPr>
            <a:r>
              <a:rPr lang="tr-TR" sz="1500" dirty="0">
                <a:latin typeface="Times New Roman" panose="02020603050405020304" pitchFamily="18" charset="0"/>
                <a:cs typeface="Times New Roman" panose="02020603050405020304" pitchFamily="18" charset="0"/>
              </a:rPr>
              <a:t>Sağlık Bakanlığında yürütülen iç kontrol sistemi değerlendirme çalışmasında; (…) sunulan ilave dokümanlar ve görüşmelerde elde edilen kanaat çerçevesinde </a:t>
            </a:r>
            <a:r>
              <a:rPr lang="tr-TR" sz="1500" b="1" i="1" dirty="0">
                <a:latin typeface="Times New Roman" panose="02020603050405020304" pitchFamily="18" charset="0"/>
                <a:cs typeface="Times New Roman" panose="02020603050405020304" pitchFamily="18" charset="0"/>
              </a:rPr>
              <a:t>“iç kontrol bileşenlerinden her birinin olgunluk seviyesinin etkili olduğu tespit edilmiş ve iç kontrol sisteminin genel olarak makul güvence sağladığı” </a:t>
            </a:r>
            <a:r>
              <a:rPr lang="tr-TR" sz="1500" dirty="0">
                <a:latin typeface="Times New Roman" panose="02020603050405020304" pitchFamily="18" charset="0"/>
                <a:cs typeface="Times New Roman" panose="02020603050405020304" pitchFamily="18" charset="0"/>
              </a:rPr>
              <a:t>değerlendirilmiştir. Ayrıca </a:t>
            </a:r>
            <a:r>
              <a:rPr lang="tr-TR" sz="1500" b="1" i="1" dirty="0">
                <a:latin typeface="Times New Roman" panose="02020603050405020304" pitchFamily="18" charset="0"/>
                <a:cs typeface="Times New Roman" panose="02020603050405020304" pitchFamily="18" charset="0"/>
              </a:rPr>
              <a:t>“</a:t>
            </a:r>
            <a:r>
              <a:rPr lang="tr-TR" sz="1500" b="1" i="1" dirty="0">
                <a:solidFill>
                  <a:srgbClr val="0070C0"/>
                </a:solidFill>
                <a:latin typeface="Times New Roman" panose="02020603050405020304" pitchFamily="18" charset="0"/>
                <a:cs typeface="Times New Roman" panose="02020603050405020304" pitchFamily="18" charset="0"/>
              </a:rPr>
              <a:t>Bakanlıkta uygulanmakta olan çok sayıda iyi uygulama örnekleri diğer kamu idarelerine yaygınlaştırılmak üzere</a:t>
            </a:r>
            <a:r>
              <a:rPr lang="tr-TR" sz="1500" b="1" i="1" dirty="0">
                <a:latin typeface="Times New Roman" panose="02020603050405020304" pitchFamily="18" charset="0"/>
                <a:cs typeface="Times New Roman" panose="02020603050405020304" pitchFamily="18" charset="0"/>
              </a:rPr>
              <a:t>” </a:t>
            </a:r>
            <a:r>
              <a:rPr lang="tr-TR" sz="1500" dirty="0">
                <a:latin typeface="Times New Roman" panose="02020603050405020304" pitchFamily="18" charset="0"/>
                <a:cs typeface="Times New Roman" panose="02020603050405020304" pitchFamily="18" charset="0"/>
              </a:rPr>
              <a:t>raporlanmıştır.</a:t>
            </a:r>
          </a:p>
          <a:p>
            <a:pPr algn="just">
              <a:lnSpc>
                <a:spcPct val="150000"/>
              </a:lnSpc>
            </a:pPr>
            <a:endParaRPr lang="tr-TR" sz="1500" dirty="0">
              <a:latin typeface="Times New Roman" panose="02020603050405020304" pitchFamily="18" charset="0"/>
              <a:cs typeface="Times New Roman" panose="02020603050405020304" pitchFamily="18" charset="0"/>
            </a:endParaRPr>
          </a:p>
          <a:p>
            <a:pPr algn="just">
              <a:lnSpc>
                <a:spcPct val="150000"/>
              </a:lnSpc>
            </a:pPr>
            <a:r>
              <a:rPr lang="tr-TR" sz="1500" dirty="0">
                <a:latin typeface="Times New Roman" panose="02020603050405020304" pitchFamily="18" charset="0"/>
                <a:cs typeface="Times New Roman" panose="02020603050405020304" pitchFamily="18" charset="0"/>
              </a:rPr>
              <a:t>Bakanlığın iç kontrol uygulamalarındaki mevcut deneyimi ele alındığında </a:t>
            </a:r>
            <a:r>
              <a:rPr lang="tr-TR" sz="1500" b="1" i="1" dirty="0">
                <a:latin typeface="Times New Roman" panose="02020603050405020304" pitchFamily="18" charset="0"/>
                <a:cs typeface="Times New Roman" panose="02020603050405020304" pitchFamily="18" charset="0"/>
              </a:rPr>
              <a:t>“önemli değişimlerin etkisi analizi” </a:t>
            </a:r>
            <a:r>
              <a:rPr lang="tr-TR" sz="1500" i="1" dirty="0">
                <a:latin typeface="Times New Roman" panose="02020603050405020304" pitchFamily="18" charset="0"/>
                <a:cs typeface="Times New Roman" panose="02020603050405020304" pitchFamily="18" charset="0"/>
              </a:rPr>
              <a:t>konusunda </a:t>
            </a:r>
            <a:r>
              <a:rPr lang="tr-TR" sz="1500" b="1" i="1" dirty="0">
                <a:solidFill>
                  <a:srgbClr val="0070C0"/>
                </a:solidFill>
                <a:latin typeface="Times New Roman" panose="02020603050405020304" pitchFamily="18" charset="0"/>
                <a:cs typeface="Times New Roman" panose="02020603050405020304" pitchFamily="18" charset="0"/>
              </a:rPr>
              <a:t>diğer idarelere öncülük edebileceği değerlendirilmektedir</a:t>
            </a:r>
            <a:r>
              <a:rPr lang="tr-TR" sz="1500" i="1" dirty="0">
                <a:latin typeface="Times New Roman" panose="02020603050405020304" pitchFamily="18" charset="0"/>
                <a:cs typeface="Times New Roman" panose="02020603050405020304" pitchFamily="18" charset="0"/>
              </a:rPr>
              <a:t>. İç kontrol standartlarının uygulanmasında görece yeni bir konu olan “önemli değişimlerin etkisinin analiz edilmesi, “iş sürekliliği eylem planları hazırlanması” gibi iç kontrol uygulamaları hususlarında çalışma yapılarak iç kontrol alanında Sağlık Bakanlığının </a:t>
            </a:r>
            <a:r>
              <a:rPr lang="tr-TR" sz="1500" b="1" i="1" dirty="0">
                <a:solidFill>
                  <a:srgbClr val="0070C0"/>
                </a:solidFill>
                <a:latin typeface="Times New Roman" panose="02020603050405020304" pitchFamily="18" charset="0"/>
                <a:cs typeface="Times New Roman" panose="02020603050405020304" pitchFamily="18" charset="0"/>
              </a:rPr>
              <a:t>öncü rolünün </a:t>
            </a:r>
            <a:r>
              <a:rPr lang="tr-TR" sz="1500" i="1" dirty="0">
                <a:latin typeface="Times New Roman" panose="02020603050405020304" pitchFamily="18" charset="0"/>
                <a:cs typeface="Times New Roman" panose="02020603050405020304" pitchFamily="18" charset="0"/>
              </a:rPr>
              <a:t>devam ettirilebileceği değerlendirilmektedir.</a:t>
            </a:r>
            <a:r>
              <a:rPr lang="tr-TR" sz="1500" b="1" i="1" dirty="0">
                <a:latin typeface="Times New Roman" panose="02020603050405020304" pitchFamily="18" charset="0"/>
                <a:cs typeface="Times New Roman" panose="02020603050405020304" pitchFamily="18" charset="0"/>
              </a:rPr>
              <a:t> </a:t>
            </a:r>
            <a:r>
              <a:rPr lang="tr-TR" sz="1500" dirty="0">
                <a:latin typeface="Times New Roman" panose="02020603050405020304" pitchFamily="18" charset="0"/>
                <a:cs typeface="Times New Roman" panose="02020603050405020304" pitchFamily="18" charset="0"/>
              </a:rPr>
              <a:t>ifadelerine yer verilmiştir.</a:t>
            </a:r>
          </a:p>
        </p:txBody>
      </p:sp>
      <p:sp>
        <p:nvSpPr>
          <p:cNvPr id="3" name="Metin kutusu 2">
            <a:extLst>
              <a:ext uri="{FF2B5EF4-FFF2-40B4-BE49-F238E27FC236}">
                <a16:creationId xmlns:a16="http://schemas.microsoft.com/office/drawing/2014/main" id="{AF6AED00-3ADC-44AE-9D3D-A4E2F353030B}"/>
              </a:ext>
            </a:extLst>
          </p:cNvPr>
          <p:cNvSpPr txBox="1"/>
          <p:nvPr/>
        </p:nvSpPr>
        <p:spPr>
          <a:xfrm>
            <a:off x="169641" y="2957171"/>
            <a:ext cx="3384442" cy="786754"/>
          </a:xfrm>
          <a:prstGeom prst="rect">
            <a:avLst/>
          </a:prstGeom>
          <a:noFill/>
        </p:spPr>
        <p:txBody>
          <a:bodyPr wrap="square" rtlCol="0">
            <a:spAutoFit/>
          </a:bodyPr>
          <a:lstStyle/>
          <a:p>
            <a:pPr>
              <a:lnSpc>
                <a:spcPct val="150000"/>
              </a:lnSpc>
            </a:pPr>
            <a:r>
              <a:rPr lang="tr-TR" sz="1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Raporda geçen Bakanlığımız  İç Kontrol Sistemi Olgunluk Düzeyi </a:t>
            </a:r>
            <a:endParaRPr lang="tr-TR" sz="1600" b="1" dirty="0">
              <a:latin typeface="Times New Roman" panose="02020603050405020304" pitchFamily="18" charset="0"/>
              <a:cs typeface="Times New Roman" panose="02020603050405020304" pitchFamily="18" charset="0"/>
            </a:endParaRPr>
          </a:p>
        </p:txBody>
      </p:sp>
      <p:sp>
        <p:nvSpPr>
          <p:cNvPr id="8" name="Dikdörtgen 7">
            <a:extLst>
              <a:ext uri="{FF2B5EF4-FFF2-40B4-BE49-F238E27FC236}">
                <a16:creationId xmlns:a16="http://schemas.microsoft.com/office/drawing/2014/main" id="{7168E73C-78F5-4474-8660-A8EABD367F54}"/>
              </a:ext>
            </a:extLst>
          </p:cNvPr>
          <p:cNvSpPr/>
          <p:nvPr/>
        </p:nvSpPr>
        <p:spPr>
          <a:xfrm>
            <a:off x="1112730" y="360681"/>
            <a:ext cx="6333016" cy="369332"/>
          </a:xfrm>
          <a:prstGeom prst="rect">
            <a:avLst/>
          </a:prstGeom>
        </p:spPr>
        <p:txBody>
          <a:bodyPr/>
          <a:lstStyle/>
          <a:p>
            <a:pPr>
              <a:lnSpc>
                <a:spcPct val="90000"/>
              </a:lnSpc>
              <a:spcBef>
                <a:spcPct val="0"/>
              </a:spcBef>
            </a:pPr>
            <a:r>
              <a:rPr lang="tr-TR" sz="2000" b="1" dirty="0">
                <a:latin typeface="+mj-lt"/>
                <a:ea typeface="+mj-ea"/>
                <a:cs typeface="+mj-cs"/>
              </a:rPr>
              <a:t>Hazine ve Maliye Bakanlığı ile Yapılan Pilot Çalışma</a:t>
            </a:r>
          </a:p>
        </p:txBody>
      </p:sp>
    </p:spTree>
    <p:extLst>
      <p:ext uri="{BB962C8B-B14F-4D97-AF65-F5344CB8AC3E}">
        <p14:creationId xmlns:p14="http://schemas.microsoft.com/office/powerpoint/2010/main" val="1402342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ADCFCA61-18B0-47D0-A7F7-CE061F2AD710}"/>
              </a:ext>
            </a:extLst>
          </p:cNvPr>
          <p:cNvSpPr/>
          <p:nvPr/>
        </p:nvSpPr>
        <p:spPr>
          <a:xfrm>
            <a:off x="1" y="2895479"/>
            <a:ext cx="5513032" cy="2960682"/>
          </a:xfrm>
          <a:prstGeom prst="rect">
            <a:avLst/>
          </a:prstGeom>
        </p:spPr>
        <p:txBody>
          <a:bodyPr wrap="square">
            <a:spAutoFit/>
          </a:bodyPr>
          <a:lstStyle/>
          <a:p>
            <a:pPr algn="just">
              <a:lnSpc>
                <a:spcPct val="150000"/>
              </a:lnSpc>
              <a:defRPr/>
            </a:pPr>
            <a:r>
              <a:rPr lang="tr-TR" sz="1400" dirty="0">
                <a:solidFill>
                  <a:schemeClr val="bg1"/>
                </a:solidFill>
                <a:latin typeface="Myriad Pro" panose="020B0503030403020204" pitchFamily="34" charset="0"/>
                <a:cs typeface="Times New Roman" panose="02020603050405020304" pitchFamily="18" charset="0"/>
              </a:rPr>
              <a:t>Yapılan pilot çalışmaya;</a:t>
            </a:r>
          </a:p>
          <a:p>
            <a:pPr algn="just">
              <a:lnSpc>
                <a:spcPct val="150000"/>
              </a:lnSpc>
              <a:defRPr/>
            </a:pPr>
            <a:endParaRPr lang="tr-TR" sz="1400" dirty="0">
              <a:solidFill>
                <a:schemeClr val="bg1"/>
              </a:solidFill>
              <a:latin typeface="Myriad Pro" panose="020B0503030403020204" pitchFamily="34" charset="0"/>
              <a:cs typeface="Times New Roman" panose="02020603050405020304" pitchFamily="18" charset="0"/>
            </a:endParaRPr>
          </a:p>
          <a:p>
            <a:pPr algn="just">
              <a:lnSpc>
                <a:spcPct val="150000"/>
              </a:lnSpc>
              <a:defRPr/>
            </a:pPr>
            <a:r>
              <a:rPr lang="tr-TR" sz="1400" dirty="0">
                <a:solidFill>
                  <a:schemeClr val="bg1"/>
                </a:solidFill>
                <a:latin typeface="Myriad Pro" panose="020B0503030403020204" pitchFamily="34" charset="0"/>
                <a:cs typeface="Times New Roman" panose="02020603050405020304" pitchFamily="18" charset="0"/>
              </a:rPr>
              <a:t>AB’nin talebi üzerine hazırlanan </a:t>
            </a:r>
            <a:r>
              <a:rPr lang="tr-TR" sz="1400" b="1" dirty="0">
                <a:solidFill>
                  <a:schemeClr val="bg1"/>
                </a:solidFill>
                <a:latin typeface="Myriad Pro" panose="020B0503030403020204" pitchFamily="34" charset="0"/>
                <a:cs typeface="Times New Roman" panose="02020603050405020304" pitchFamily="18" charset="0"/>
              </a:rPr>
              <a:t>Katılım Öncesi Ekonomik Reform Programı</a:t>
            </a:r>
            <a:r>
              <a:rPr lang="tr-TR" sz="1400" dirty="0">
                <a:solidFill>
                  <a:schemeClr val="bg1"/>
                </a:solidFill>
                <a:latin typeface="Myriad Pro" panose="020B0503030403020204" pitchFamily="34" charset="0"/>
                <a:cs typeface="Times New Roman" panose="02020603050405020304" pitchFamily="18" charset="0"/>
              </a:rPr>
              <a:t>’nda (2023-2025) yer verildi.</a:t>
            </a:r>
          </a:p>
          <a:p>
            <a:pPr algn="just">
              <a:lnSpc>
                <a:spcPct val="150000"/>
              </a:lnSpc>
              <a:defRPr/>
            </a:pPr>
            <a:endParaRPr lang="tr-TR" sz="1400" dirty="0">
              <a:solidFill>
                <a:schemeClr val="bg1"/>
              </a:solidFill>
              <a:latin typeface="Myriad Pro" panose="020B0503030403020204" pitchFamily="34" charset="0"/>
              <a:cs typeface="Times New Roman" panose="02020603050405020304" pitchFamily="18" charset="0"/>
            </a:endParaRPr>
          </a:p>
          <a:p>
            <a:pPr algn="just">
              <a:lnSpc>
                <a:spcPct val="150000"/>
              </a:lnSpc>
              <a:defRPr/>
            </a:pPr>
            <a:r>
              <a:rPr lang="tr-TR" sz="1400" dirty="0">
                <a:solidFill>
                  <a:schemeClr val="bg1"/>
                </a:solidFill>
                <a:latin typeface="Myriad Pro" panose="020B0503030403020204" pitchFamily="34" charset="0"/>
                <a:cs typeface="Times New Roman" panose="02020603050405020304" pitchFamily="18" charset="0"/>
              </a:rPr>
              <a:t>Avrupa Komisyonu tarafından hazırlanan </a:t>
            </a:r>
            <a:r>
              <a:rPr lang="tr-TR" sz="1400" b="1" dirty="0">
                <a:solidFill>
                  <a:schemeClr val="bg1"/>
                </a:solidFill>
                <a:latin typeface="Myriad Pro" panose="020B0503030403020204" pitchFamily="34" charset="0"/>
                <a:cs typeface="Times New Roman" panose="02020603050405020304" pitchFamily="18" charset="0"/>
              </a:rPr>
              <a:t>Türkiye (İlerleme) Raporu</a:t>
            </a:r>
            <a:r>
              <a:rPr lang="tr-TR" sz="1400" dirty="0">
                <a:solidFill>
                  <a:schemeClr val="bg1"/>
                </a:solidFill>
                <a:latin typeface="Myriad Pro" panose="020B0503030403020204" pitchFamily="34" charset="0"/>
                <a:cs typeface="Times New Roman" panose="02020603050405020304" pitchFamily="18" charset="0"/>
              </a:rPr>
              <a:t>nda (2022) </a:t>
            </a:r>
            <a:r>
              <a:rPr lang="tr-TR" sz="1400" dirty="0" err="1">
                <a:solidFill>
                  <a:schemeClr val="bg1"/>
                </a:solidFill>
                <a:latin typeface="Myriad Pro" panose="020B0503030403020204" pitchFamily="34" charset="0"/>
                <a:cs typeface="Times New Roman" panose="02020603050405020304" pitchFamily="18" charset="0"/>
              </a:rPr>
              <a:t>tasak</a:t>
            </a:r>
            <a:r>
              <a:rPr lang="tr-TR" sz="1400" dirty="0">
                <a:solidFill>
                  <a:schemeClr val="bg1"/>
                </a:solidFill>
                <a:latin typeface="Myriad Pro" panose="020B0503030403020204" pitchFamily="34" charset="0"/>
                <a:cs typeface="Times New Roman" panose="02020603050405020304" pitchFamily="18" charset="0"/>
              </a:rPr>
              <a:t> çalışmaya yer verildi.</a:t>
            </a:r>
          </a:p>
          <a:p>
            <a:pPr algn="just">
              <a:lnSpc>
                <a:spcPct val="150000"/>
              </a:lnSpc>
              <a:defRPr/>
            </a:pPr>
            <a:endParaRPr lang="tr-TR" sz="1400" dirty="0">
              <a:solidFill>
                <a:schemeClr val="bg1"/>
              </a:solidFill>
              <a:cs typeface="Times New Roman" panose="02020603050405020304" pitchFamily="18" charset="0"/>
            </a:endParaRPr>
          </a:p>
          <a:p>
            <a:pPr algn="just">
              <a:lnSpc>
                <a:spcPct val="150000"/>
              </a:lnSpc>
              <a:defRPr/>
            </a:pPr>
            <a:endParaRPr lang="tr-TR" sz="1400" dirty="0">
              <a:solidFill>
                <a:schemeClr val="bg1"/>
              </a:solidFill>
            </a:endParaRPr>
          </a:p>
        </p:txBody>
      </p:sp>
      <p:sp>
        <p:nvSpPr>
          <p:cNvPr id="7" name="Dikdörtgen 6">
            <a:extLst>
              <a:ext uri="{FF2B5EF4-FFF2-40B4-BE49-F238E27FC236}">
                <a16:creationId xmlns:a16="http://schemas.microsoft.com/office/drawing/2014/main" id="{7141753E-C126-4DD1-96B5-00EA15D77D34}"/>
              </a:ext>
            </a:extLst>
          </p:cNvPr>
          <p:cNvSpPr/>
          <p:nvPr/>
        </p:nvSpPr>
        <p:spPr>
          <a:xfrm>
            <a:off x="87901" y="1493539"/>
            <a:ext cx="3358035" cy="1200329"/>
          </a:xfrm>
          <a:prstGeom prst="rect">
            <a:avLst/>
          </a:prstGeom>
        </p:spPr>
        <p:txBody>
          <a:bodyPr wrap="none">
            <a:spAutoFit/>
          </a:bodyPr>
          <a:lstStyle/>
          <a:p>
            <a:r>
              <a:rPr lang="tr-TR" sz="2000" dirty="0">
                <a:solidFill>
                  <a:srgbClr val="002060"/>
                </a:solidFill>
                <a:latin typeface="Myriad Pro" panose="020B0503030403020204" pitchFamily="34" charset="0"/>
              </a:rPr>
              <a:t>Hazine ve Maliye Bakanlığı ile </a:t>
            </a:r>
          </a:p>
          <a:p>
            <a:r>
              <a:rPr lang="tr-TR" sz="2000" dirty="0">
                <a:solidFill>
                  <a:srgbClr val="002060"/>
                </a:solidFill>
                <a:latin typeface="Myriad Pro" panose="020B0503030403020204" pitchFamily="34" charset="0"/>
              </a:rPr>
              <a:t>Yapılan </a:t>
            </a:r>
          </a:p>
          <a:p>
            <a:r>
              <a:rPr lang="tr-TR" sz="3200" b="1" dirty="0">
                <a:solidFill>
                  <a:srgbClr val="002060"/>
                </a:solidFill>
                <a:latin typeface="Myriad Pro" panose="020B0503030403020204" pitchFamily="34" charset="0"/>
              </a:rPr>
              <a:t>PİLOT ÇALIŞMA</a:t>
            </a:r>
            <a:endParaRPr lang="tr-TR" sz="3200" b="1" dirty="0">
              <a:solidFill>
                <a:srgbClr val="002060"/>
              </a:solidFill>
            </a:endParaRPr>
          </a:p>
        </p:txBody>
      </p:sp>
      <p:pic>
        <p:nvPicPr>
          <p:cNvPr id="5" name="Resim 4">
            <a:extLst>
              <a:ext uri="{FF2B5EF4-FFF2-40B4-BE49-F238E27FC236}">
                <a16:creationId xmlns:a16="http://schemas.microsoft.com/office/drawing/2014/main" id="{D34EB081-5BCD-483E-B54B-8DF7A4B03C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9" name="Resim 8">
            <a:extLst>
              <a:ext uri="{FF2B5EF4-FFF2-40B4-BE49-F238E27FC236}">
                <a16:creationId xmlns:a16="http://schemas.microsoft.com/office/drawing/2014/main" id="{9C51AB1D-43DE-48FD-8DB9-3D8639AAA8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554245"/>
            <a:ext cx="6056161" cy="2303755"/>
          </a:xfrm>
          <a:prstGeom prst="rect">
            <a:avLst/>
          </a:prstGeom>
        </p:spPr>
      </p:pic>
      <p:pic>
        <p:nvPicPr>
          <p:cNvPr id="6" name="Resim 5">
            <a:extLst>
              <a:ext uri="{FF2B5EF4-FFF2-40B4-BE49-F238E27FC236}">
                <a16:creationId xmlns:a16="http://schemas.microsoft.com/office/drawing/2014/main" id="{E49C447F-C708-449A-846F-9DC7404E1359}"/>
              </a:ext>
            </a:extLst>
          </p:cNvPr>
          <p:cNvPicPr>
            <a:picLocks noChangeAspect="1"/>
          </p:cNvPicPr>
          <p:nvPr/>
        </p:nvPicPr>
        <p:blipFill rotWithShape="1">
          <a:blip r:embed="rId5">
            <a:extLst>
              <a:ext uri="{28A0092B-C50C-407E-A947-70E740481C1C}">
                <a14:useLocalDpi xmlns:a14="http://schemas.microsoft.com/office/drawing/2010/main" val="0"/>
              </a:ext>
            </a:extLst>
          </a:blip>
          <a:srcRect t="21899" b="15736"/>
          <a:stretch/>
        </p:blipFill>
        <p:spPr>
          <a:xfrm>
            <a:off x="6056161" y="4554244"/>
            <a:ext cx="6135838" cy="2303755"/>
          </a:xfrm>
          <a:prstGeom prst="rect">
            <a:avLst/>
          </a:prstGeom>
        </p:spPr>
      </p:pic>
    </p:spTree>
    <p:extLst>
      <p:ext uri="{BB962C8B-B14F-4D97-AF65-F5344CB8AC3E}">
        <p14:creationId xmlns:p14="http://schemas.microsoft.com/office/powerpoint/2010/main" val="1657515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a:extLst>
              <a:ext uri="{FF2B5EF4-FFF2-40B4-BE49-F238E27FC236}">
                <a16:creationId xmlns:a16="http://schemas.microsoft.com/office/drawing/2014/main" id="{C6EA13A1-CE69-4A43-B418-2EB2F1FCA901}"/>
              </a:ext>
            </a:extLst>
          </p:cNvPr>
          <p:cNvSpPr>
            <a:spLocks noGrp="1"/>
          </p:cNvSpPr>
          <p:nvPr>
            <p:ph type="ctrTitle" idx="4294967295"/>
          </p:nvPr>
        </p:nvSpPr>
        <p:spPr>
          <a:xfrm>
            <a:off x="1118212" y="344737"/>
            <a:ext cx="9785350" cy="307975"/>
          </a:xfrm>
          <a:prstGeom prst="rect">
            <a:avLst/>
          </a:prstGeom>
        </p:spPr>
        <p:txBody>
          <a:bodyPr/>
          <a:lstStyle/>
          <a:p>
            <a:r>
              <a:rPr lang="tr-TR" sz="2000" b="1" dirty="0"/>
              <a:t>İç Kontrol (Uluslararası Literatürdeki Yeri-1) </a:t>
            </a:r>
          </a:p>
        </p:txBody>
      </p:sp>
      <p:sp>
        <p:nvSpPr>
          <p:cNvPr id="2" name="Dikdörtgen 1">
            <a:extLst>
              <a:ext uri="{FF2B5EF4-FFF2-40B4-BE49-F238E27FC236}">
                <a16:creationId xmlns:a16="http://schemas.microsoft.com/office/drawing/2014/main" id="{108CB6BA-33A6-47E5-90D5-C5091D48837B}"/>
              </a:ext>
            </a:extLst>
          </p:cNvPr>
          <p:cNvSpPr/>
          <p:nvPr/>
        </p:nvSpPr>
        <p:spPr>
          <a:xfrm>
            <a:off x="554966" y="1384317"/>
            <a:ext cx="5455921" cy="1754326"/>
          </a:xfrm>
          <a:prstGeom prst="rect">
            <a:avLst/>
          </a:prstGeom>
        </p:spPr>
        <p:txBody>
          <a:bodyPr wrap="square">
            <a:spAutoFit/>
          </a:bodyPr>
          <a:lstStyle/>
          <a:p>
            <a:pPr marL="342900" indent="-342900">
              <a:buFont typeface="+mj-lt"/>
              <a:buAutoNum type="arabicParenR"/>
              <a:defRPr/>
            </a:pPr>
            <a:r>
              <a:rPr lang="tr-TR" b="1" dirty="0">
                <a:solidFill>
                  <a:prstClr val="black"/>
                </a:solidFill>
              </a:rPr>
              <a:t>Dünya Bankası’nın 18.12.2006 tarihli 36764-TR </a:t>
            </a:r>
            <a:r>
              <a:rPr lang="tr-TR" b="1" dirty="0" err="1">
                <a:solidFill>
                  <a:prstClr val="black"/>
                </a:solidFill>
              </a:rPr>
              <a:t>no’lu</a:t>
            </a:r>
            <a:r>
              <a:rPr lang="tr-TR" b="1" dirty="0">
                <a:solidFill>
                  <a:prstClr val="black"/>
                </a:solidFill>
              </a:rPr>
              <a:t> Türkiye Kamu Harcamaları Değerlendirmesi Raporu </a:t>
            </a:r>
          </a:p>
          <a:p>
            <a:pPr>
              <a:defRPr/>
            </a:pPr>
            <a:r>
              <a:rPr lang="tr-TR" b="1" dirty="0">
                <a:solidFill>
                  <a:prstClr val="black"/>
                </a:solidFill>
              </a:rPr>
              <a:t>     </a:t>
            </a:r>
            <a:r>
              <a:rPr lang="tr-TR" dirty="0">
                <a:solidFill>
                  <a:prstClr val="black"/>
                </a:solidFill>
              </a:rPr>
              <a:t>(</a:t>
            </a:r>
            <a:r>
              <a:rPr lang="tr-TR" dirty="0" err="1">
                <a:solidFill>
                  <a:prstClr val="black"/>
                </a:solidFill>
              </a:rPr>
              <a:t>Turkey</a:t>
            </a:r>
            <a:r>
              <a:rPr lang="tr-TR" dirty="0">
                <a:solidFill>
                  <a:prstClr val="black"/>
                </a:solidFill>
              </a:rPr>
              <a:t> </a:t>
            </a:r>
            <a:r>
              <a:rPr lang="tr-TR" dirty="0" err="1">
                <a:solidFill>
                  <a:prstClr val="black"/>
                </a:solidFill>
              </a:rPr>
              <a:t>Public</a:t>
            </a:r>
            <a:r>
              <a:rPr lang="tr-TR" dirty="0">
                <a:solidFill>
                  <a:prstClr val="black"/>
                </a:solidFill>
              </a:rPr>
              <a:t> </a:t>
            </a:r>
            <a:r>
              <a:rPr lang="tr-TR" dirty="0" err="1">
                <a:solidFill>
                  <a:prstClr val="black"/>
                </a:solidFill>
              </a:rPr>
              <a:t>Expenditure</a:t>
            </a:r>
            <a:r>
              <a:rPr lang="tr-TR" dirty="0">
                <a:solidFill>
                  <a:prstClr val="black"/>
                </a:solidFill>
              </a:rPr>
              <a:t> </a:t>
            </a:r>
            <a:r>
              <a:rPr lang="tr-TR" dirty="0" err="1">
                <a:solidFill>
                  <a:prstClr val="black"/>
                </a:solidFill>
              </a:rPr>
              <a:t>Review</a:t>
            </a:r>
            <a:r>
              <a:rPr lang="tr-TR" dirty="0">
                <a:solidFill>
                  <a:prstClr val="black"/>
                </a:solidFill>
              </a:rPr>
              <a:t>) </a:t>
            </a:r>
          </a:p>
          <a:p>
            <a:pPr marL="342900" indent="-342900" algn="just">
              <a:buFont typeface="+mj-lt"/>
              <a:buAutoNum type="arabicParenR"/>
              <a:defRPr/>
            </a:pPr>
            <a:endParaRPr lang="tr-TR" dirty="0">
              <a:solidFill>
                <a:prstClr val="black"/>
              </a:solidFill>
            </a:endParaRPr>
          </a:p>
          <a:p>
            <a:pPr algn="just">
              <a:defRPr/>
            </a:pPr>
            <a:endParaRPr lang="tr-TR" b="1" dirty="0">
              <a:solidFill>
                <a:prstClr val="black"/>
              </a:solidFill>
            </a:endParaRPr>
          </a:p>
        </p:txBody>
      </p:sp>
      <p:pic>
        <p:nvPicPr>
          <p:cNvPr id="9" name="Resim 8">
            <a:extLst>
              <a:ext uri="{FF2B5EF4-FFF2-40B4-BE49-F238E27FC236}">
                <a16:creationId xmlns:a16="http://schemas.microsoft.com/office/drawing/2014/main" id="{E4501926-E2B7-4F40-A0EC-7EE011C0F1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0887" y="1388408"/>
            <a:ext cx="5728098" cy="5111486"/>
          </a:xfrm>
          <a:prstGeom prst="rect">
            <a:avLst/>
          </a:prstGeom>
        </p:spPr>
      </p:pic>
      <p:pic>
        <p:nvPicPr>
          <p:cNvPr id="11" name="Resim 10">
            <a:extLst>
              <a:ext uri="{FF2B5EF4-FFF2-40B4-BE49-F238E27FC236}">
                <a16:creationId xmlns:a16="http://schemas.microsoft.com/office/drawing/2014/main" id="{66290E23-FB87-4F75-ABEC-DC1F356DE3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6220" y="2558643"/>
            <a:ext cx="2940584" cy="3724711"/>
          </a:xfrm>
          <a:prstGeom prst="rect">
            <a:avLst/>
          </a:prstGeom>
        </p:spPr>
      </p:pic>
    </p:spTree>
    <p:extLst>
      <p:ext uri="{BB962C8B-B14F-4D97-AF65-F5344CB8AC3E}">
        <p14:creationId xmlns:p14="http://schemas.microsoft.com/office/powerpoint/2010/main" val="1485689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a:extLst>
              <a:ext uri="{FF2B5EF4-FFF2-40B4-BE49-F238E27FC236}">
                <a16:creationId xmlns:a16="http://schemas.microsoft.com/office/drawing/2014/main" id="{C6EA13A1-CE69-4A43-B418-2EB2F1FCA901}"/>
              </a:ext>
            </a:extLst>
          </p:cNvPr>
          <p:cNvSpPr>
            <a:spLocks noGrp="1"/>
          </p:cNvSpPr>
          <p:nvPr>
            <p:ph type="ctrTitle" idx="4294967295"/>
          </p:nvPr>
        </p:nvSpPr>
        <p:spPr>
          <a:xfrm>
            <a:off x="1114425" y="378798"/>
            <a:ext cx="5456238" cy="309563"/>
          </a:xfrm>
          <a:prstGeom prst="rect">
            <a:avLst/>
          </a:prstGeom>
        </p:spPr>
        <p:txBody>
          <a:bodyPr/>
          <a:lstStyle/>
          <a:p>
            <a:r>
              <a:rPr lang="tr-TR" sz="2000" b="1" dirty="0"/>
              <a:t>İç Kontrol (Uluslararası Literatürdeki Yeri-2) </a:t>
            </a:r>
          </a:p>
        </p:txBody>
      </p:sp>
      <p:sp>
        <p:nvSpPr>
          <p:cNvPr id="2" name="Dikdörtgen 1">
            <a:extLst>
              <a:ext uri="{FF2B5EF4-FFF2-40B4-BE49-F238E27FC236}">
                <a16:creationId xmlns:a16="http://schemas.microsoft.com/office/drawing/2014/main" id="{105F1CFF-778C-4CD9-B224-84E1786E1F2A}"/>
              </a:ext>
            </a:extLst>
          </p:cNvPr>
          <p:cNvSpPr/>
          <p:nvPr/>
        </p:nvSpPr>
        <p:spPr>
          <a:xfrm>
            <a:off x="670560" y="1245216"/>
            <a:ext cx="10850880" cy="615553"/>
          </a:xfrm>
          <a:prstGeom prst="rect">
            <a:avLst/>
          </a:prstGeom>
        </p:spPr>
        <p:txBody>
          <a:bodyPr wrap="square">
            <a:spAutoFit/>
          </a:bodyPr>
          <a:lstStyle/>
          <a:p>
            <a:pPr lvl="0" algn="just"/>
            <a:r>
              <a:rPr lang="tr-TR" sz="1700" b="1" dirty="0">
                <a:solidFill>
                  <a:prstClr val="black"/>
                </a:solidFill>
              </a:rPr>
              <a:t>2) COSO Sağlık Hizmeti Sağlayıcı Sektörü için Uygulama Kılavuzu</a:t>
            </a:r>
            <a:r>
              <a:rPr lang="tr-TR" sz="1700" dirty="0">
                <a:solidFill>
                  <a:prstClr val="black"/>
                </a:solidFill>
              </a:rPr>
              <a:t>nda</a:t>
            </a:r>
            <a:r>
              <a:rPr lang="tr-TR" sz="1700" baseline="30000" dirty="0">
                <a:solidFill>
                  <a:prstClr val="black"/>
                </a:solidFill>
              </a:rPr>
              <a:t> </a:t>
            </a:r>
            <a:r>
              <a:rPr lang="tr-TR" sz="1700" dirty="0">
                <a:solidFill>
                  <a:prstClr val="black"/>
                </a:solidFill>
              </a:rPr>
              <a:t>sağlık hizmetlerinde iç kontrol sistemi kurulmasının faydaları şu şekilde özetlenmiştir:</a:t>
            </a:r>
          </a:p>
        </p:txBody>
      </p:sp>
      <p:sp>
        <p:nvSpPr>
          <p:cNvPr id="3" name="Dikdörtgen 2">
            <a:extLst>
              <a:ext uri="{FF2B5EF4-FFF2-40B4-BE49-F238E27FC236}">
                <a16:creationId xmlns:a16="http://schemas.microsoft.com/office/drawing/2014/main" id="{26185F0C-2149-4C5E-9ACA-FFBAD3C0BF8F}"/>
              </a:ext>
            </a:extLst>
          </p:cNvPr>
          <p:cNvSpPr/>
          <p:nvPr/>
        </p:nvSpPr>
        <p:spPr>
          <a:xfrm>
            <a:off x="975360" y="1891545"/>
            <a:ext cx="10546080" cy="4278094"/>
          </a:xfrm>
          <a:prstGeom prst="rect">
            <a:avLst/>
          </a:prstGeom>
        </p:spPr>
        <p:txBody>
          <a:bodyPr wrap="square">
            <a:spAutoFit/>
          </a:bodyPr>
          <a:lstStyle/>
          <a:p>
            <a:pPr marL="285750" lvl="0" indent="-285750" algn="just">
              <a:buFont typeface="Arial" panose="020B0604020202020204" pitchFamily="34" charset="0"/>
              <a:buChar char="•"/>
            </a:pPr>
            <a:r>
              <a:rPr lang="tr-TR" sz="1700" dirty="0"/>
              <a:t>Önemli amaç ve hedeflere ulaşmada etkisi olması en muhtemel olan süreçleri yönetmeye öncelik vermek ve odaklanmak. </a:t>
            </a:r>
          </a:p>
          <a:p>
            <a:pPr marL="285750" lvl="0" indent="-285750" algn="just">
              <a:buFont typeface="Arial" panose="020B0604020202020204" pitchFamily="34" charset="0"/>
              <a:buChar char="•"/>
            </a:pPr>
            <a:r>
              <a:rPr lang="tr-TR" sz="1700" dirty="0"/>
              <a:t>Özellikle </a:t>
            </a:r>
            <a:r>
              <a:rPr lang="tr-TR" sz="1700" b="1" dirty="0">
                <a:solidFill>
                  <a:srgbClr val="0070C0"/>
                </a:solidFill>
              </a:rPr>
              <a:t>kurum düzeyinde iç kontrol yapısının yeniden değerlendirilmesi ve güçlendirilmesi </a:t>
            </a:r>
          </a:p>
          <a:p>
            <a:pPr marL="285750" lvl="0" indent="-285750" algn="just">
              <a:buFont typeface="Arial" panose="020B0604020202020204" pitchFamily="34" charset="0"/>
              <a:buChar char="•"/>
            </a:pPr>
            <a:r>
              <a:rPr lang="tr-TR" sz="1700" dirty="0"/>
              <a:t>Düzeltme için iç kontrol sistemindeki boşlukların belirlenmesi, finansal raporlama güvencesinin iyileştirilmesi </a:t>
            </a:r>
          </a:p>
          <a:p>
            <a:pPr marL="285750" lvl="0" indent="-285750" algn="just">
              <a:buFont typeface="Arial" panose="020B0604020202020204" pitchFamily="34" charset="0"/>
              <a:buChar char="•"/>
            </a:pPr>
            <a:r>
              <a:rPr lang="tr-TR" sz="1700" b="1" dirty="0">
                <a:solidFill>
                  <a:srgbClr val="0070C0"/>
                </a:solidFill>
              </a:rPr>
              <a:t>Kontrolleri düzene sokmak, verimsizlikleri ve ihtiyaç fazlalıklarını azaltmak için fırsatları belirlemek</a:t>
            </a:r>
          </a:p>
          <a:p>
            <a:pPr marL="285750" lvl="0" indent="-285750" algn="just">
              <a:buFont typeface="Arial" panose="020B0604020202020204" pitchFamily="34" charset="0"/>
              <a:buChar char="•"/>
            </a:pPr>
            <a:r>
              <a:rPr lang="tr-TR" sz="1700" dirty="0"/>
              <a:t>Hilenin azaltılması ve caydırılması veya sağlık bilgilerinin korunması gibi önemli uyum alanlarının değerlendirilmesi</a:t>
            </a:r>
          </a:p>
          <a:p>
            <a:pPr marL="285750" lvl="0" indent="-285750" algn="just">
              <a:buFont typeface="Arial" panose="020B0604020202020204" pitchFamily="34" charset="0"/>
              <a:buChar char="•"/>
            </a:pPr>
            <a:r>
              <a:rPr lang="tr-TR" sz="1700" dirty="0"/>
              <a:t>Kurumsal Risk Yönetimini (ERM) iç kontrolle geliştirmek ve uyumlu hale getirmek</a:t>
            </a:r>
          </a:p>
          <a:p>
            <a:pPr marL="285750" lvl="0" indent="-285750" algn="just">
              <a:buFont typeface="Arial" panose="020B0604020202020204" pitchFamily="34" charset="0"/>
              <a:buChar char="•"/>
            </a:pPr>
            <a:r>
              <a:rPr lang="tr-TR" sz="1700" dirty="0"/>
              <a:t>Kurumsal yönetişimin iyileştirilmesi</a:t>
            </a:r>
          </a:p>
          <a:p>
            <a:pPr marL="285750" lvl="0" indent="-285750" algn="just">
              <a:buFont typeface="Arial" panose="020B0604020202020204" pitchFamily="34" charset="0"/>
              <a:buChar char="•"/>
            </a:pPr>
            <a:r>
              <a:rPr lang="tr-TR" sz="1700" dirty="0"/>
              <a:t>İlgili hizmet sağlayıcıların (örneğin, dış denetçiler) kurumun iç kontrolüne olan güvenini artırmalarına izin vermek</a:t>
            </a:r>
            <a:endParaRPr lang="tr-TR" sz="1700" dirty="0">
              <a:solidFill>
                <a:srgbClr val="0070C0"/>
              </a:solidFill>
            </a:endParaRPr>
          </a:p>
          <a:p>
            <a:pPr marL="285750" lvl="0" indent="-285750" algn="just">
              <a:buFont typeface="Arial" panose="020B0604020202020204" pitchFamily="34" charset="0"/>
              <a:buChar char="•"/>
            </a:pPr>
            <a:r>
              <a:rPr lang="tr-TR" sz="1700" b="1" dirty="0">
                <a:solidFill>
                  <a:srgbClr val="0070C0"/>
                </a:solidFill>
              </a:rPr>
              <a:t>Siber güvenlik tehditlerini ele almak</a:t>
            </a:r>
          </a:p>
          <a:p>
            <a:pPr lvl="0"/>
            <a:endParaRPr lang="tr-TR" sz="1700" dirty="0"/>
          </a:p>
          <a:p>
            <a:r>
              <a:rPr lang="tr-TR" sz="1700" dirty="0"/>
              <a:t>COSO (2019), p.4, </a:t>
            </a:r>
            <a:r>
              <a:rPr lang="tr-TR" sz="1700" dirty="0" err="1"/>
              <a:t>Internal</a:t>
            </a:r>
            <a:r>
              <a:rPr lang="tr-TR" sz="1700" dirty="0"/>
              <a:t> Control – </a:t>
            </a:r>
            <a:r>
              <a:rPr lang="tr-TR" sz="1700" dirty="0" err="1"/>
              <a:t>Integrated</a:t>
            </a:r>
            <a:r>
              <a:rPr lang="tr-TR" sz="1700" dirty="0"/>
              <a:t> Framework: An </a:t>
            </a:r>
            <a:r>
              <a:rPr lang="tr-TR" sz="1700" dirty="0" err="1"/>
              <a:t>Implementation</a:t>
            </a:r>
            <a:r>
              <a:rPr lang="tr-TR" sz="1700" dirty="0"/>
              <a:t> Guide </a:t>
            </a:r>
            <a:r>
              <a:rPr lang="tr-TR" sz="1700" dirty="0" err="1"/>
              <a:t>for</a:t>
            </a:r>
            <a:r>
              <a:rPr lang="tr-TR" sz="1700" dirty="0"/>
              <a:t> </a:t>
            </a:r>
            <a:r>
              <a:rPr lang="tr-TR" sz="1700" dirty="0" err="1"/>
              <a:t>the</a:t>
            </a:r>
            <a:r>
              <a:rPr lang="tr-TR" sz="1700" dirty="0"/>
              <a:t> Healthcare Provider </a:t>
            </a:r>
            <a:r>
              <a:rPr lang="tr-TR" sz="1700" dirty="0" err="1"/>
              <a:t>Industry</a:t>
            </a:r>
            <a:endParaRPr lang="tr-TR" sz="1700" dirty="0"/>
          </a:p>
        </p:txBody>
      </p:sp>
    </p:spTree>
    <p:extLst>
      <p:ext uri="{BB962C8B-B14F-4D97-AF65-F5344CB8AC3E}">
        <p14:creationId xmlns:p14="http://schemas.microsoft.com/office/powerpoint/2010/main" val="1007358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a:extLst>
              <a:ext uri="{FF2B5EF4-FFF2-40B4-BE49-F238E27FC236}">
                <a16:creationId xmlns:a16="http://schemas.microsoft.com/office/drawing/2014/main" id="{C6EA13A1-CE69-4A43-B418-2EB2F1FCA901}"/>
              </a:ext>
            </a:extLst>
          </p:cNvPr>
          <p:cNvSpPr>
            <a:spLocks noGrp="1"/>
          </p:cNvSpPr>
          <p:nvPr>
            <p:ph type="ctrTitle" idx="4294967295"/>
          </p:nvPr>
        </p:nvSpPr>
        <p:spPr>
          <a:xfrm>
            <a:off x="1114425" y="415925"/>
            <a:ext cx="5422900" cy="307975"/>
          </a:xfrm>
          <a:prstGeom prst="rect">
            <a:avLst/>
          </a:prstGeom>
        </p:spPr>
        <p:txBody>
          <a:bodyPr/>
          <a:lstStyle/>
          <a:p>
            <a:r>
              <a:rPr lang="tr-TR" sz="2000" b="1" dirty="0"/>
              <a:t>İç Kontrol (Uluslararası Literatürdeki Yeri-3) </a:t>
            </a:r>
          </a:p>
        </p:txBody>
      </p:sp>
      <p:sp>
        <p:nvSpPr>
          <p:cNvPr id="2" name="Dikdörtgen 1">
            <a:extLst>
              <a:ext uri="{FF2B5EF4-FFF2-40B4-BE49-F238E27FC236}">
                <a16:creationId xmlns:a16="http://schemas.microsoft.com/office/drawing/2014/main" id="{105F1CFF-778C-4CD9-B224-84E1786E1F2A}"/>
              </a:ext>
            </a:extLst>
          </p:cNvPr>
          <p:cNvSpPr/>
          <p:nvPr/>
        </p:nvSpPr>
        <p:spPr>
          <a:xfrm>
            <a:off x="644681" y="1943978"/>
            <a:ext cx="4715172" cy="2970044"/>
          </a:xfrm>
          <a:prstGeom prst="rect">
            <a:avLst/>
          </a:prstGeom>
        </p:spPr>
        <p:txBody>
          <a:bodyPr wrap="square">
            <a:spAutoFit/>
          </a:bodyPr>
          <a:lstStyle/>
          <a:p>
            <a:pPr algn="just"/>
            <a:r>
              <a:rPr lang="tr-TR" sz="1700" b="1" dirty="0">
                <a:solidFill>
                  <a:prstClr val="black"/>
                </a:solidFill>
              </a:rPr>
              <a:t>3) </a:t>
            </a:r>
            <a:r>
              <a:rPr lang="tr-TR" altLang="tr-TR" sz="1700" b="1" dirty="0"/>
              <a:t>COSO, Etkin İç Kontrolün Sağlanması (ICRS Sürdürülebilirlik Raporlaması) – 2023</a:t>
            </a:r>
          </a:p>
          <a:p>
            <a:pPr algn="just"/>
            <a:endParaRPr lang="tr-TR" altLang="tr-TR" sz="1700" b="1" dirty="0"/>
          </a:p>
          <a:p>
            <a:pPr algn="just"/>
            <a:endParaRPr lang="tr-TR" altLang="tr-TR" sz="1700" b="1" dirty="0"/>
          </a:p>
          <a:p>
            <a:pPr algn="just"/>
            <a:endParaRPr lang="tr-TR" altLang="tr-TR" sz="1700" b="1" dirty="0"/>
          </a:p>
          <a:p>
            <a:pPr algn="just"/>
            <a:endParaRPr lang="tr-TR" altLang="tr-TR" sz="1700" dirty="0"/>
          </a:p>
          <a:p>
            <a:pPr marL="285750" indent="-285750" algn="just">
              <a:buFont typeface="Arial" panose="020B0604020202020204" pitchFamily="34" charset="0"/>
              <a:buChar char="•"/>
            </a:pPr>
            <a:r>
              <a:rPr lang="tr-TR" altLang="tr-TR" sz="1700" dirty="0"/>
              <a:t>Hazine ve Maliye Bakanlığı yürürlükte bulunan </a:t>
            </a:r>
            <a:r>
              <a:rPr lang="tr-TR" altLang="tr-TR" sz="1700" b="1" dirty="0">
                <a:solidFill>
                  <a:srgbClr val="0070C0"/>
                </a:solidFill>
              </a:rPr>
              <a:t>Kamu İç Kontrol Standartlarını</a:t>
            </a:r>
            <a:r>
              <a:rPr lang="tr-TR" altLang="tr-TR" sz="1700" dirty="0"/>
              <a:t>, bu raporu da dikkate alarak güncelleme çalışması içerisindedir.</a:t>
            </a:r>
          </a:p>
          <a:p>
            <a:pPr lvl="0" algn="just"/>
            <a:endParaRPr lang="tr-TR" sz="1700" dirty="0">
              <a:solidFill>
                <a:prstClr val="black"/>
              </a:solidFill>
            </a:endParaRPr>
          </a:p>
        </p:txBody>
      </p:sp>
      <p:pic>
        <p:nvPicPr>
          <p:cNvPr id="6" name="Resim 5">
            <a:extLst>
              <a:ext uri="{FF2B5EF4-FFF2-40B4-BE49-F238E27FC236}">
                <a16:creationId xmlns:a16="http://schemas.microsoft.com/office/drawing/2014/main" id="{9B1667A5-BC35-4FBF-9692-F8278FAC8F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7575" y="1245216"/>
            <a:ext cx="4949266" cy="5138076"/>
          </a:xfrm>
          <a:prstGeom prst="rect">
            <a:avLst/>
          </a:prstGeom>
        </p:spPr>
      </p:pic>
    </p:spTree>
    <p:extLst>
      <p:ext uri="{BB962C8B-B14F-4D97-AF65-F5344CB8AC3E}">
        <p14:creationId xmlns:p14="http://schemas.microsoft.com/office/powerpoint/2010/main" val="2198437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a:extLst>
              <a:ext uri="{FF2B5EF4-FFF2-40B4-BE49-F238E27FC236}">
                <a16:creationId xmlns:a16="http://schemas.microsoft.com/office/drawing/2014/main" id="{C6EA13A1-CE69-4A43-B418-2EB2F1FCA901}"/>
              </a:ext>
            </a:extLst>
          </p:cNvPr>
          <p:cNvSpPr>
            <a:spLocks noGrp="1"/>
          </p:cNvSpPr>
          <p:nvPr>
            <p:ph type="ctrTitle" idx="4294967295"/>
          </p:nvPr>
        </p:nvSpPr>
        <p:spPr>
          <a:xfrm>
            <a:off x="1033022" y="393127"/>
            <a:ext cx="9786938" cy="309563"/>
          </a:xfrm>
          <a:prstGeom prst="rect">
            <a:avLst/>
          </a:prstGeom>
        </p:spPr>
        <p:txBody>
          <a:bodyPr/>
          <a:lstStyle/>
          <a:p>
            <a:r>
              <a:rPr lang="tr-TR" sz="2000" b="1" dirty="0"/>
              <a:t>İç Kontrol (Uluslararası Literatürdeki Yeri-4) </a:t>
            </a:r>
          </a:p>
        </p:txBody>
      </p:sp>
      <p:sp>
        <p:nvSpPr>
          <p:cNvPr id="2" name="Dikdörtgen 1">
            <a:extLst>
              <a:ext uri="{FF2B5EF4-FFF2-40B4-BE49-F238E27FC236}">
                <a16:creationId xmlns:a16="http://schemas.microsoft.com/office/drawing/2014/main" id="{D0653720-33ED-4FB3-BC69-61CE4BDC5F45}"/>
              </a:ext>
            </a:extLst>
          </p:cNvPr>
          <p:cNvSpPr/>
          <p:nvPr/>
        </p:nvSpPr>
        <p:spPr>
          <a:xfrm>
            <a:off x="539151" y="1438194"/>
            <a:ext cx="10774680" cy="4616648"/>
          </a:xfrm>
          <a:prstGeom prst="rect">
            <a:avLst/>
          </a:prstGeom>
        </p:spPr>
        <p:txBody>
          <a:bodyPr wrap="square">
            <a:spAutoFit/>
          </a:bodyPr>
          <a:lstStyle/>
          <a:p>
            <a:pPr algn="just"/>
            <a:r>
              <a:rPr lang="tr-TR" sz="1700" b="1" dirty="0"/>
              <a:t>4) OECD RAPORLARI</a:t>
            </a:r>
          </a:p>
          <a:p>
            <a:pPr algn="just"/>
            <a:endParaRPr lang="tr-TR" sz="1700" dirty="0"/>
          </a:p>
          <a:p>
            <a:pPr marL="285750" indent="-285750" algn="just">
              <a:buFont typeface="Arial" panose="020B0604020202020204" pitchFamily="34" charset="0"/>
              <a:buChar char="•"/>
            </a:pPr>
            <a:r>
              <a:rPr lang="tr-TR" sz="1700" b="1" dirty="0"/>
              <a:t>OECD</a:t>
            </a:r>
            <a:r>
              <a:rPr lang="tr-TR" sz="1700" dirty="0"/>
              <a:t> tarafından yayınlanan “</a:t>
            </a:r>
            <a:r>
              <a:rPr lang="tr-TR" sz="1700" b="1" dirty="0"/>
              <a:t>Kamu Alımlarında Hileyi/Yolsuzluğu Önleme Raporu</a:t>
            </a:r>
            <a:r>
              <a:rPr lang="tr-TR" sz="1700" dirty="0"/>
              <a:t>nda” da kamu hizmetinin tamamında geçerli olan standartlara ek olarak </a:t>
            </a:r>
            <a:r>
              <a:rPr lang="tr-TR" sz="1700" b="1" dirty="0"/>
              <a:t>satın alma/ihale sürecinde görevliler için belirli standartlar</a:t>
            </a:r>
            <a:r>
              <a:rPr lang="tr-TR" sz="1700" dirty="0"/>
              <a:t>, </a:t>
            </a:r>
            <a:r>
              <a:rPr lang="tr-TR" sz="1700" b="1" dirty="0">
                <a:solidFill>
                  <a:srgbClr val="0070C0"/>
                </a:solidFill>
              </a:rPr>
              <a:t>kamu ihale süreçlerinin karmaşıklığına ve özelliklerine ilişkin spesifik riskleri azaltabileceği</a:t>
            </a:r>
            <a:r>
              <a:rPr lang="tr-TR" sz="1700" dirty="0"/>
              <a:t>; satın alma/ihale yetkilileri için standartlar -özellikle de belirli kısıtlamalar ve yasaklar-, yetkililerin özel çıkarlarının kamu görevleri ve sorumluluklarındaki performanslarını yanlış etkilememesini sağlamayı amaçlayacağı belirtilmekte olup </a:t>
            </a:r>
            <a:r>
              <a:rPr lang="tr-TR" sz="1700" b="1" dirty="0"/>
              <a:t>örnek olarak Kanada'nın kendine has “İhale/Satın Alma Davranış Kuralları” gösterilmektedir.</a:t>
            </a:r>
          </a:p>
          <a:p>
            <a:pPr algn="just"/>
            <a:endParaRPr lang="tr-TR" sz="1700" dirty="0"/>
          </a:p>
          <a:p>
            <a:pPr algn="just"/>
            <a:r>
              <a:rPr lang="tr-TR" sz="1700" dirty="0"/>
              <a:t>OECD (2016), p.11, </a:t>
            </a:r>
            <a:r>
              <a:rPr lang="tr-TR" sz="1700" dirty="0" err="1"/>
              <a:t>Preventing</a:t>
            </a:r>
            <a:r>
              <a:rPr lang="tr-TR" sz="1700" dirty="0"/>
              <a:t> </a:t>
            </a:r>
            <a:r>
              <a:rPr lang="tr-TR" sz="1700" dirty="0" err="1"/>
              <a:t>Corruption</a:t>
            </a:r>
            <a:r>
              <a:rPr lang="tr-TR" sz="1700" dirty="0"/>
              <a:t> in </a:t>
            </a:r>
            <a:r>
              <a:rPr lang="tr-TR" sz="1700" dirty="0" err="1"/>
              <a:t>Public</a:t>
            </a:r>
            <a:r>
              <a:rPr lang="tr-TR" sz="1700" dirty="0"/>
              <a:t> </a:t>
            </a:r>
            <a:r>
              <a:rPr lang="tr-TR" sz="1700" dirty="0" err="1"/>
              <a:t>Procurement</a:t>
            </a:r>
            <a:r>
              <a:rPr lang="tr-TR" sz="1700" dirty="0"/>
              <a:t>, OECD Publishing</a:t>
            </a:r>
          </a:p>
          <a:p>
            <a:pPr marL="285750" indent="-285750" algn="just">
              <a:buFont typeface="Arial" panose="020B0604020202020204" pitchFamily="34" charset="0"/>
              <a:buChar char="•"/>
            </a:pPr>
            <a:endParaRPr lang="tr-TR" sz="1700" dirty="0"/>
          </a:p>
          <a:p>
            <a:pPr marL="285750" indent="-285750" algn="just">
              <a:buFont typeface="Arial" panose="020B0604020202020204" pitchFamily="34" charset="0"/>
              <a:buChar char="•"/>
            </a:pPr>
            <a:endParaRPr lang="tr-TR" sz="1700" dirty="0"/>
          </a:p>
          <a:p>
            <a:pPr marL="285750" indent="-285750" algn="just">
              <a:buFont typeface="Arial" panose="020B0604020202020204" pitchFamily="34" charset="0"/>
              <a:buChar char="•"/>
            </a:pPr>
            <a:r>
              <a:rPr lang="tr-TR" sz="1700" b="1" dirty="0"/>
              <a:t>OECD</a:t>
            </a:r>
            <a:r>
              <a:rPr lang="tr-TR" sz="1700" dirty="0"/>
              <a:t> tarafından yayınlanan </a:t>
            </a:r>
            <a:r>
              <a:rPr lang="tr-TR" sz="1700" b="1" dirty="0"/>
              <a:t>Bir Bakışta Sağlık Raporu</a:t>
            </a:r>
            <a:r>
              <a:rPr lang="tr-TR" sz="1700" dirty="0"/>
              <a:t>nda ise sağlık harcamalarında ekonomik verimliliği artırmaya yönelik reformların kritik öneme sahip olduğuna vurgu yapılmaktadır.</a:t>
            </a:r>
          </a:p>
          <a:p>
            <a:pPr algn="just"/>
            <a:endParaRPr lang="tr-TR" sz="1700" dirty="0"/>
          </a:p>
          <a:p>
            <a:pPr algn="just"/>
            <a:r>
              <a:rPr lang="tr-TR" sz="1700" dirty="0"/>
              <a:t>OECD (2019), p.11, </a:t>
            </a:r>
            <a:r>
              <a:rPr lang="tr-TR" sz="1700" dirty="0" err="1"/>
              <a:t>Health</a:t>
            </a:r>
            <a:r>
              <a:rPr lang="tr-TR" sz="1700" dirty="0"/>
              <a:t> at a </a:t>
            </a:r>
            <a:r>
              <a:rPr lang="tr-TR" sz="1700" dirty="0" err="1"/>
              <a:t>Glance</a:t>
            </a:r>
            <a:r>
              <a:rPr lang="tr-TR" sz="1700" dirty="0"/>
              <a:t> 2019: OECD </a:t>
            </a:r>
            <a:r>
              <a:rPr lang="tr-TR" sz="1700" dirty="0" err="1"/>
              <a:t>Indicators</a:t>
            </a:r>
            <a:r>
              <a:rPr lang="tr-TR" sz="1700" dirty="0"/>
              <a:t>, OECD Publishing</a:t>
            </a:r>
          </a:p>
        </p:txBody>
      </p:sp>
      <p:pic>
        <p:nvPicPr>
          <p:cNvPr id="6" name="Resim 5">
            <a:extLst>
              <a:ext uri="{FF2B5EF4-FFF2-40B4-BE49-F238E27FC236}">
                <a16:creationId xmlns:a16="http://schemas.microsoft.com/office/drawing/2014/main" id="{61D8E3CF-1616-4325-A868-EE24CA2C45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9827" y="372776"/>
            <a:ext cx="4222173" cy="1264706"/>
          </a:xfrm>
          <a:prstGeom prst="rect">
            <a:avLst/>
          </a:prstGeom>
        </p:spPr>
      </p:pic>
    </p:spTree>
    <p:extLst>
      <p:ext uri="{BB962C8B-B14F-4D97-AF65-F5344CB8AC3E}">
        <p14:creationId xmlns:p14="http://schemas.microsoft.com/office/powerpoint/2010/main" val="1953073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a:extLst>
              <a:ext uri="{FF2B5EF4-FFF2-40B4-BE49-F238E27FC236}">
                <a16:creationId xmlns:a16="http://schemas.microsoft.com/office/drawing/2014/main" id="{C6EA13A1-CE69-4A43-B418-2EB2F1FCA901}"/>
              </a:ext>
            </a:extLst>
          </p:cNvPr>
          <p:cNvSpPr>
            <a:spLocks noGrp="1"/>
          </p:cNvSpPr>
          <p:nvPr>
            <p:ph type="ctrTitle" idx="4294967295"/>
          </p:nvPr>
        </p:nvSpPr>
        <p:spPr>
          <a:xfrm>
            <a:off x="1104900" y="379413"/>
            <a:ext cx="3162300" cy="309562"/>
          </a:xfrm>
          <a:prstGeom prst="rect">
            <a:avLst/>
          </a:prstGeom>
        </p:spPr>
        <p:txBody>
          <a:bodyPr/>
          <a:lstStyle/>
          <a:p>
            <a:r>
              <a:rPr lang="tr-TR" sz="2000" b="1" dirty="0"/>
              <a:t>İç Kontrol (Denetimi-1) </a:t>
            </a:r>
          </a:p>
        </p:txBody>
      </p:sp>
      <p:sp>
        <p:nvSpPr>
          <p:cNvPr id="2" name="Dikdörtgen 1">
            <a:extLst>
              <a:ext uri="{FF2B5EF4-FFF2-40B4-BE49-F238E27FC236}">
                <a16:creationId xmlns:a16="http://schemas.microsoft.com/office/drawing/2014/main" id="{B4A4E81E-1938-4414-A710-03E42146FB63}"/>
              </a:ext>
            </a:extLst>
          </p:cNvPr>
          <p:cNvSpPr/>
          <p:nvPr/>
        </p:nvSpPr>
        <p:spPr>
          <a:xfrm>
            <a:off x="506462" y="2488839"/>
            <a:ext cx="10788457" cy="3231654"/>
          </a:xfrm>
          <a:prstGeom prst="rect">
            <a:avLst/>
          </a:prstGeom>
        </p:spPr>
        <p:txBody>
          <a:bodyPr wrap="square">
            <a:spAutoFit/>
          </a:bodyPr>
          <a:lstStyle/>
          <a:p>
            <a:pPr algn="just">
              <a:defRPr/>
            </a:pPr>
            <a:r>
              <a:rPr lang="tr-TR" sz="1700" b="1" dirty="0"/>
              <a:t>1) OECD SIGMA İzleme Raporları – Türkiye </a:t>
            </a:r>
            <a:endParaRPr lang="tr-TR" sz="1700" dirty="0"/>
          </a:p>
          <a:p>
            <a:pPr marL="285750" indent="-285750" algn="just">
              <a:buFont typeface="Arial" panose="020B0604020202020204" pitchFamily="34" charset="0"/>
              <a:buChar char="•"/>
              <a:defRPr/>
            </a:pPr>
            <a:endParaRPr lang="tr-TR" sz="1700" dirty="0"/>
          </a:p>
          <a:p>
            <a:pPr algn="just">
              <a:defRPr/>
            </a:pPr>
            <a:r>
              <a:rPr lang="tr-TR" sz="1700" b="1" dirty="0"/>
              <a:t>AB Komisyonu </a:t>
            </a:r>
            <a:r>
              <a:rPr lang="tr-TR" sz="1700" dirty="0"/>
              <a:t>fasıllarla ilgili gelişmelerin değerlendirildiği bir </a:t>
            </a:r>
            <a:r>
              <a:rPr lang="tr-TR" sz="1700" b="1" dirty="0">
                <a:solidFill>
                  <a:srgbClr val="0070C0"/>
                </a:solidFill>
              </a:rPr>
              <a:t>ülke (ilerleme) raporu</a:t>
            </a:r>
            <a:r>
              <a:rPr lang="tr-TR" sz="1700" dirty="0"/>
              <a:t> yayınlamaktadır. </a:t>
            </a:r>
            <a:r>
              <a:rPr lang="tr-TR" sz="1700" b="1" dirty="0"/>
              <a:t>Ülke raporları, OECD – SIGMA tarafından gerçekleştirilen değerlendirme ziyaretleri sonucunda çıkarılan raporlara dayanılarak hazırlanmaktadır. </a:t>
            </a:r>
            <a:r>
              <a:rPr lang="tr-TR" sz="1700" dirty="0"/>
              <a:t>Bu kapsamda OECD – SIGMA Türkiye’yi ziyaret etmekte ve kurumlarda mali kontrol faslına yönelik gerçekleşen ilerlemeleri görüşmeler ile tespit ederek raporlamaktadır.</a:t>
            </a:r>
          </a:p>
          <a:p>
            <a:pPr algn="just">
              <a:defRPr/>
            </a:pPr>
            <a:endParaRPr lang="tr-TR" sz="1700" dirty="0"/>
          </a:p>
          <a:p>
            <a:pPr algn="just">
              <a:defRPr/>
            </a:pPr>
            <a:endParaRPr lang="tr-TR" sz="1700" dirty="0"/>
          </a:p>
          <a:p>
            <a:pPr algn="just">
              <a:defRPr/>
            </a:pPr>
            <a:endParaRPr lang="tr-TR" sz="1700" dirty="0"/>
          </a:p>
          <a:p>
            <a:pPr algn="just">
              <a:defRPr/>
            </a:pPr>
            <a:endParaRPr lang="tr-TR" sz="1700" dirty="0"/>
          </a:p>
          <a:p>
            <a:pPr algn="just">
              <a:defRPr/>
            </a:pPr>
            <a:endParaRPr lang="tr-TR" sz="1700" dirty="0"/>
          </a:p>
          <a:p>
            <a:pPr algn="just">
              <a:defRPr/>
            </a:pPr>
            <a:endParaRPr lang="tr-TR" sz="1700" b="1" dirty="0"/>
          </a:p>
        </p:txBody>
      </p:sp>
      <p:pic>
        <p:nvPicPr>
          <p:cNvPr id="4" name="Picture 2" descr="faydali_1.png">
            <a:extLst>
              <a:ext uri="{FF2B5EF4-FFF2-40B4-BE49-F238E27FC236}">
                <a16:creationId xmlns:a16="http://schemas.microsoft.com/office/drawing/2014/main" id="{EF13944E-6F65-40B0-AE05-DB7C0568CC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463" y="5070764"/>
            <a:ext cx="4609002" cy="881940"/>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a:extLst>
              <a:ext uri="{FF2B5EF4-FFF2-40B4-BE49-F238E27FC236}">
                <a16:creationId xmlns:a16="http://schemas.microsoft.com/office/drawing/2014/main" id="{4E97D51A-2B11-4378-BFF4-309B9AF518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56060" y="448029"/>
            <a:ext cx="3926609" cy="2599405"/>
          </a:xfrm>
          <a:prstGeom prst="rect">
            <a:avLst/>
          </a:prstGeom>
        </p:spPr>
      </p:pic>
    </p:spTree>
    <p:extLst>
      <p:ext uri="{BB962C8B-B14F-4D97-AF65-F5344CB8AC3E}">
        <p14:creationId xmlns:p14="http://schemas.microsoft.com/office/powerpoint/2010/main" val="2423964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87771AED-BBC8-4813-9CDB-A63D504DAC56}"/>
              </a:ext>
            </a:extLst>
          </p:cNvPr>
          <p:cNvSpPr/>
          <p:nvPr/>
        </p:nvSpPr>
        <p:spPr>
          <a:xfrm>
            <a:off x="3773010" y="1173027"/>
            <a:ext cx="8418990" cy="5572826"/>
          </a:xfrm>
          <a:prstGeom prst="rect">
            <a:avLst/>
          </a:prstGeom>
          <a:solidFill>
            <a:srgbClr val="0035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Unvan 3"/>
          <p:cNvSpPr>
            <a:spLocks noGrp="1"/>
          </p:cNvSpPr>
          <p:nvPr>
            <p:ph type="title" idx="4294967295"/>
          </p:nvPr>
        </p:nvSpPr>
        <p:spPr>
          <a:xfrm>
            <a:off x="0" y="2562225"/>
            <a:ext cx="2476500" cy="520700"/>
          </a:xfrm>
          <a:prstGeom prst="rect">
            <a:avLst/>
          </a:prstGeom>
        </p:spPr>
        <p:txBody>
          <a:bodyPr>
            <a:noAutofit/>
          </a:bodyPr>
          <a:lstStyle/>
          <a:p>
            <a:r>
              <a:rPr lang="tr-TR" sz="4800" dirty="0">
                <a:solidFill>
                  <a:srgbClr val="003546"/>
                </a:solidFill>
                <a:latin typeface="Myriad Pro" panose="020B0503030403020204" pitchFamily="34" charset="0"/>
              </a:rPr>
              <a:t>Sunum </a:t>
            </a:r>
            <a:br>
              <a:rPr lang="tr-TR" sz="4800" dirty="0">
                <a:solidFill>
                  <a:srgbClr val="003546"/>
                </a:solidFill>
                <a:latin typeface="Myriad Pro" panose="020B0503030403020204" pitchFamily="34" charset="0"/>
              </a:rPr>
            </a:br>
            <a:r>
              <a:rPr lang="tr-TR" sz="4800" dirty="0">
                <a:solidFill>
                  <a:srgbClr val="003546"/>
                </a:solidFill>
                <a:latin typeface="Myriad Pro" panose="020B0503030403020204" pitchFamily="34" charset="0"/>
              </a:rPr>
              <a:t>Planı</a:t>
            </a:r>
          </a:p>
        </p:txBody>
      </p:sp>
      <p:sp>
        <p:nvSpPr>
          <p:cNvPr id="3" name="Metin kutusu 2"/>
          <p:cNvSpPr txBox="1"/>
          <p:nvPr/>
        </p:nvSpPr>
        <p:spPr>
          <a:xfrm>
            <a:off x="4058550" y="1709081"/>
            <a:ext cx="7707085" cy="4305409"/>
          </a:xfrm>
          <a:prstGeom prst="rect">
            <a:avLst/>
          </a:prstGeom>
          <a:noFill/>
        </p:spPr>
        <p:txBody>
          <a:bodyPr wrap="square" rtlCol="0">
            <a:spAutoFit/>
          </a:bodyPr>
          <a:lstStyle/>
          <a:p>
            <a:pPr marL="342900" indent="-342900" algn="just">
              <a:lnSpc>
                <a:spcPct val="200000"/>
              </a:lnSpc>
              <a:buFont typeface="Arial" panose="020B0604020202020204" pitchFamily="34" charset="0"/>
              <a:buChar char="•"/>
            </a:pPr>
            <a:r>
              <a:rPr lang="tr-TR" sz="2000" b="1" dirty="0">
                <a:solidFill>
                  <a:schemeClr val="bg1"/>
                </a:solidFill>
                <a:cs typeface="Times New Roman" panose="02020603050405020304" pitchFamily="18" charset="0"/>
              </a:rPr>
              <a:t>İç Kontrol ve Risk Yönetimi</a:t>
            </a:r>
          </a:p>
          <a:p>
            <a:pPr marL="342900" indent="-342900" algn="just">
              <a:lnSpc>
                <a:spcPct val="200000"/>
              </a:lnSpc>
              <a:buFont typeface="Arial" panose="020B0604020202020204" pitchFamily="34" charset="0"/>
              <a:buChar char="•"/>
            </a:pPr>
            <a:endParaRPr lang="tr-TR" sz="2000" b="1" dirty="0">
              <a:solidFill>
                <a:schemeClr val="bg1"/>
              </a:solidFill>
              <a:cs typeface="Times New Roman" panose="02020603050405020304" pitchFamily="18" charset="0"/>
            </a:endParaRPr>
          </a:p>
          <a:p>
            <a:pPr marL="342900" indent="-342900" algn="just">
              <a:lnSpc>
                <a:spcPct val="200000"/>
              </a:lnSpc>
              <a:buFont typeface="Arial" panose="020B0604020202020204" pitchFamily="34" charset="0"/>
              <a:buChar char="•"/>
            </a:pPr>
            <a:r>
              <a:rPr lang="tr-TR" sz="2000" b="1" dirty="0">
                <a:solidFill>
                  <a:schemeClr val="bg1"/>
                </a:solidFill>
                <a:cs typeface="Times New Roman" panose="02020603050405020304" pitchFamily="18" charset="0"/>
              </a:rPr>
              <a:t>2025-2026 Sağlık Bakanlığı Kamu İç Kontrol Standartlarına Uyum Eylem Planı (İKEP) Bilgilendirme </a:t>
            </a:r>
          </a:p>
          <a:p>
            <a:pPr marL="342900" indent="-342900" algn="just">
              <a:lnSpc>
                <a:spcPct val="200000"/>
              </a:lnSpc>
              <a:buFont typeface="Arial" panose="020B0604020202020204" pitchFamily="34" charset="0"/>
              <a:buChar char="•"/>
            </a:pPr>
            <a:endParaRPr lang="tr-TR" sz="2000" b="1" dirty="0">
              <a:solidFill>
                <a:schemeClr val="bg1"/>
              </a:solidFill>
              <a:cs typeface="Times New Roman" panose="02020603050405020304" pitchFamily="18" charset="0"/>
            </a:endParaRPr>
          </a:p>
          <a:p>
            <a:pPr marL="342900" indent="-342900" algn="just">
              <a:lnSpc>
                <a:spcPct val="200000"/>
              </a:lnSpc>
              <a:buFont typeface="Arial" panose="020B0604020202020204" pitchFamily="34" charset="0"/>
              <a:buChar char="•"/>
            </a:pPr>
            <a:r>
              <a:rPr lang="tr-TR" sz="2000" b="1" dirty="0">
                <a:solidFill>
                  <a:schemeClr val="bg1"/>
                </a:solidFill>
                <a:cs typeface="Times New Roman" panose="02020603050405020304" pitchFamily="18" charset="0"/>
              </a:rPr>
              <a:t>İç Kontrol Sistemi Uyumlaştırma Birimi sorumluluğundaki  tüm eylemler</a:t>
            </a:r>
          </a:p>
        </p:txBody>
      </p:sp>
      <p:cxnSp>
        <p:nvCxnSpPr>
          <p:cNvPr id="9" name="Düz Bağlayıcı 8">
            <a:extLst>
              <a:ext uri="{FF2B5EF4-FFF2-40B4-BE49-F238E27FC236}">
                <a16:creationId xmlns:a16="http://schemas.microsoft.com/office/drawing/2014/main" id="{F8A6BC13-DD21-4ECC-B4BC-EAE3CC8AE49A}"/>
              </a:ext>
            </a:extLst>
          </p:cNvPr>
          <p:cNvCxnSpPr/>
          <p:nvPr/>
        </p:nvCxnSpPr>
        <p:spPr>
          <a:xfrm>
            <a:off x="807870" y="3861786"/>
            <a:ext cx="2814221"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Ok: Beşgen 9">
            <a:extLst>
              <a:ext uri="{FF2B5EF4-FFF2-40B4-BE49-F238E27FC236}">
                <a16:creationId xmlns:a16="http://schemas.microsoft.com/office/drawing/2014/main" id="{68AE656C-EC79-4883-8182-115C6CC4FE5D}"/>
              </a:ext>
            </a:extLst>
          </p:cNvPr>
          <p:cNvSpPr/>
          <p:nvPr/>
        </p:nvSpPr>
        <p:spPr>
          <a:xfrm>
            <a:off x="3190719" y="3639844"/>
            <a:ext cx="736846" cy="319596"/>
          </a:xfrm>
          <a:prstGeom prst="homePlate">
            <a:avLst/>
          </a:prstGeom>
          <a:solidFill>
            <a:srgbClr val="0035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06025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Yuvarlatılmış Köşeler 3">
            <a:extLst>
              <a:ext uri="{FF2B5EF4-FFF2-40B4-BE49-F238E27FC236}">
                <a16:creationId xmlns:a16="http://schemas.microsoft.com/office/drawing/2014/main" id="{33FC2A9E-571F-4C5A-9A73-547B704B360C}"/>
              </a:ext>
            </a:extLst>
          </p:cNvPr>
          <p:cNvSpPr/>
          <p:nvPr/>
        </p:nvSpPr>
        <p:spPr>
          <a:xfrm>
            <a:off x="444036" y="5122718"/>
            <a:ext cx="10868776" cy="6690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Unvan 4">
            <a:extLst>
              <a:ext uri="{FF2B5EF4-FFF2-40B4-BE49-F238E27FC236}">
                <a16:creationId xmlns:a16="http://schemas.microsoft.com/office/drawing/2014/main" id="{C6EA13A1-CE69-4A43-B418-2EB2F1FCA901}"/>
              </a:ext>
            </a:extLst>
          </p:cNvPr>
          <p:cNvSpPr>
            <a:spLocks noGrp="1"/>
          </p:cNvSpPr>
          <p:nvPr>
            <p:ph type="ctrTitle" idx="4294967295"/>
          </p:nvPr>
        </p:nvSpPr>
        <p:spPr>
          <a:xfrm>
            <a:off x="1133475" y="410692"/>
            <a:ext cx="9785350" cy="307975"/>
          </a:xfrm>
          <a:prstGeom prst="rect">
            <a:avLst/>
          </a:prstGeom>
        </p:spPr>
        <p:txBody>
          <a:bodyPr/>
          <a:lstStyle/>
          <a:p>
            <a:r>
              <a:rPr lang="tr-TR" sz="2000" b="1" dirty="0"/>
              <a:t>İç Kontrol (Denetimi-2) </a:t>
            </a:r>
          </a:p>
        </p:txBody>
      </p:sp>
      <p:sp>
        <p:nvSpPr>
          <p:cNvPr id="2" name="Dikdörtgen 1">
            <a:extLst>
              <a:ext uri="{FF2B5EF4-FFF2-40B4-BE49-F238E27FC236}">
                <a16:creationId xmlns:a16="http://schemas.microsoft.com/office/drawing/2014/main" id="{B4A4E81E-1938-4414-A710-03E42146FB63}"/>
              </a:ext>
            </a:extLst>
          </p:cNvPr>
          <p:cNvSpPr/>
          <p:nvPr/>
        </p:nvSpPr>
        <p:spPr>
          <a:xfrm>
            <a:off x="301451" y="1261467"/>
            <a:ext cx="11153949" cy="3754874"/>
          </a:xfrm>
          <a:prstGeom prst="rect">
            <a:avLst/>
          </a:prstGeom>
        </p:spPr>
        <p:txBody>
          <a:bodyPr wrap="square">
            <a:spAutoFit/>
          </a:bodyPr>
          <a:lstStyle/>
          <a:p>
            <a:pPr algn="just">
              <a:defRPr/>
            </a:pPr>
            <a:r>
              <a:rPr lang="tr-TR" sz="1700" b="1" dirty="0"/>
              <a:t>2) SAYIŞTAY Denetim Raporları</a:t>
            </a:r>
          </a:p>
          <a:p>
            <a:pPr algn="just">
              <a:defRPr/>
            </a:pPr>
            <a:endParaRPr lang="tr-TR" sz="17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700" b="1" i="0" u="none" strike="noStrike" kern="1200" cap="none" spc="0" normalizeH="0" baseline="0" noProof="0" dirty="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700" b="1" i="0" u="none" strike="noStrike" kern="1200" cap="none" spc="0" normalizeH="0" baseline="0" noProof="0" dirty="0">
                <a:ln>
                  <a:noFill/>
                </a:ln>
                <a:solidFill>
                  <a:prstClr val="black"/>
                </a:solidFill>
                <a:effectLst/>
                <a:uLnTx/>
                <a:uFillTx/>
                <a:latin typeface="Segoe UI"/>
                <a:ea typeface="+mn-ea"/>
                <a:cs typeface="+mn-cs"/>
              </a:rPr>
              <a:t>6085 sayılı Sayıştay Kanunu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700" b="1" i="0" u="none" strike="noStrike" kern="1200" cap="none" spc="0" normalizeH="0" baseline="0" noProof="0" dirty="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700" b="1" i="1" u="none" strike="noStrike" kern="1200" cap="none" spc="0" normalizeH="0" baseline="0" noProof="0" dirty="0">
                <a:ln>
                  <a:noFill/>
                </a:ln>
                <a:solidFill>
                  <a:prstClr val="black"/>
                </a:solidFill>
                <a:effectLst/>
                <a:uLnTx/>
                <a:uFillTx/>
                <a:latin typeface="Segoe UI"/>
                <a:ea typeface="+mn-ea"/>
                <a:cs typeface="+mn-cs"/>
              </a:rPr>
              <a:t>Denetimin genel esasları</a:t>
            </a:r>
            <a:endParaRPr kumimoji="0" lang="tr-TR" sz="1700" b="0" i="1" u="none" strike="noStrike" kern="1200" cap="none" spc="0" normalizeH="0" baseline="0" noProof="0" dirty="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700" b="1" i="1" u="none" strike="noStrike" kern="1200" cap="none" spc="0" normalizeH="0" baseline="0" noProof="0" dirty="0">
                <a:ln>
                  <a:noFill/>
                </a:ln>
                <a:solidFill>
                  <a:prstClr val="black"/>
                </a:solidFill>
                <a:effectLst/>
                <a:uLnTx/>
                <a:uFillTx/>
                <a:latin typeface="Segoe UI"/>
                <a:ea typeface="+mn-ea"/>
                <a:cs typeface="+mn-cs"/>
              </a:rPr>
              <a:t>MADDE 35 –</a:t>
            </a:r>
            <a:r>
              <a:rPr kumimoji="0" lang="tr-TR" sz="1700" b="0" i="1" u="none" strike="noStrike" kern="1200" cap="none" spc="0" normalizeH="0" baseline="0" noProof="0" dirty="0">
                <a:ln>
                  <a:noFill/>
                </a:ln>
                <a:solidFill>
                  <a:prstClr val="black"/>
                </a:solidFill>
                <a:effectLst/>
                <a:uLnTx/>
                <a:uFillTx/>
                <a:latin typeface="Segoe UI"/>
                <a:ea typeface="+mn-ea"/>
                <a:cs typeface="+mn-cs"/>
              </a:rPr>
              <a:t> (1) Denetimin genel esasları şunlardır:</a:t>
            </a:r>
          </a:p>
          <a:p>
            <a:pPr marL="342900" marR="0" lvl="0" indent="-342900" algn="l" defTabSz="914400" rtl="0" eaLnBrk="1" fontAlgn="auto" latinLnBrk="0" hangingPunct="1">
              <a:lnSpc>
                <a:spcPct val="100000"/>
              </a:lnSpc>
              <a:spcBef>
                <a:spcPts val="0"/>
              </a:spcBef>
              <a:spcAft>
                <a:spcPts val="0"/>
              </a:spcAft>
              <a:buClrTx/>
              <a:buSzTx/>
              <a:buFontTx/>
              <a:buAutoNum type="alphaLcParenR"/>
              <a:tabLst/>
              <a:defRPr/>
            </a:pPr>
            <a:r>
              <a:rPr kumimoji="0" lang="tr-TR" sz="1700" b="0" i="1" u="none" strike="noStrike" kern="1200" cap="none" spc="0" normalizeH="0" baseline="0" noProof="0" dirty="0">
                <a:ln>
                  <a:noFill/>
                </a:ln>
                <a:solidFill>
                  <a:prstClr val="black"/>
                </a:solidFill>
                <a:effectLst/>
                <a:uLnTx/>
                <a:uFillTx/>
                <a:latin typeface="Segoe UI"/>
                <a:ea typeface="+mn-ea"/>
                <a:cs typeface="+mn-cs"/>
              </a:rPr>
              <a:t>Denetim; kamu idarelerinin hesap, mali işlem ve faaliyetleri ile </a:t>
            </a:r>
            <a:r>
              <a:rPr kumimoji="0" lang="tr-TR" sz="1700" b="1" i="1" u="none" strike="noStrike" kern="1200" cap="none" spc="0" normalizeH="0" baseline="0" noProof="0" dirty="0">
                <a:ln>
                  <a:noFill/>
                </a:ln>
                <a:solidFill>
                  <a:prstClr val="black"/>
                </a:solidFill>
                <a:effectLst/>
                <a:uLnTx/>
                <a:uFillTx/>
                <a:latin typeface="Segoe UI"/>
                <a:ea typeface="+mn-ea"/>
                <a:cs typeface="+mn-cs"/>
              </a:rPr>
              <a:t>iç kontrol sistemlerinin incelenmesi </a:t>
            </a:r>
            <a:r>
              <a:rPr kumimoji="0" lang="tr-TR" sz="1700" i="1" u="none" strike="noStrike" kern="1200" cap="none" spc="0" normalizeH="0" baseline="0" noProof="0" dirty="0">
                <a:ln>
                  <a:noFill/>
                </a:ln>
                <a:solidFill>
                  <a:prstClr val="black"/>
                </a:solidFill>
                <a:effectLst/>
                <a:uLnTx/>
                <a:uFillTx/>
                <a:latin typeface="Segoe UI"/>
                <a:ea typeface="+mn-ea"/>
                <a:cs typeface="+mn-cs"/>
              </a:rPr>
              <a:t>ve kaynakların etkili, ekonomik, verimli ve hukuka uygun olarak kullanılmasının </a:t>
            </a:r>
            <a:r>
              <a:rPr kumimoji="0" lang="tr-TR" sz="1700" b="1" i="1" u="none" strike="noStrike" kern="1200" cap="none" spc="0" normalizeH="0" baseline="0" noProof="0" dirty="0">
                <a:ln>
                  <a:noFill/>
                </a:ln>
                <a:solidFill>
                  <a:prstClr val="black"/>
                </a:solidFill>
                <a:effectLst/>
                <a:uLnTx/>
                <a:uFillTx/>
                <a:latin typeface="Segoe UI"/>
                <a:ea typeface="+mn-ea"/>
                <a:cs typeface="+mn-cs"/>
              </a:rPr>
              <a:t>değerlendirilmesidir.</a:t>
            </a:r>
            <a:r>
              <a:rPr kumimoji="0" lang="tr-TR" sz="1700" b="0" i="1" u="none" strike="noStrike" kern="1200" cap="none" spc="0" normalizeH="0" baseline="0" noProof="0" dirty="0">
                <a:ln>
                  <a:noFill/>
                </a:ln>
                <a:solidFill>
                  <a:prstClr val="black"/>
                </a:solidFill>
                <a:effectLst/>
                <a:uLnTx/>
                <a:uFillTx/>
                <a:latin typeface="Segoe U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700" b="1" i="1" u="none" strike="noStrike" kern="1200" cap="none" spc="0" normalizeH="0" baseline="0" noProof="0" dirty="0">
                <a:ln>
                  <a:noFill/>
                </a:ln>
                <a:solidFill>
                  <a:prstClr val="black"/>
                </a:solidFill>
                <a:effectLst/>
                <a:uLnTx/>
                <a:uFillTx/>
                <a:latin typeface="Segoe UI"/>
                <a:ea typeface="+mn-ea"/>
                <a:cs typeface="+mn-cs"/>
              </a:rPr>
              <a:t>Sayıştay denetimi</a:t>
            </a:r>
            <a:endParaRPr kumimoji="0" lang="tr-TR" sz="1700" b="0" i="1" u="none" strike="noStrike" kern="1200" cap="none" spc="0" normalizeH="0" baseline="0" noProof="0" dirty="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700" b="1" i="1" u="none" strike="noStrike" kern="1200" cap="none" spc="0" normalizeH="0" baseline="0" noProof="0" dirty="0">
                <a:ln>
                  <a:noFill/>
                </a:ln>
                <a:solidFill>
                  <a:prstClr val="black"/>
                </a:solidFill>
                <a:effectLst/>
                <a:uLnTx/>
                <a:uFillTx/>
                <a:latin typeface="Segoe UI"/>
                <a:ea typeface="+mn-ea"/>
                <a:cs typeface="+mn-cs"/>
              </a:rPr>
              <a:t>MADDE 36 –</a:t>
            </a:r>
            <a:r>
              <a:rPr kumimoji="0" lang="tr-TR" sz="1700" b="0" i="1" u="none" strike="noStrike" kern="1200" cap="none" spc="0" normalizeH="0" baseline="0" noProof="0" dirty="0">
                <a:ln>
                  <a:noFill/>
                </a:ln>
                <a:solidFill>
                  <a:prstClr val="black"/>
                </a:solidFill>
                <a:effectLst/>
                <a:uLnTx/>
                <a:uFillTx/>
                <a:latin typeface="Segoe UI"/>
                <a:ea typeface="+mn-ea"/>
                <a:cs typeface="+mn-cs"/>
              </a:rPr>
              <a:t> (1) Sayıştay denetimi, düzenlilik denetimi ve performans denetimini kapsar.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700" b="0" i="1" u="none" strike="noStrike" kern="1200" cap="none" spc="0" normalizeH="0" baseline="0" noProof="0" dirty="0">
                <a:ln>
                  <a:noFill/>
                </a:ln>
                <a:solidFill>
                  <a:prstClr val="black"/>
                </a:solidFill>
                <a:effectLst/>
                <a:uLnTx/>
                <a:uFillTx/>
                <a:latin typeface="Segoe UI"/>
                <a:ea typeface="+mn-ea"/>
                <a:cs typeface="+mn-cs"/>
              </a:rPr>
              <a:t>(2) Düzenlilik denetimi; (…) c) Mali yönetim ve </a:t>
            </a:r>
            <a:r>
              <a:rPr kumimoji="0" lang="tr-TR" sz="1700" b="1" i="1" u="none" strike="noStrike" kern="1200" cap="none" spc="0" normalizeH="0" baseline="0" noProof="0" dirty="0">
                <a:ln>
                  <a:noFill/>
                </a:ln>
                <a:solidFill>
                  <a:prstClr val="black"/>
                </a:solidFill>
                <a:effectLst/>
                <a:uLnTx/>
                <a:uFillTx/>
                <a:latin typeface="Segoe UI"/>
                <a:ea typeface="+mn-ea"/>
                <a:cs typeface="+mn-cs"/>
              </a:rPr>
              <a:t>iç kontrol sistemlerinin değerlendirilmesi, suretiyle gerçekleştirilir.</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tr-TR" sz="1700" b="1" i="0" u="none" strike="noStrike" kern="1200" cap="none" spc="0" normalizeH="0" baseline="0" noProof="0" dirty="0">
              <a:ln>
                <a:noFill/>
              </a:ln>
              <a:solidFill>
                <a:prstClr val="black"/>
              </a:solidFill>
              <a:effectLst/>
              <a:uLnTx/>
              <a:uFillTx/>
              <a:latin typeface="Segoe UI"/>
              <a:ea typeface="+mn-ea"/>
              <a:cs typeface="+mn-cs"/>
            </a:endParaRPr>
          </a:p>
        </p:txBody>
      </p:sp>
      <p:pic>
        <p:nvPicPr>
          <p:cNvPr id="6" name="Resim 5">
            <a:extLst>
              <a:ext uri="{FF2B5EF4-FFF2-40B4-BE49-F238E27FC236}">
                <a16:creationId xmlns:a16="http://schemas.microsoft.com/office/drawing/2014/main" id="{EC2D70B2-F6AF-47D9-8EC6-2028495A26A2}"/>
              </a:ext>
            </a:extLst>
          </p:cNvPr>
          <p:cNvPicPr>
            <a:picLocks noChangeAspect="1"/>
          </p:cNvPicPr>
          <p:nvPr/>
        </p:nvPicPr>
        <p:blipFill>
          <a:blip r:embed="rId3"/>
          <a:stretch>
            <a:fillRect/>
          </a:stretch>
        </p:blipFill>
        <p:spPr>
          <a:xfrm>
            <a:off x="7743659" y="410692"/>
            <a:ext cx="4448341" cy="1662676"/>
          </a:xfrm>
          <a:prstGeom prst="rect">
            <a:avLst/>
          </a:prstGeom>
        </p:spPr>
      </p:pic>
      <p:sp>
        <p:nvSpPr>
          <p:cNvPr id="3" name="Dikdörtgen 2">
            <a:extLst>
              <a:ext uri="{FF2B5EF4-FFF2-40B4-BE49-F238E27FC236}">
                <a16:creationId xmlns:a16="http://schemas.microsoft.com/office/drawing/2014/main" id="{2E000E9C-2507-47C3-BFE2-3B8F8CBFFA00}"/>
              </a:ext>
            </a:extLst>
          </p:cNvPr>
          <p:cNvSpPr/>
          <p:nvPr/>
        </p:nvSpPr>
        <p:spPr>
          <a:xfrm>
            <a:off x="444036" y="5083843"/>
            <a:ext cx="11011363" cy="707886"/>
          </a:xfrm>
          <a:prstGeom prst="rect">
            <a:avLst/>
          </a:prstGeom>
        </p:spPr>
        <p:txBody>
          <a:bodyPr wrap="square">
            <a:spAutoFit/>
          </a:bodyPr>
          <a:lstStyle/>
          <a:p>
            <a:pPr lvl="0"/>
            <a:r>
              <a:rPr lang="tr-TR" sz="2000" b="1" dirty="0">
                <a:solidFill>
                  <a:schemeClr val="bg1"/>
                </a:solidFill>
              </a:rPr>
              <a:t>Kamu kurumlarının iç kontrol sistemi çalışmaları, her yıl mevzuat gereği gerçekleştirilen Sayıştay denetimine tabidir.</a:t>
            </a:r>
            <a:endParaRPr lang="tr-TR" sz="2000" dirty="0">
              <a:solidFill>
                <a:schemeClr val="bg1"/>
              </a:solidFill>
            </a:endParaRPr>
          </a:p>
        </p:txBody>
      </p:sp>
    </p:spTree>
    <p:extLst>
      <p:ext uri="{BB962C8B-B14F-4D97-AF65-F5344CB8AC3E}">
        <p14:creationId xmlns:p14="http://schemas.microsoft.com/office/powerpoint/2010/main" val="3364174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a:extLst>
              <a:ext uri="{FF2B5EF4-FFF2-40B4-BE49-F238E27FC236}">
                <a16:creationId xmlns:a16="http://schemas.microsoft.com/office/drawing/2014/main" id="{C6EA13A1-CE69-4A43-B418-2EB2F1FCA901}"/>
              </a:ext>
            </a:extLst>
          </p:cNvPr>
          <p:cNvSpPr>
            <a:spLocks noGrp="1"/>
          </p:cNvSpPr>
          <p:nvPr>
            <p:ph type="ctrTitle" idx="4294967295"/>
          </p:nvPr>
        </p:nvSpPr>
        <p:spPr>
          <a:xfrm>
            <a:off x="1123950" y="349097"/>
            <a:ext cx="9786938" cy="309563"/>
          </a:xfrm>
          <a:prstGeom prst="rect">
            <a:avLst/>
          </a:prstGeom>
        </p:spPr>
        <p:txBody>
          <a:bodyPr/>
          <a:lstStyle/>
          <a:p>
            <a:r>
              <a:rPr lang="tr-TR" sz="2000" b="1" dirty="0"/>
              <a:t>2023 yılı Sağlık Bakanlığı Sayıştay Denetim Raporu </a:t>
            </a:r>
          </a:p>
        </p:txBody>
      </p:sp>
      <p:sp>
        <p:nvSpPr>
          <p:cNvPr id="2" name="Dikdörtgen 1">
            <a:extLst>
              <a:ext uri="{FF2B5EF4-FFF2-40B4-BE49-F238E27FC236}">
                <a16:creationId xmlns:a16="http://schemas.microsoft.com/office/drawing/2014/main" id="{B4A4E81E-1938-4414-A710-03E42146FB63}"/>
              </a:ext>
            </a:extLst>
          </p:cNvPr>
          <p:cNvSpPr/>
          <p:nvPr/>
        </p:nvSpPr>
        <p:spPr>
          <a:xfrm>
            <a:off x="381286" y="1445979"/>
            <a:ext cx="8154955" cy="5062924"/>
          </a:xfrm>
          <a:prstGeom prst="rect">
            <a:avLst/>
          </a:prstGeom>
        </p:spPr>
        <p:txBody>
          <a:bodyPr wrap="square">
            <a:spAutoFit/>
          </a:bodyPr>
          <a:lstStyle/>
          <a:p>
            <a:pPr algn="just"/>
            <a:r>
              <a:rPr lang="tr-TR" sz="1700" b="1" dirty="0"/>
              <a:t>Kontrol Ortamı Standartları</a:t>
            </a:r>
            <a:endParaRPr lang="tr-TR" sz="1700" dirty="0"/>
          </a:p>
          <a:p>
            <a:pPr algn="just"/>
            <a:r>
              <a:rPr lang="tr-TR" sz="1700" dirty="0"/>
              <a:t>Kurum organizasyon yapısı içerisinde görev, yetki ve sorumluluklar ile yetki devirleri ve sınırları tam ve açık bir şekilde belirlenip yazılı hale getirilmiştir. </a:t>
            </a:r>
          </a:p>
          <a:p>
            <a:pPr algn="just"/>
            <a:endParaRPr lang="tr-TR" sz="1700" dirty="0"/>
          </a:p>
          <a:p>
            <a:pPr algn="just"/>
            <a:r>
              <a:rPr lang="tr-TR" sz="1700" dirty="0"/>
              <a:t>İdarede “Kamu Görevlileri Etik Davranış İlkeleri” ile ilgili eğitim ve bilgilendirme çalışmaları yeterlidir. </a:t>
            </a:r>
          </a:p>
          <a:p>
            <a:pPr algn="just"/>
            <a:endParaRPr lang="tr-TR" sz="1700" dirty="0"/>
          </a:p>
          <a:p>
            <a:pPr algn="just"/>
            <a:r>
              <a:rPr lang="tr-TR" sz="1700" dirty="0"/>
              <a:t>Personelin işe alınması, yer değiştirmesi, görevde yükselmesi, yeterlilik-performans değerlendirmesi ile disiplin hükümlerine yönelik insan kaynakları politikası, tam olarak belirlenmiş ve kurum çalışanlarına duyurulmuştur. </a:t>
            </a:r>
          </a:p>
          <a:p>
            <a:pPr algn="just"/>
            <a:endParaRPr lang="tr-TR" sz="1700" dirty="0"/>
          </a:p>
          <a:p>
            <a:pPr algn="just"/>
            <a:r>
              <a:rPr lang="tr-TR" sz="1700" dirty="0"/>
              <a:t>Hassas görevlere ilişkin prosedürler, tam olarak belirlenmiş ve kurum çalışanlarına duyurulmuştur.</a:t>
            </a:r>
          </a:p>
          <a:p>
            <a:pPr algn="just"/>
            <a:endParaRPr lang="tr-TR" sz="1700" dirty="0"/>
          </a:p>
          <a:p>
            <a:pPr algn="just"/>
            <a:r>
              <a:rPr lang="tr-TR" sz="1700" b="1" dirty="0"/>
              <a:t>Risk Değerlendirme Standartları </a:t>
            </a:r>
            <a:endParaRPr lang="tr-TR" sz="1700" dirty="0"/>
          </a:p>
          <a:p>
            <a:pPr algn="just"/>
            <a:r>
              <a:rPr lang="tr-TR" sz="1700" dirty="0"/>
              <a:t>İdare iç kontrol (</a:t>
            </a:r>
            <a:r>
              <a:rPr lang="tr-TR" sz="1700" dirty="0" err="1"/>
              <a:t>operasyonel</a:t>
            </a:r>
            <a:r>
              <a:rPr lang="tr-TR" sz="1700" dirty="0"/>
              <a:t>) risklerini tam ve doğru şekilde belirlemiştir. Risklerin değerlendirilmesine yönelik çalışma (risklerin gerçekleşme ihtimali-olası etkisi belirlenerek önem düzeyine karar verme) yapılmıştır.</a:t>
            </a:r>
          </a:p>
          <a:p>
            <a:endParaRPr lang="tr-TR" sz="1700" dirty="0"/>
          </a:p>
        </p:txBody>
      </p:sp>
      <p:pic>
        <p:nvPicPr>
          <p:cNvPr id="3" name="Resim 2">
            <a:extLst>
              <a:ext uri="{FF2B5EF4-FFF2-40B4-BE49-F238E27FC236}">
                <a16:creationId xmlns:a16="http://schemas.microsoft.com/office/drawing/2014/main" id="{83BE3E7A-FAB4-4D76-9015-0F6B08B2F7C5}"/>
              </a:ext>
            </a:extLst>
          </p:cNvPr>
          <p:cNvPicPr>
            <a:picLocks noChangeAspect="1"/>
          </p:cNvPicPr>
          <p:nvPr/>
        </p:nvPicPr>
        <p:blipFill>
          <a:blip r:embed="rId3"/>
          <a:stretch>
            <a:fillRect/>
          </a:stretch>
        </p:blipFill>
        <p:spPr>
          <a:xfrm>
            <a:off x="9263130" y="1858128"/>
            <a:ext cx="2547584" cy="3642075"/>
          </a:xfrm>
          <a:prstGeom prst="rect">
            <a:avLst/>
          </a:prstGeom>
        </p:spPr>
      </p:pic>
    </p:spTree>
    <p:extLst>
      <p:ext uri="{BB962C8B-B14F-4D97-AF65-F5344CB8AC3E}">
        <p14:creationId xmlns:p14="http://schemas.microsoft.com/office/powerpoint/2010/main" val="1386589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Yuvarlatılmış Köşeler 2">
            <a:extLst>
              <a:ext uri="{FF2B5EF4-FFF2-40B4-BE49-F238E27FC236}">
                <a16:creationId xmlns:a16="http://schemas.microsoft.com/office/drawing/2014/main" id="{ECFD8350-BFD9-4608-AA67-2368AA9E81A2}"/>
              </a:ext>
            </a:extLst>
          </p:cNvPr>
          <p:cNvSpPr/>
          <p:nvPr/>
        </p:nvSpPr>
        <p:spPr>
          <a:xfrm>
            <a:off x="133350" y="4952441"/>
            <a:ext cx="11804073" cy="7377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tr-TR" b="1">
                <a:solidFill>
                  <a:schemeClr val="bg1"/>
                </a:solidFill>
              </a:rPr>
              <a:t>2021, 2022 ve 2023 Yılı Sağlık Bakanlığı Sayıştay Denetim Raporlarında iç kontrol sistemine ilişkin tüm tespitler olumludur.</a:t>
            </a:r>
            <a:endParaRPr lang="tr-TR" b="1" dirty="0">
              <a:solidFill>
                <a:schemeClr val="bg1"/>
              </a:solidFill>
            </a:endParaRPr>
          </a:p>
        </p:txBody>
      </p:sp>
      <p:sp>
        <p:nvSpPr>
          <p:cNvPr id="5" name="Unvan 4">
            <a:extLst>
              <a:ext uri="{FF2B5EF4-FFF2-40B4-BE49-F238E27FC236}">
                <a16:creationId xmlns:a16="http://schemas.microsoft.com/office/drawing/2014/main" id="{C6EA13A1-CE69-4A43-B418-2EB2F1FCA901}"/>
              </a:ext>
            </a:extLst>
          </p:cNvPr>
          <p:cNvSpPr>
            <a:spLocks noGrp="1"/>
          </p:cNvSpPr>
          <p:nvPr>
            <p:ph type="ctrTitle" idx="4294967295"/>
          </p:nvPr>
        </p:nvSpPr>
        <p:spPr>
          <a:xfrm>
            <a:off x="1095375" y="381000"/>
            <a:ext cx="6319838" cy="309563"/>
          </a:xfrm>
          <a:prstGeom prst="rect">
            <a:avLst/>
          </a:prstGeom>
        </p:spPr>
        <p:txBody>
          <a:bodyPr/>
          <a:lstStyle/>
          <a:p>
            <a:r>
              <a:rPr lang="tr-TR" sz="2000" b="1" dirty="0"/>
              <a:t>2023 yılı Sağlık Bakanlığı Sayıştay Denetim Raporu </a:t>
            </a:r>
          </a:p>
        </p:txBody>
      </p:sp>
      <p:sp>
        <p:nvSpPr>
          <p:cNvPr id="2" name="Dikdörtgen 1">
            <a:extLst>
              <a:ext uri="{FF2B5EF4-FFF2-40B4-BE49-F238E27FC236}">
                <a16:creationId xmlns:a16="http://schemas.microsoft.com/office/drawing/2014/main" id="{B4A4E81E-1938-4414-A710-03E42146FB63}"/>
              </a:ext>
            </a:extLst>
          </p:cNvPr>
          <p:cNvSpPr/>
          <p:nvPr/>
        </p:nvSpPr>
        <p:spPr>
          <a:xfrm>
            <a:off x="254577" y="1566055"/>
            <a:ext cx="11896724" cy="3524042"/>
          </a:xfrm>
          <a:prstGeom prst="rect">
            <a:avLst/>
          </a:prstGeom>
        </p:spPr>
        <p:txBody>
          <a:bodyPr wrap="square">
            <a:spAutoFit/>
          </a:bodyPr>
          <a:lstStyle/>
          <a:p>
            <a:pPr algn="just"/>
            <a:r>
              <a:rPr lang="tr-TR" sz="1700" b="1" dirty="0"/>
              <a:t>Kontrol Faaliyetleri Standartları</a:t>
            </a:r>
            <a:endParaRPr lang="tr-TR" sz="1700" dirty="0"/>
          </a:p>
          <a:p>
            <a:pPr algn="just"/>
            <a:r>
              <a:rPr lang="tr-TR" sz="1700" dirty="0"/>
              <a:t>İdarede yapılan görevlendirmelerde, bunları farklı kişiler arasında dağıtılarak “görevler ayrılığı” ilkesine uyulmuştur.</a:t>
            </a:r>
          </a:p>
          <a:p>
            <a:pPr algn="just"/>
            <a:endParaRPr lang="tr-TR" sz="1700" dirty="0"/>
          </a:p>
          <a:p>
            <a:pPr algn="just"/>
            <a:r>
              <a:rPr lang="tr-TR" sz="1700" dirty="0"/>
              <a:t>İdarece belirlenen risklerin kabul edilebilir düzeye indirilmesine yönelik kontrol faaliyetleri ve sorumluları belirlenmiştir. </a:t>
            </a:r>
          </a:p>
          <a:p>
            <a:pPr algn="just"/>
            <a:endParaRPr lang="tr-TR" sz="1700" dirty="0"/>
          </a:p>
          <a:p>
            <a:pPr algn="just"/>
            <a:r>
              <a:rPr lang="tr-TR" sz="1700" dirty="0"/>
              <a:t>Ön mali kontrol sistemi, İç Kontrol ve Ön Mali Kontrole İlişkin Usul ve </a:t>
            </a:r>
            <a:r>
              <a:rPr lang="tr-TR" sz="1700" dirty="0" err="1"/>
              <a:t>Esaslar’a</a:t>
            </a:r>
            <a:r>
              <a:rPr lang="tr-TR" sz="1700" dirty="0"/>
              <a:t> uygun olarak kurulmuştur. Kamu idaresinin ön mali kontrol yönergesi mevcuttur.</a:t>
            </a:r>
          </a:p>
          <a:p>
            <a:pPr algn="just"/>
            <a:endParaRPr lang="tr-TR" sz="1700" dirty="0"/>
          </a:p>
          <a:p>
            <a:pPr algn="just"/>
            <a:r>
              <a:rPr lang="tr-TR" sz="1700" b="1" dirty="0"/>
              <a:t>Bilgi ve İletişim Standartları</a:t>
            </a:r>
            <a:endParaRPr lang="tr-TR" sz="1700" dirty="0"/>
          </a:p>
          <a:p>
            <a:pPr algn="just"/>
            <a:r>
              <a:rPr lang="tr-TR" sz="1700" dirty="0"/>
              <a:t>İdarenin Kamu İç Kontrol Standartlarına Uyum Eylem Planı mevcuttur ve içerik olarak Kamu İç Kontrol Standartları Tebliği’ne uygundur.</a:t>
            </a:r>
          </a:p>
          <a:p>
            <a:pPr algn="just">
              <a:defRPr/>
            </a:pPr>
            <a:endParaRPr lang="tr-TR" b="1" dirty="0">
              <a:solidFill>
                <a:srgbClr val="002060"/>
              </a:solidFill>
            </a:endParaRPr>
          </a:p>
          <a:p>
            <a:pPr algn="just">
              <a:defRPr/>
            </a:pPr>
            <a:endParaRPr lang="tr-TR" b="1" dirty="0"/>
          </a:p>
        </p:txBody>
      </p:sp>
      <p:pic>
        <p:nvPicPr>
          <p:cNvPr id="4" name="Resim 3">
            <a:extLst>
              <a:ext uri="{FF2B5EF4-FFF2-40B4-BE49-F238E27FC236}">
                <a16:creationId xmlns:a16="http://schemas.microsoft.com/office/drawing/2014/main" id="{0A2FD0C5-4CA3-4597-B432-2BDA695340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66302" y="5841538"/>
            <a:ext cx="866595" cy="815368"/>
          </a:xfrm>
          <a:prstGeom prst="rect">
            <a:avLst/>
          </a:prstGeom>
        </p:spPr>
      </p:pic>
      <p:pic>
        <p:nvPicPr>
          <p:cNvPr id="6" name="Resim 5">
            <a:extLst>
              <a:ext uri="{FF2B5EF4-FFF2-40B4-BE49-F238E27FC236}">
                <a16:creationId xmlns:a16="http://schemas.microsoft.com/office/drawing/2014/main" id="{8AE95AC8-F460-4C82-AD38-B9A82F9D32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9686" y="5919151"/>
            <a:ext cx="2747668" cy="737755"/>
          </a:xfrm>
          <a:prstGeom prst="rect">
            <a:avLst/>
          </a:prstGeom>
        </p:spPr>
      </p:pic>
    </p:spTree>
    <p:extLst>
      <p:ext uri="{BB962C8B-B14F-4D97-AF65-F5344CB8AC3E}">
        <p14:creationId xmlns:p14="http://schemas.microsoft.com/office/powerpoint/2010/main" val="2254029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a:extLst>
              <a:ext uri="{FF2B5EF4-FFF2-40B4-BE49-F238E27FC236}">
                <a16:creationId xmlns:a16="http://schemas.microsoft.com/office/drawing/2014/main" id="{C6EA13A1-CE69-4A43-B418-2EB2F1FCA901}"/>
              </a:ext>
            </a:extLst>
          </p:cNvPr>
          <p:cNvSpPr>
            <a:spLocks noGrp="1"/>
          </p:cNvSpPr>
          <p:nvPr>
            <p:ph type="ctrTitle" idx="4294967295"/>
          </p:nvPr>
        </p:nvSpPr>
        <p:spPr>
          <a:xfrm>
            <a:off x="1104900" y="391474"/>
            <a:ext cx="3903663" cy="309563"/>
          </a:xfrm>
          <a:prstGeom prst="rect">
            <a:avLst/>
          </a:prstGeom>
        </p:spPr>
        <p:txBody>
          <a:bodyPr/>
          <a:lstStyle/>
          <a:p>
            <a:r>
              <a:rPr lang="tr-TR" sz="2000" b="1" dirty="0"/>
              <a:t>Sağlık Bakanlığı – İç Denetim</a:t>
            </a:r>
          </a:p>
        </p:txBody>
      </p:sp>
      <p:sp>
        <p:nvSpPr>
          <p:cNvPr id="2" name="Dikdörtgen 1">
            <a:extLst>
              <a:ext uri="{FF2B5EF4-FFF2-40B4-BE49-F238E27FC236}">
                <a16:creationId xmlns:a16="http://schemas.microsoft.com/office/drawing/2014/main" id="{EDDF42EC-BD43-46C3-BDC0-3BF822CF43D8}"/>
              </a:ext>
            </a:extLst>
          </p:cNvPr>
          <p:cNvSpPr/>
          <p:nvPr/>
        </p:nvSpPr>
        <p:spPr>
          <a:xfrm>
            <a:off x="209550" y="1248820"/>
            <a:ext cx="11772900" cy="5062924"/>
          </a:xfrm>
          <a:prstGeom prst="rect">
            <a:avLst/>
          </a:prstGeom>
        </p:spPr>
        <p:txBody>
          <a:bodyPr wrap="square">
            <a:spAutoFit/>
          </a:bodyPr>
          <a:lstStyle/>
          <a:p>
            <a:r>
              <a:rPr lang="tr-TR" sz="1700" b="1" dirty="0"/>
              <a:t>3) İÇ DENETİM Raporları</a:t>
            </a:r>
          </a:p>
          <a:p>
            <a:endParaRPr lang="tr-TR" sz="1700" b="1" dirty="0">
              <a:latin typeface="Arial" panose="020B0604020202020204" pitchFamily="34" charset="0"/>
              <a:cs typeface="Arial" panose="020B0604020202020204" pitchFamily="34" charset="0"/>
            </a:endParaRPr>
          </a:p>
          <a:p>
            <a:r>
              <a:rPr lang="tr-TR" sz="1700" b="1" dirty="0">
                <a:latin typeface="+mj-lt"/>
                <a:cs typeface="Arial" panose="020B0604020202020204" pitchFamily="34" charset="0"/>
              </a:rPr>
              <a:t>İÇ DENETÇİLERİN ÇALIŞMA USUL VE ESASLARI HAKKINDA YÖNETMELİK </a:t>
            </a:r>
          </a:p>
          <a:p>
            <a:r>
              <a:rPr lang="tr-TR" sz="1700" b="1" dirty="0">
                <a:latin typeface="+mj-lt"/>
                <a:cs typeface="Arial" panose="020B0604020202020204" pitchFamily="34" charset="0"/>
              </a:rPr>
              <a:t>İç Denetim Alanı </a:t>
            </a:r>
          </a:p>
          <a:p>
            <a:r>
              <a:rPr lang="tr-TR" sz="1700" b="1" dirty="0">
                <a:latin typeface="+mj-lt"/>
                <a:cs typeface="Arial" panose="020B0604020202020204" pitchFamily="34" charset="0"/>
              </a:rPr>
              <a:t>MADDE 7- </a:t>
            </a:r>
            <a:r>
              <a:rPr lang="tr-TR" sz="1700" dirty="0">
                <a:latin typeface="+mj-lt"/>
                <a:cs typeface="Arial" panose="020B0604020202020204" pitchFamily="34" charset="0"/>
              </a:rPr>
              <a:t>(1) İç denetim; </a:t>
            </a:r>
          </a:p>
          <a:p>
            <a:r>
              <a:rPr lang="tr-TR" sz="1700" dirty="0">
                <a:latin typeface="+mj-lt"/>
                <a:cs typeface="Arial" panose="020B0604020202020204" pitchFamily="34" charset="0"/>
              </a:rPr>
              <a:t>a) Kamu idaresinin </a:t>
            </a:r>
            <a:r>
              <a:rPr lang="tr-TR" sz="1700" b="1" dirty="0">
                <a:solidFill>
                  <a:srgbClr val="0070C0"/>
                </a:solidFill>
                <a:latin typeface="+mj-lt"/>
                <a:cs typeface="Arial" panose="020B0604020202020204" pitchFamily="34" charset="0"/>
              </a:rPr>
              <a:t>iç kontrol sisteminin </a:t>
            </a:r>
            <a:r>
              <a:rPr lang="tr-TR" sz="1700" dirty="0">
                <a:latin typeface="+mj-lt"/>
                <a:cs typeface="Arial" panose="020B0604020202020204" pitchFamily="34" charset="0"/>
              </a:rPr>
              <a:t>yeterliliği ve etkinliğinin incelenmesi ve değerlendirilmesi, (…)alanlarını içerir.</a:t>
            </a:r>
          </a:p>
          <a:p>
            <a:r>
              <a:rPr lang="tr-TR" sz="1700" dirty="0">
                <a:latin typeface="+mj-lt"/>
                <a:cs typeface="Arial" panose="020B0604020202020204" pitchFamily="34" charset="0"/>
              </a:rPr>
              <a:t>İ</a:t>
            </a:r>
            <a:r>
              <a:rPr lang="tr-TR" sz="1700" b="1" dirty="0">
                <a:latin typeface="+mj-lt"/>
                <a:cs typeface="Arial" panose="020B0604020202020204" pitchFamily="34" charset="0"/>
              </a:rPr>
              <a:t>ç Denetimin Uygulanması</a:t>
            </a:r>
          </a:p>
          <a:p>
            <a:r>
              <a:rPr lang="tr-TR" sz="1700" b="1" dirty="0">
                <a:latin typeface="+mj-lt"/>
                <a:cs typeface="Arial" panose="020B0604020202020204" pitchFamily="34" charset="0"/>
              </a:rPr>
              <a:t>MADDE 8 - </a:t>
            </a:r>
            <a:r>
              <a:rPr lang="tr-TR" sz="1700" dirty="0">
                <a:latin typeface="+mj-lt"/>
                <a:cs typeface="Arial" panose="020B0604020202020204" pitchFamily="34" charset="0"/>
              </a:rPr>
              <a:t>(1) Kamu idarelerinde yapılacak iç denetim aşağıda belirtilen denetim uygulamalarını kapsar:</a:t>
            </a:r>
          </a:p>
          <a:p>
            <a:r>
              <a:rPr lang="tr-TR" sz="1700" b="1" dirty="0">
                <a:latin typeface="+mj-lt"/>
                <a:cs typeface="Arial" panose="020B0604020202020204" pitchFamily="34" charset="0"/>
              </a:rPr>
              <a:t>a) denetimi: </a:t>
            </a:r>
            <a:r>
              <a:rPr lang="tr-TR" sz="1700" dirty="0">
                <a:latin typeface="+mj-lt"/>
                <a:cs typeface="Arial" panose="020B0604020202020204" pitchFamily="34" charset="0"/>
              </a:rPr>
              <a:t>Yönetimin bütün kademelerinde gerçekleştirilen faaliyet ve işlemlerin planlanması, uygulanması ve kontrolü </a:t>
            </a:r>
            <a:r>
              <a:rPr lang="tr-TR" sz="1700" dirty="0" err="1">
                <a:latin typeface="+mj-lt"/>
                <a:cs typeface="Arial" panose="020B0604020202020204" pitchFamily="34" charset="0"/>
              </a:rPr>
              <a:t>aş</a:t>
            </a:r>
            <a:r>
              <a:rPr lang="tr-TR" sz="1700" b="1" dirty="0" err="1">
                <a:latin typeface="+mj-lt"/>
                <a:cs typeface="Arial" panose="020B0604020202020204" pitchFamily="34" charset="0"/>
              </a:rPr>
              <a:t>Uygunluk</a:t>
            </a:r>
            <a:r>
              <a:rPr lang="tr-TR" sz="1700" b="1" dirty="0">
                <a:latin typeface="+mj-lt"/>
                <a:cs typeface="Arial" panose="020B0604020202020204" pitchFamily="34" charset="0"/>
              </a:rPr>
              <a:t> denetimi:</a:t>
            </a:r>
            <a:r>
              <a:rPr lang="tr-TR" sz="1700" dirty="0">
                <a:latin typeface="+mj-lt"/>
                <a:cs typeface="Arial" panose="020B0604020202020204" pitchFamily="34" charset="0"/>
              </a:rPr>
              <a:t> Kamu idarelerinin faaliyet ve işlemlerinin ilgili kanun, tüzük, yönetmelik ve diğer mevzuata uygunluğunun incelenmesidir. </a:t>
            </a:r>
          </a:p>
          <a:p>
            <a:r>
              <a:rPr lang="tr-TR" sz="1700" b="1" dirty="0">
                <a:latin typeface="+mj-lt"/>
                <a:cs typeface="Arial" panose="020B0604020202020204" pitchFamily="34" charset="0"/>
              </a:rPr>
              <a:t>b) Performans </a:t>
            </a:r>
            <a:r>
              <a:rPr lang="tr-TR" sz="1700" dirty="0">
                <a:latin typeface="+mj-lt"/>
                <a:cs typeface="Arial" panose="020B0604020202020204" pitchFamily="34" charset="0"/>
              </a:rPr>
              <a:t>amalarındaki etkililiğin, ekonomikliğin ve verimliliğin değerlendirilmesidir.</a:t>
            </a:r>
          </a:p>
          <a:p>
            <a:r>
              <a:rPr lang="tr-TR" sz="1700" b="1" dirty="0">
                <a:latin typeface="+mj-lt"/>
                <a:cs typeface="Arial" panose="020B0604020202020204" pitchFamily="34" charset="0"/>
              </a:rPr>
              <a:t>c) Mali denetim: </a:t>
            </a:r>
            <a:r>
              <a:rPr lang="tr-TR" sz="1700" dirty="0">
                <a:latin typeface="+mj-lt"/>
                <a:cs typeface="Arial" panose="020B0604020202020204" pitchFamily="34" charset="0"/>
              </a:rPr>
              <a:t>Gelir, gider, varlık ve yükümlülüklere ilişkin hesap ve işlemlerin doğruluğunun; mali sistem ve tabloların güvenilirliğinin değerlendirilmesidir.</a:t>
            </a:r>
          </a:p>
          <a:p>
            <a:r>
              <a:rPr lang="tr-TR" sz="1700" b="1" dirty="0">
                <a:latin typeface="+mj-lt"/>
                <a:cs typeface="Arial" panose="020B0604020202020204" pitchFamily="34" charset="0"/>
              </a:rPr>
              <a:t>ç) Bilgi teknolojisi denetimi: </a:t>
            </a:r>
            <a:r>
              <a:rPr lang="tr-TR" sz="1700" dirty="0">
                <a:latin typeface="+mj-lt"/>
                <a:cs typeface="Arial" panose="020B0604020202020204" pitchFamily="34" charset="0"/>
              </a:rPr>
              <a:t>Denetlenen birimin elektronik bilgi sistemlerinin sürekliliğinin ve güvenilirliğinin değerlendirilmesidir.</a:t>
            </a:r>
          </a:p>
          <a:p>
            <a:r>
              <a:rPr lang="tr-TR" sz="1700" b="1" dirty="0">
                <a:latin typeface="+mj-lt"/>
                <a:cs typeface="Arial" panose="020B0604020202020204" pitchFamily="34" charset="0"/>
              </a:rPr>
              <a:t>d) Sistem denetimi: </a:t>
            </a:r>
            <a:r>
              <a:rPr lang="tr-TR" sz="1700" dirty="0">
                <a:latin typeface="+mj-lt"/>
                <a:cs typeface="Arial" panose="020B0604020202020204" pitchFamily="34" charset="0"/>
              </a:rPr>
              <a:t>Denetlenen birimin faaliyetlerinin ve </a:t>
            </a:r>
            <a:r>
              <a:rPr lang="tr-TR" sz="1700" b="1" dirty="0">
                <a:solidFill>
                  <a:srgbClr val="0070C0"/>
                </a:solidFill>
                <a:latin typeface="+mj-lt"/>
                <a:cs typeface="Arial" panose="020B0604020202020204" pitchFamily="34" charset="0"/>
              </a:rPr>
              <a:t>iç kontrol sisteminin</a:t>
            </a:r>
            <a:r>
              <a:rPr lang="tr-TR" sz="1700" dirty="0">
                <a:latin typeface="+mj-lt"/>
                <a:cs typeface="Arial" panose="020B0604020202020204" pitchFamily="34" charset="0"/>
              </a:rPr>
              <a:t>; organizasyon yapısına katkı sağlayıcı bir yaklaşımla analiz edilmesi, eksikliklerinin tespit edilmesi, kalite ve uygunluğunun araştırılması, kaynakların ve uygulanan yöntemlerin yeterliliğinin ölçülmesi suretiyle </a:t>
            </a:r>
            <a:r>
              <a:rPr lang="tr-TR" sz="1700" b="1" dirty="0">
                <a:solidFill>
                  <a:srgbClr val="0070C0"/>
                </a:solidFill>
                <a:latin typeface="+mj-lt"/>
                <a:cs typeface="Arial" panose="020B0604020202020204" pitchFamily="34" charset="0"/>
              </a:rPr>
              <a:t>değerlendirilmesidir.</a:t>
            </a:r>
          </a:p>
        </p:txBody>
      </p:sp>
    </p:spTree>
    <p:extLst>
      <p:ext uri="{BB962C8B-B14F-4D97-AF65-F5344CB8AC3E}">
        <p14:creationId xmlns:p14="http://schemas.microsoft.com/office/powerpoint/2010/main" val="3666582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Yuvarlatılmış Köşeler 1">
            <a:extLst>
              <a:ext uri="{FF2B5EF4-FFF2-40B4-BE49-F238E27FC236}">
                <a16:creationId xmlns:a16="http://schemas.microsoft.com/office/drawing/2014/main" id="{8994B671-88FC-4A5D-A028-788F2A37BAC9}"/>
              </a:ext>
            </a:extLst>
          </p:cNvPr>
          <p:cNvSpPr/>
          <p:nvPr/>
        </p:nvSpPr>
        <p:spPr>
          <a:xfrm>
            <a:off x="1406828" y="4621418"/>
            <a:ext cx="9378344" cy="8309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Unvan 4">
            <a:extLst>
              <a:ext uri="{FF2B5EF4-FFF2-40B4-BE49-F238E27FC236}">
                <a16:creationId xmlns:a16="http://schemas.microsoft.com/office/drawing/2014/main" id="{C6EA13A1-CE69-4A43-B418-2EB2F1FCA901}"/>
              </a:ext>
            </a:extLst>
          </p:cNvPr>
          <p:cNvSpPr>
            <a:spLocks noGrp="1"/>
          </p:cNvSpPr>
          <p:nvPr>
            <p:ph type="ctrTitle" idx="4294967295"/>
          </p:nvPr>
        </p:nvSpPr>
        <p:spPr>
          <a:xfrm>
            <a:off x="1095375" y="358775"/>
            <a:ext cx="4335463" cy="309563"/>
          </a:xfrm>
          <a:prstGeom prst="rect">
            <a:avLst/>
          </a:prstGeom>
        </p:spPr>
        <p:txBody>
          <a:bodyPr/>
          <a:lstStyle/>
          <a:p>
            <a:r>
              <a:rPr lang="tr-TR" sz="2000" b="1" dirty="0"/>
              <a:t>Sağlık Bakanlığı – İç Denetim</a:t>
            </a:r>
          </a:p>
        </p:txBody>
      </p:sp>
      <p:sp>
        <p:nvSpPr>
          <p:cNvPr id="4" name="Metin kutusu 3">
            <a:extLst>
              <a:ext uri="{FF2B5EF4-FFF2-40B4-BE49-F238E27FC236}">
                <a16:creationId xmlns:a16="http://schemas.microsoft.com/office/drawing/2014/main" id="{756E01FC-5DB2-4199-9242-364DCA431B75}"/>
              </a:ext>
            </a:extLst>
          </p:cNvPr>
          <p:cNvSpPr txBox="1"/>
          <p:nvPr/>
        </p:nvSpPr>
        <p:spPr>
          <a:xfrm>
            <a:off x="834410" y="1405585"/>
            <a:ext cx="10646644" cy="3231654"/>
          </a:xfrm>
          <a:prstGeom prst="rect">
            <a:avLst/>
          </a:prstGeom>
          <a:noFill/>
        </p:spPr>
        <p:txBody>
          <a:bodyPr wrap="square" rtlCol="0">
            <a:spAutoFit/>
          </a:bodyPr>
          <a:lstStyle/>
          <a:p>
            <a:r>
              <a:rPr lang="tr-TR" sz="1700" b="1" dirty="0">
                <a:latin typeface="+mj-lt"/>
                <a:cs typeface="Arial" panose="020B0604020202020204" pitchFamily="34" charset="0"/>
              </a:rPr>
              <a:t>Üst Yöneticinin Sorumluluğu</a:t>
            </a:r>
          </a:p>
          <a:p>
            <a:r>
              <a:rPr lang="tr-TR" sz="1700" b="1" dirty="0">
                <a:latin typeface="+mj-lt"/>
                <a:cs typeface="Arial" panose="020B0604020202020204" pitchFamily="34" charset="0"/>
              </a:rPr>
              <a:t>MADDE 12- (1)</a:t>
            </a:r>
          </a:p>
          <a:p>
            <a:r>
              <a:rPr lang="tr-TR" sz="1700" dirty="0">
                <a:latin typeface="+mj-lt"/>
                <a:cs typeface="Arial" panose="020B0604020202020204" pitchFamily="34" charset="0"/>
              </a:rPr>
              <a:t>d) (Değişik: 24/12/2012-2012/4151 K.) </a:t>
            </a:r>
            <a:r>
              <a:rPr lang="tr-TR" sz="1700" b="1" dirty="0">
                <a:solidFill>
                  <a:srgbClr val="0070C0"/>
                </a:solidFill>
                <a:latin typeface="+mj-lt"/>
                <a:cs typeface="Arial" panose="020B0604020202020204" pitchFamily="34" charset="0"/>
              </a:rPr>
              <a:t>İç kontrol sisteminin </a:t>
            </a:r>
            <a:r>
              <a:rPr lang="tr-TR" sz="1700" dirty="0">
                <a:latin typeface="+mj-lt"/>
                <a:cs typeface="Arial" panose="020B0604020202020204" pitchFamily="34" charset="0"/>
              </a:rPr>
              <a:t>değerlendirilmesi sürecine yönelik olarak gerçekleştirilen iç denetim faaliyetleri sonrası elde edilen bilgiler ve tavsiyeler doğrultusunda, sistemin aksayan yönlerinin giderilmesine ve kaynakların etkili, ekonomik ve verimli kullanılmasına yönelik tedbirleri alır.</a:t>
            </a:r>
          </a:p>
          <a:p>
            <a:endParaRPr lang="tr-TR" sz="1700" dirty="0">
              <a:latin typeface="+mj-lt"/>
              <a:cs typeface="Arial" panose="020B0604020202020204" pitchFamily="34" charset="0"/>
            </a:endParaRPr>
          </a:p>
          <a:p>
            <a:r>
              <a:rPr lang="tr-TR" sz="1700" b="1" dirty="0">
                <a:latin typeface="+mj-lt"/>
                <a:cs typeface="Arial" panose="020B0604020202020204" pitchFamily="34" charset="0"/>
              </a:rPr>
              <a:t>İç Denetim Birimi Başkanının Görev Ve Yetkileri</a:t>
            </a:r>
          </a:p>
          <a:p>
            <a:r>
              <a:rPr lang="tr-TR" sz="1700" b="1" dirty="0">
                <a:latin typeface="+mj-lt"/>
                <a:cs typeface="Arial" panose="020B0604020202020204" pitchFamily="34" charset="0"/>
              </a:rPr>
              <a:t>MADDE 13/A – (Ek: 24/12/2012-2012/4151 K.)</a:t>
            </a:r>
          </a:p>
          <a:p>
            <a:r>
              <a:rPr lang="tr-TR" sz="1700" dirty="0">
                <a:latin typeface="+mj-lt"/>
                <a:cs typeface="Arial" panose="020B0604020202020204" pitchFamily="34" charset="0"/>
              </a:rPr>
              <a:t>f) Yıllık iç denetim faaliyet raporunu, </a:t>
            </a:r>
            <a:r>
              <a:rPr lang="tr-TR" sz="1700" b="1" dirty="0">
                <a:solidFill>
                  <a:srgbClr val="0070C0"/>
                </a:solidFill>
                <a:latin typeface="+mj-lt"/>
                <a:cs typeface="Arial" panose="020B0604020202020204" pitchFamily="34" charset="0"/>
              </a:rPr>
              <a:t>iç kontrol sistemine </a:t>
            </a:r>
            <a:r>
              <a:rPr lang="tr-TR" sz="1700" dirty="0">
                <a:latin typeface="+mj-lt"/>
                <a:cs typeface="Arial" panose="020B0604020202020204" pitchFamily="34" charset="0"/>
              </a:rPr>
              <a:t>ilişkin genel değerlendirmeyi de kapsayacak şekilde hazırlamak.</a:t>
            </a:r>
          </a:p>
          <a:p>
            <a:endParaRPr lang="tr-TR" sz="1700" dirty="0">
              <a:latin typeface="+mj-lt"/>
              <a:cs typeface="Arial" panose="020B0604020202020204" pitchFamily="34" charset="0"/>
            </a:endParaRPr>
          </a:p>
          <a:p>
            <a:pPr>
              <a:defRPr/>
            </a:pPr>
            <a:endParaRPr lang="tr-TR" sz="1700" b="1" dirty="0">
              <a:latin typeface="+mj-lt"/>
              <a:cs typeface="Arial" panose="020B0604020202020204" pitchFamily="34" charset="0"/>
            </a:endParaRPr>
          </a:p>
        </p:txBody>
      </p:sp>
      <p:sp>
        <p:nvSpPr>
          <p:cNvPr id="3" name="Dikdörtgen 2">
            <a:extLst>
              <a:ext uri="{FF2B5EF4-FFF2-40B4-BE49-F238E27FC236}">
                <a16:creationId xmlns:a16="http://schemas.microsoft.com/office/drawing/2014/main" id="{3015B832-D003-40FE-A51D-6EF2FE29F873}"/>
              </a:ext>
            </a:extLst>
          </p:cNvPr>
          <p:cNvSpPr/>
          <p:nvPr/>
        </p:nvSpPr>
        <p:spPr>
          <a:xfrm>
            <a:off x="1541775" y="4621418"/>
            <a:ext cx="10736627" cy="830997"/>
          </a:xfrm>
          <a:prstGeom prst="rect">
            <a:avLst/>
          </a:prstGeom>
        </p:spPr>
        <p:txBody>
          <a:bodyPr wrap="square">
            <a:spAutoFit/>
          </a:bodyPr>
          <a:lstStyle/>
          <a:p>
            <a:pPr lvl="0"/>
            <a:r>
              <a:rPr lang="tr-TR" sz="2400" b="1" dirty="0">
                <a:solidFill>
                  <a:schemeClr val="bg1"/>
                </a:solidFill>
              </a:rPr>
              <a:t>İç kontrol sistemi, Sayıştay’ın Dış Denetimine tabi olduğu gibi </a:t>
            </a:r>
          </a:p>
          <a:p>
            <a:pPr lvl="0"/>
            <a:r>
              <a:rPr lang="tr-TR" sz="2400" b="1" dirty="0">
                <a:solidFill>
                  <a:schemeClr val="bg1"/>
                </a:solidFill>
              </a:rPr>
              <a:t>Bakanlığımızın İç Denetimine de mevzuat gereği tabidir.</a:t>
            </a:r>
            <a:endParaRPr lang="tr-TR" sz="2400" dirty="0">
              <a:solidFill>
                <a:schemeClr val="bg1"/>
              </a:solidFill>
            </a:endParaRPr>
          </a:p>
        </p:txBody>
      </p:sp>
    </p:spTree>
    <p:extLst>
      <p:ext uri="{BB962C8B-B14F-4D97-AF65-F5344CB8AC3E}">
        <p14:creationId xmlns:p14="http://schemas.microsoft.com/office/powerpoint/2010/main" val="422172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a:extLst>
              <a:ext uri="{FF2B5EF4-FFF2-40B4-BE49-F238E27FC236}">
                <a16:creationId xmlns:a16="http://schemas.microsoft.com/office/drawing/2014/main" id="{C6EA13A1-CE69-4A43-B418-2EB2F1FCA901}"/>
              </a:ext>
            </a:extLst>
          </p:cNvPr>
          <p:cNvSpPr>
            <a:spLocks noGrp="1"/>
          </p:cNvSpPr>
          <p:nvPr>
            <p:ph type="ctrTitle" idx="4294967295"/>
          </p:nvPr>
        </p:nvSpPr>
        <p:spPr>
          <a:xfrm>
            <a:off x="1047750" y="395711"/>
            <a:ext cx="9786938" cy="309563"/>
          </a:xfrm>
          <a:prstGeom prst="rect">
            <a:avLst/>
          </a:prstGeom>
        </p:spPr>
        <p:txBody>
          <a:bodyPr/>
          <a:lstStyle/>
          <a:p>
            <a:r>
              <a:rPr lang="tr-TR" sz="2000" b="1" dirty="0"/>
              <a:t>Sağlık Bakanlığı – İç Denetim Örnek Bulguları</a:t>
            </a:r>
          </a:p>
        </p:txBody>
      </p:sp>
      <p:sp>
        <p:nvSpPr>
          <p:cNvPr id="4" name="Metin kutusu 3">
            <a:extLst>
              <a:ext uri="{FF2B5EF4-FFF2-40B4-BE49-F238E27FC236}">
                <a16:creationId xmlns:a16="http://schemas.microsoft.com/office/drawing/2014/main" id="{756E01FC-5DB2-4199-9242-364DCA431B75}"/>
              </a:ext>
            </a:extLst>
          </p:cNvPr>
          <p:cNvSpPr txBox="1"/>
          <p:nvPr/>
        </p:nvSpPr>
        <p:spPr>
          <a:xfrm>
            <a:off x="926751" y="1407340"/>
            <a:ext cx="10646644" cy="615553"/>
          </a:xfrm>
          <a:prstGeom prst="rect">
            <a:avLst/>
          </a:prstGeom>
          <a:noFill/>
        </p:spPr>
        <p:txBody>
          <a:bodyPr wrap="square" rtlCol="0">
            <a:spAutoFit/>
          </a:bodyPr>
          <a:lstStyle/>
          <a:p>
            <a:endParaRPr lang="tr-TR" sz="1700" dirty="0">
              <a:latin typeface="+mj-lt"/>
              <a:cs typeface="Arial" panose="020B0604020202020204" pitchFamily="34" charset="0"/>
            </a:endParaRPr>
          </a:p>
          <a:p>
            <a:pPr>
              <a:defRPr/>
            </a:pPr>
            <a:r>
              <a:rPr lang="tr-TR" sz="1700" b="1" i="1" dirty="0">
                <a:latin typeface="+mj-lt"/>
                <a:cs typeface="Arial" panose="020B0604020202020204" pitchFamily="34" charset="0"/>
              </a:rPr>
              <a:t>… Eğitim Araştırma Hastanesi / İç Denetim Raporu’ndan alıntıdır:</a:t>
            </a:r>
          </a:p>
        </p:txBody>
      </p:sp>
      <p:sp>
        <p:nvSpPr>
          <p:cNvPr id="16" name="Metin kutusu 15">
            <a:extLst>
              <a:ext uri="{FF2B5EF4-FFF2-40B4-BE49-F238E27FC236}">
                <a16:creationId xmlns:a16="http://schemas.microsoft.com/office/drawing/2014/main" id="{A1FB4BBE-F387-40CB-B41A-61E28C9AAD74}"/>
              </a:ext>
            </a:extLst>
          </p:cNvPr>
          <p:cNvSpPr txBox="1"/>
          <p:nvPr/>
        </p:nvSpPr>
        <p:spPr>
          <a:xfrm>
            <a:off x="920020" y="2209577"/>
            <a:ext cx="10407653" cy="2185214"/>
          </a:xfrm>
          <a:prstGeom prst="rect">
            <a:avLst/>
          </a:prstGeom>
          <a:noFill/>
        </p:spPr>
        <p:txBody>
          <a:bodyPr wrap="square" rtlCol="0">
            <a:spAutoFit/>
          </a:bodyPr>
          <a:lstStyle/>
          <a:p>
            <a:pPr marL="285750" indent="-285750">
              <a:buFont typeface="Wingdings" panose="05000000000000000000" pitchFamily="2" charset="2"/>
              <a:buChar char="§"/>
            </a:pPr>
            <a:r>
              <a:rPr lang="tr-TR" sz="1700" b="1" dirty="0">
                <a:solidFill>
                  <a:srgbClr val="0070C0"/>
                </a:solidFill>
                <a:latin typeface="+mj-lt"/>
                <a:cs typeface="Arial" panose="020B0604020202020204" pitchFamily="34" charset="0"/>
              </a:rPr>
              <a:t>Hastanenin mutemetlik birimi ve personel özlük biriminde </a:t>
            </a:r>
            <a:r>
              <a:rPr lang="tr-TR" sz="1700" dirty="0">
                <a:latin typeface="+mj-lt"/>
                <a:cs typeface="Arial" panose="020B0604020202020204" pitchFamily="34" charset="0"/>
              </a:rPr>
              <a:t>çalışan personelin </a:t>
            </a:r>
            <a:r>
              <a:rPr lang="tr-TR" sz="1700" b="1" dirty="0">
                <a:solidFill>
                  <a:srgbClr val="0070C0"/>
                </a:solidFill>
                <a:latin typeface="+mj-lt"/>
                <a:cs typeface="Arial" panose="020B0604020202020204" pitchFamily="34" charset="0"/>
              </a:rPr>
              <a:t>görev tanımlarının yazılı olarak belirlenip ilgili personele tebliğ edilmesi</a:t>
            </a:r>
            <a:r>
              <a:rPr lang="tr-TR" sz="1700" b="1" dirty="0">
                <a:latin typeface="+mj-lt"/>
                <a:cs typeface="Arial" panose="020B0604020202020204" pitchFamily="34" charset="0"/>
              </a:rPr>
              <a:t> </a:t>
            </a:r>
            <a:r>
              <a:rPr lang="tr-TR" sz="1700" dirty="0">
                <a:latin typeface="+mj-lt"/>
                <a:cs typeface="Arial" panose="020B0604020202020204" pitchFamily="34" charset="0"/>
              </a:rPr>
              <a:t>gerekir.</a:t>
            </a:r>
          </a:p>
          <a:p>
            <a:pPr marL="285750" indent="-285750">
              <a:buFont typeface="Wingdings" panose="05000000000000000000" pitchFamily="2" charset="2"/>
              <a:buChar char="§"/>
            </a:pPr>
            <a:endParaRPr lang="tr-TR" sz="1700" dirty="0">
              <a:latin typeface="+mj-lt"/>
              <a:cs typeface="Arial" panose="020B0604020202020204" pitchFamily="34" charset="0"/>
            </a:endParaRPr>
          </a:p>
          <a:p>
            <a:pPr marL="285750" indent="-285750">
              <a:buFont typeface="Wingdings" panose="05000000000000000000" pitchFamily="2" charset="2"/>
              <a:buChar char="§"/>
            </a:pPr>
            <a:r>
              <a:rPr lang="tr-TR" sz="1700" dirty="0">
                <a:latin typeface="+mj-lt"/>
                <a:cs typeface="Arial" panose="020B0604020202020204" pitchFamily="34" charset="0"/>
              </a:rPr>
              <a:t>Hastanenin </a:t>
            </a:r>
            <a:r>
              <a:rPr lang="tr-TR" sz="1700" b="1" dirty="0">
                <a:solidFill>
                  <a:srgbClr val="0070C0"/>
                </a:solidFill>
                <a:latin typeface="+mj-lt"/>
                <a:cs typeface="Arial" panose="020B0604020202020204" pitchFamily="34" charset="0"/>
              </a:rPr>
              <a:t>gelir tahakkuk biriminde çalışan personelin görev tanımlarının yazılı olarak belirlenip ilgili personele tebliğ edilmesi </a:t>
            </a:r>
            <a:r>
              <a:rPr lang="tr-TR" sz="1700" dirty="0">
                <a:latin typeface="+mj-lt"/>
                <a:cs typeface="Arial" panose="020B0604020202020204" pitchFamily="34" charset="0"/>
              </a:rPr>
              <a:t>gerekir.</a:t>
            </a:r>
          </a:p>
          <a:p>
            <a:endParaRPr lang="tr-TR" sz="1700" dirty="0">
              <a:latin typeface="+mj-lt"/>
              <a:cs typeface="Arial" panose="020B0604020202020204" pitchFamily="34" charset="0"/>
            </a:endParaRPr>
          </a:p>
          <a:p>
            <a:pPr marL="285750" indent="-285750">
              <a:buFont typeface="Wingdings" panose="05000000000000000000" pitchFamily="2" charset="2"/>
              <a:buChar char="§"/>
            </a:pPr>
            <a:r>
              <a:rPr lang="tr-TR" sz="1700" b="1" dirty="0">
                <a:solidFill>
                  <a:srgbClr val="0070C0"/>
                </a:solidFill>
                <a:latin typeface="+mj-lt"/>
                <a:cs typeface="Arial" panose="020B0604020202020204" pitchFamily="34" charset="0"/>
              </a:rPr>
              <a:t>Satın alma biriminde çalışan personelin görev tanımlarının yazılı olarak</a:t>
            </a:r>
            <a:r>
              <a:rPr lang="tr-TR" sz="1700" b="1" dirty="0">
                <a:latin typeface="+mj-lt"/>
                <a:cs typeface="Arial" panose="020B0604020202020204" pitchFamily="34" charset="0"/>
              </a:rPr>
              <a:t> </a:t>
            </a:r>
            <a:r>
              <a:rPr lang="tr-TR" sz="1700" dirty="0">
                <a:latin typeface="+mj-lt"/>
                <a:cs typeface="Arial" panose="020B0604020202020204" pitchFamily="34" charset="0"/>
              </a:rPr>
              <a:t>belirlenip ilgili personele tebliğ edilmesi gerekir.</a:t>
            </a:r>
          </a:p>
        </p:txBody>
      </p:sp>
      <p:sp>
        <p:nvSpPr>
          <p:cNvPr id="2" name="Dikdörtgen: Yuvarlatılmış Köşeler 1">
            <a:extLst>
              <a:ext uri="{FF2B5EF4-FFF2-40B4-BE49-F238E27FC236}">
                <a16:creationId xmlns:a16="http://schemas.microsoft.com/office/drawing/2014/main" id="{10F5F48B-1E48-417C-AF5A-3B8B9356AF14}"/>
              </a:ext>
            </a:extLst>
          </p:cNvPr>
          <p:cNvSpPr/>
          <p:nvPr/>
        </p:nvSpPr>
        <p:spPr>
          <a:xfrm>
            <a:off x="7666892" y="5535607"/>
            <a:ext cx="4291789" cy="7613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700" b="1" dirty="0">
                <a:solidFill>
                  <a:schemeClr val="bg1"/>
                </a:solidFill>
              </a:rPr>
              <a:t>Hastane/ADSM Görev Tanım Formu</a:t>
            </a:r>
          </a:p>
        </p:txBody>
      </p:sp>
      <p:pic>
        <p:nvPicPr>
          <p:cNvPr id="9" name="Resim 8">
            <a:extLst>
              <a:ext uri="{FF2B5EF4-FFF2-40B4-BE49-F238E27FC236}">
                <a16:creationId xmlns:a16="http://schemas.microsoft.com/office/drawing/2014/main" id="{E5303366-558A-4ABB-9747-9A57E03ABA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5666" y="4835107"/>
            <a:ext cx="3668380" cy="1472400"/>
          </a:xfrm>
          <a:prstGeom prst="rect">
            <a:avLst/>
          </a:prstGeom>
        </p:spPr>
      </p:pic>
    </p:spTree>
    <p:extLst>
      <p:ext uri="{BB962C8B-B14F-4D97-AF65-F5344CB8AC3E}">
        <p14:creationId xmlns:p14="http://schemas.microsoft.com/office/powerpoint/2010/main" val="4112507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Resim 10">
            <a:extLst>
              <a:ext uri="{FF2B5EF4-FFF2-40B4-BE49-F238E27FC236}">
                <a16:creationId xmlns:a16="http://schemas.microsoft.com/office/drawing/2014/main" id="{D9645C0A-DD17-4CAC-BCDD-6770AB415E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5302" b="-1826"/>
          <a:stretch/>
        </p:blipFill>
        <p:spPr>
          <a:xfrm>
            <a:off x="0" y="-1"/>
            <a:ext cx="12192000" cy="3484035"/>
          </a:xfrm>
          <a:prstGeom prst="rect">
            <a:avLst/>
          </a:prstGeom>
        </p:spPr>
      </p:pic>
      <p:sp>
        <p:nvSpPr>
          <p:cNvPr id="15" name="Dikdörtgen 14">
            <a:extLst>
              <a:ext uri="{FF2B5EF4-FFF2-40B4-BE49-F238E27FC236}">
                <a16:creationId xmlns:a16="http://schemas.microsoft.com/office/drawing/2014/main" id="{A5E1C7C9-D3DE-477C-8EA0-FE1DF44B41F0}"/>
              </a:ext>
            </a:extLst>
          </p:cNvPr>
          <p:cNvSpPr/>
          <p:nvPr/>
        </p:nvSpPr>
        <p:spPr>
          <a:xfrm>
            <a:off x="1153806" y="4755979"/>
            <a:ext cx="6096000" cy="1200329"/>
          </a:xfrm>
          <a:prstGeom prst="rect">
            <a:avLst/>
          </a:prstGeom>
        </p:spPr>
        <p:txBody>
          <a:bodyPr>
            <a:spAutoFit/>
          </a:bodyPr>
          <a:lstStyle/>
          <a:p>
            <a:pPr marL="285750" indent="-285750">
              <a:buFont typeface="Wingdings" panose="05000000000000000000" pitchFamily="2" charset="2"/>
              <a:buChar char="§"/>
            </a:pPr>
            <a:r>
              <a:rPr lang="tr-TR" dirty="0">
                <a:latin typeface="Myriad Pro" panose="020B0503030403020204" pitchFamily="34" charset="0"/>
              </a:rPr>
              <a:t>İş süreçlerinin belirlenmesi</a:t>
            </a:r>
          </a:p>
          <a:p>
            <a:pPr marL="285750" indent="-285750">
              <a:buFont typeface="Wingdings" panose="05000000000000000000" pitchFamily="2" charset="2"/>
              <a:buChar char="§"/>
            </a:pPr>
            <a:r>
              <a:rPr lang="tr-TR" dirty="0">
                <a:latin typeface="Myriad Pro" panose="020B0503030403020204" pitchFamily="34" charset="0"/>
              </a:rPr>
              <a:t>İş akış şemalarının oluşturulması</a:t>
            </a:r>
          </a:p>
          <a:p>
            <a:pPr marL="285750" indent="-285750">
              <a:buFont typeface="Wingdings" panose="05000000000000000000" pitchFamily="2" charset="2"/>
              <a:buChar char="§"/>
            </a:pPr>
            <a:r>
              <a:rPr lang="tr-TR" dirty="0">
                <a:latin typeface="Myriad Pro" panose="020B0503030403020204" pitchFamily="34" charset="0"/>
              </a:rPr>
              <a:t>Görev tanımlarının belirlenmesi</a:t>
            </a:r>
          </a:p>
          <a:p>
            <a:pPr marL="285750" indent="-285750">
              <a:buFont typeface="Wingdings" panose="05000000000000000000" pitchFamily="2" charset="2"/>
              <a:buChar char="§"/>
            </a:pPr>
            <a:r>
              <a:rPr lang="tr-TR" dirty="0">
                <a:latin typeface="Myriad Pro" panose="020B0503030403020204" pitchFamily="34" charset="0"/>
              </a:rPr>
              <a:t>Sorumluluk matrisi oluşturulması</a:t>
            </a:r>
          </a:p>
        </p:txBody>
      </p:sp>
      <p:sp>
        <p:nvSpPr>
          <p:cNvPr id="19" name="Dikdörtgen 18">
            <a:extLst>
              <a:ext uri="{FF2B5EF4-FFF2-40B4-BE49-F238E27FC236}">
                <a16:creationId xmlns:a16="http://schemas.microsoft.com/office/drawing/2014/main" id="{A98293EF-C541-484A-A849-8F6DF5DF0AD8}"/>
              </a:ext>
            </a:extLst>
          </p:cNvPr>
          <p:cNvSpPr/>
          <p:nvPr/>
        </p:nvSpPr>
        <p:spPr>
          <a:xfrm>
            <a:off x="1215017" y="3751141"/>
            <a:ext cx="4469178" cy="646331"/>
          </a:xfrm>
          <a:prstGeom prst="rect">
            <a:avLst/>
          </a:prstGeom>
        </p:spPr>
        <p:txBody>
          <a:bodyPr wrap="square">
            <a:spAutoFit/>
          </a:bodyPr>
          <a:lstStyle/>
          <a:p>
            <a:r>
              <a:rPr lang="tr-TR" b="1" dirty="0">
                <a:solidFill>
                  <a:srgbClr val="002060"/>
                </a:solidFill>
                <a:latin typeface="Myriad Pro" panose="020B0503030403020204" pitchFamily="34" charset="0"/>
              </a:rPr>
              <a:t>İşlerin yapılış biçimini standardize ederek işleri kişiye bağımlılıktan kurtarır.</a:t>
            </a:r>
          </a:p>
        </p:txBody>
      </p:sp>
      <p:sp>
        <p:nvSpPr>
          <p:cNvPr id="27" name="Dikdörtgen 26">
            <a:extLst>
              <a:ext uri="{FF2B5EF4-FFF2-40B4-BE49-F238E27FC236}">
                <a16:creationId xmlns:a16="http://schemas.microsoft.com/office/drawing/2014/main" id="{1DBAB976-D2E2-4952-9825-FF7A0513722B}"/>
              </a:ext>
            </a:extLst>
          </p:cNvPr>
          <p:cNvSpPr/>
          <p:nvPr/>
        </p:nvSpPr>
        <p:spPr>
          <a:xfrm>
            <a:off x="6599418" y="4768196"/>
            <a:ext cx="4603162" cy="1200329"/>
          </a:xfrm>
          <a:prstGeom prst="rect">
            <a:avLst/>
          </a:prstGeom>
        </p:spPr>
        <p:txBody>
          <a:bodyPr wrap="square">
            <a:spAutoFit/>
          </a:bodyPr>
          <a:lstStyle/>
          <a:p>
            <a:pPr marL="285750" indent="-285750">
              <a:buFont typeface="Wingdings" panose="05000000000000000000" pitchFamily="2" charset="2"/>
              <a:buChar char="§"/>
            </a:pPr>
            <a:r>
              <a:rPr lang="tr-TR" dirty="0">
                <a:latin typeface="Myriad Pro" panose="020B0503030403020204" pitchFamily="34" charset="0"/>
                <a:cs typeface="Arial" panose="020B0604020202020204" pitchFamily="34" charset="0"/>
              </a:rPr>
              <a:t>Kurumsallaşma toplantısı ile yöneticiler ve personelin iletişiminin artması</a:t>
            </a:r>
          </a:p>
          <a:p>
            <a:pPr marL="285750" indent="-285750">
              <a:buFont typeface="Wingdings" panose="05000000000000000000" pitchFamily="2" charset="2"/>
              <a:buChar char="§"/>
            </a:pPr>
            <a:r>
              <a:rPr lang="tr-TR" dirty="0">
                <a:latin typeface="Myriad Pro" panose="020B0503030403020204" pitchFamily="34" charset="0"/>
                <a:cs typeface="Arial" panose="020B0604020202020204" pitchFamily="34" charset="0"/>
              </a:rPr>
              <a:t>Çalışan memnuniyet anketlerinin yapılması</a:t>
            </a:r>
          </a:p>
          <a:p>
            <a:pPr marL="285750" indent="-285750">
              <a:buFont typeface="Wingdings" panose="05000000000000000000" pitchFamily="2" charset="2"/>
              <a:buChar char="§"/>
            </a:pPr>
            <a:r>
              <a:rPr lang="tr-TR" dirty="0">
                <a:latin typeface="Myriad Pro" panose="020B0503030403020204" pitchFamily="34" charset="0"/>
                <a:cs typeface="Arial" panose="020B0604020202020204" pitchFamily="34" charset="0"/>
              </a:rPr>
              <a:t>Etik ile ilgili çalışmalar</a:t>
            </a:r>
            <a:endParaRPr lang="tr-TR" dirty="0">
              <a:latin typeface="Myriad Pro" panose="020B0503030403020204" pitchFamily="34" charset="0"/>
            </a:endParaRPr>
          </a:p>
        </p:txBody>
      </p:sp>
      <p:sp>
        <p:nvSpPr>
          <p:cNvPr id="23" name="Dikdörtgen 22">
            <a:extLst>
              <a:ext uri="{FF2B5EF4-FFF2-40B4-BE49-F238E27FC236}">
                <a16:creationId xmlns:a16="http://schemas.microsoft.com/office/drawing/2014/main" id="{781C0D39-15DD-4432-8B93-5F30A898C9F8}"/>
              </a:ext>
            </a:extLst>
          </p:cNvPr>
          <p:cNvSpPr/>
          <p:nvPr/>
        </p:nvSpPr>
        <p:spPr>
          <a:xfrm>
            <a:off x="6720045" y="3755008"/>
            <a:ext cx="5248738" cy="646331"/>
          </a:xfrm>
          <a:prstGeom prst="rect">
            <a:avLst/>
          </a:prstGeom>
        </p:spPr>
        <p:txBody>
          <a:bodyPr wrap="square">
            <a:spAutoFit/>
          </a:bodyPr>
          <a:lstStyle/>
          <a:p>
            <a:pPr>
              <a:lnSpc>
                <a:spcPct val="100000"/>
              </a:lnSpc>
            </a:pPr>
            <a:r>
              <a:rPr lang="tr-TR" b="1" dirty="0">
                <a:solidFill>
                  <a:srgbClr val="002060"/>
                </a:solidFill>
                <a:latin typeface="Myriad Pro" panose="020B0503030403020204" pitchFamily="34" charset="0"/>
                <a:cs typeface="Arial" panose="020B0604020202020204" pitchFamily="34" charset="0"/>
              </a:rPr>
              <a:t>Çalışanların kuruma bağlılık düzeyini ve </a:t>
            </a:r>
          </a:p>
          <a:p>
            <a:pPr>
              <a:lnSpc>
                <a:spcPct val="100000"/>
              </a:lnSpc>
            </a:pPr>
            <a:r>
              <a:rPr lang="tr-TR" b="1" dirty="0">
                <a:solidFill>
                  <a:srgbClr val="002060"/>
                </a:solidFill>
                <a:latin typeface="Myriad Pro" panose="020B0503030403020204" pitchFamily="34" charset="0"/>
                <a:cs typeface="Arial" panose="020B0604020202020204" pitchFamily="34" charset="0"/>
              </a:rPr>
              <a:t>kurumsal aidiyetini güçlendirir.</a:t>
            </a:r>
          </a:p>
        </p:txBody>
      </p:sp>
      <p:sp>
        <p:nvSpPr>
          <p:cNvPr id="9" name="Dikdörtgen: Üst Köşelerinden Biri Yuvarlatılmış, Biri Kesik 8">
            <a:extLst>
              <a:ext uri="{FF2B5EF4-FFF2-40B4-BE49-F238E27FC236}">
                <a16:creationId xmlns:a16="http://schemas.microsoft.com/office/drawing/2014/main" id="{59D47AFE-D7B2-45DD-9847-F0ADCD346AE2}"/>
              </a:ext>
            </a:extLst>
          </p:cNvPr>
          <p:cNvSpPr/>
          <p:nvPr/>
        </p:nvSpPr>
        <p:spPr>
          <a:xfrm>
            <a:off x="1031819" y="4664578"/>
            <a:ext cx="4071892" cy="1568441"/>
          </a:xfrm>
          <a:prstGeom prst="snip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tr-TR"/>
          </a:p>
        </p:txBody>
      </p:sp>
      <p:sp>
        <p:nvSpPr>
          <p:cNvPr id="28" name="Dikdörtgen 27">
            <a:extLst>
              <a:ext uri="{FF2B5EF4-FFF2-40B4-BE49-F238E27FC236}">
                <a16:creationId xmlns:a16="http://schemas.microsoft.com/office/drawing/2014/main" id="{12182139-A52F-4AF2-8639-A1D33DBDAB73}"/>
              </a:ext>
            </a:extLst>
          </p:cNvPr>
          <p:cNvSpPr/>
          <p:nvPr/>
        </p:nvSpPr>
        <p:spPr>
          <a:xfrm>
            <a:off x="772074" y="3527487"/>
            <a:ext cx="641478" cy="1323439"/>
          </a:xfrm>
          <a:prstGeom prst="rect">
            <a:avLst/>
          </a:prstGeom>
        </p:spPr>
        <p:txBody>
          <a:bodyPr wrap="square">
            <a:spAutoFit/>
          </a:bodyPr>
          <a:lstStyle/>
          <a:p>
            <a:r>
              <a:rPr lang="tr-TR" sz="8000" dirty="0">
                <a:solidFill>
                  <a:srgbClr val="002060"/>
                </a:solidFill>
                <a:latin typeface="Arial" panose="020B0604020202020204" pitchFamily="34" charset="0"/>
                <a:cs typeface="Arial" panose="020B0604020202020204" pitchFamily="34" charset="0"/>
              </a:rPr>
              <a:t>“</a:t>
            </a:r>
            <a:endParaRPr lang="tr-TR" sz="8000" b="1" i="1" dirty="0">
              <a:solidFill>
                <a:srgbClr val="002060"/>
              </a:solidFill>
              <a:latin typeface="Arial" panose="020B0604020202020204" pitchFamily="34" charset="0"/>
              <a:cs typeface="Arial" panose="020B0604020202020204" pitchFamily="34" charset="0"/>
            </a:endParaRPr>
          </a:p>
        </p:txBody>
      </p:sp>
      <p:sp>
        <p:nvSpPr>
          <p:cNvPr id="29" name="Dikdörtgen 28">
            <a:extLst>
              <a:ext uri="{FF2B5EF4-FFF2-40B4-BE49-F238E27FC236}">
                <a16:creationId xmlns:a16="http://schemas.microsoft.com/office/drawing/2014/main" id="{6DC302E6-D0A8-4486-AA68-471DCC44D1E8}"/>
              </a:ext>
            </a:extLst>
          </p:cNvPr>
          <p:cNvSpPr/>
          <p:nvPr/>
        </p:nvSpPr>
        <p:spPr>
          <a:xfrm rot="10800000">
            <a:off x="5054661" y="4074305"/>
            <a:ext cx="641478" cy="2646878"/>
          </a:xfrm>
          <a:prstGeom prst="rect">
            <a:avLst/>
          </a:prstGeom>
        </p:spPr>
        <p:txBody>
          <a:bodyPr wrap="square">
            <a:spAutoFit/>
          </a:bodyPr>
          <a:lstStyle/>
          <a:p>
            <a:r>
              <a:rPr lang="tr-TR" sz="16600" dirty="0">
                <a:solidFill>
                  <a:srgbClr val="002060"/>
                </a:solidFill>
                <a:latin typeface="Arial" panose="020B0604020202020204" pitchFamily="34" charset="0"/>
                <a:cs typeface="Arial" panose="020B0604020202020204" pitchFamily="34" charset="0"/>
              </a:rPr>
              <a:t>“</a:t>
            </a:r>
            <a:endParaRPr lang="tr-TR" sz="16600" b="1" i="1" dirty="0">
              <a:solidFill>
                <a:srgbClr val="002060"/>
              </a:solidFill>
              <a:latin typeface="Arial" panose="020B0604020202020204" pitchFamily="34" charset="0"/>
              <a:cs typeface="Arial" panose="020B0604020202020204" pitchFamily="34" charset="0"/>
            </a:endParaRPr>
          </a:p>
        </p:txBody>
      </p:sp>
      <p:sp>
        <p:nvSpPr>
          <p:cNvPr id="30" name="Dikdörtgen: Üst Köşelerinden Biri Yuvarlatılmış, Biri Kesik 29">
            <a:extLst>
              <a:ext uri="{FF2B5EF4-FFF2-40B4-BE49-F238E27FC236}">
                <a16:creationId xmlns:a16="http://schemas.microsoft.com/office/drawing/2014/main" id="{7F899598-69F2-4202-9546-990975746286}"/>
              </a:ext>
            </a:extLst>
          </p:cNvPr>
          <p:cNvSpPr/>
          <p:nvPr/>
        </p:nvSpPr>
        <p:spPr>
          <a:xfrm>
            <a:off x="6472637" y="4664578"/>
            <a:ext cx="4856724" cy="1568442"/>
          </a:xfrm>
          <a:prstGeom prst="snip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tr-TR"/>
          </a:p>
        </p:txBody>
      </p:sp>
      <p:sp>
        <p:nvSpPr>
          <p:cNvPr id="31" name="Dikdörtgen 30">
            <a:extLst>
              <a:ext uri="{FF2B5EF4-FFF2-40B4-BE49-F238E27FC236}">
                <a16:creationId xmlns:a16="http://schemas.microsoft.com/office/drawing/2014/main" id="{E56D9FC2-73BB-4FC9-A909-10C3EC30779E}"/>
              </a:ext>
            </a:extLst>
          </p:cNvPr>
          <p:cNvSpPr/>
          <p:nvPr/>
        </p:nvSpPr>
        <p:spPr>
          <a:xfrm rot="10800000">
            <a:off x="11291707" y="4074305"/>
            <a:ext cx="641478" cy="2646878"/>
          </a:xfrm>
          <a:prstGeom prst="rect">
            <a:avLst/>
          </a:prstGeom>
        </p:spPr>
        <p:txBody>
          <a:bodyPr wrap="square">
            <a:spAutoFit/>
          </a:bodyPr>
          <a:lstStyle/>
          <a:p>
            <a:r>
              <a:rPr lang="tr-TR" sz="16600" dirty="0">
                <a:solidFill>
                  <a:srgbClr val="002060"/>
                </a:solidFill>
                <a:latin typeface="Arial" panose="020B0604020202020204" pitchFamily="34" charset="0"/>
                <a:cs typeface="Arial" panose="020B0604020202020204" pitchFamily="34" charset="0"/>
              </a:rPr>
              <a:t>“</a:t>
            </a:r>
            <a:endParaRPr lang="tr-TR" sz="16600" b="1" i="1" dirty="0">
              <a:solidFill>
                <a:srgbClr val="002060"/>
              </a:solidFill>
              <a:latin typeface="Arial" panose="020B0604020202020204" pitchFamily="34" charset="0"/>
              <a:cs typeface="Arial" panose="020B0604020202020204" pitchFamily="34" charset="0"/>
            </a:endParaRPr>
          </a:p>
        </p:txBody>
      </p:sp>
      <p:sp>
        <p:nvSpPr>
          <p:cNvPr id="32" name="Dikdörtgen 31">
            <a:extLst>
              <a:ext uri="{FF2B5EF4-FFF2-40B4-BE49-F238E27FC236}">
                <a16:creationId xmlns:a16="http://schemas.microsoft.com/office/drawing/2014/main" id="{8E8D5AF6-53E2-4F7F-BA19-6FDD1008BF58}"/>
              </a:ext>
            </a:extLst>
          </p:cNvPr>
          <p:cNvSpPr/>
          <p:nvPr/>
        </p:nvSpPr>
        <p:spPr>
          <a:xfrm>
            <a:off x="6215289" y="3526543"/>
            <a:ext cx="641478" cy="1323439"/>
          </a:xfrm>
          <a:prstGeom prst="rect">
            <a:avLst/>
          </a:prstGeom>
        </p:spPr>
        <p:txBody>
          <a:bodyPr wrap="square">
            <a:spAutoFit/>
          </a:bodyPr>
          <a:lstStyle/>
          <a:p>
            <a:r>
              <a:rPr lang="tr-TR" sz="8000" dirty="0">
                <a:solidFill>
                  <a:srgbClr val="002060"/>
                </a:solidFill>
                <a:latin typeface="Arial" panose="020B0604020202020204" pitchFamily="34" charset="0"/>
                <a:cs typeface="Arial" panose="020B0604020202020204" pitchFamily="34" charset="0"/>
              </a:rPr>
              <a:t>“</a:t>
            </a:r>
            <a:endParaRPr lang="tr-TR" sz="8000" b="1" i="1" dirty="0">
              <a:solidFill>
                <a:srgbClr val="002060"/>
              </a:solidFill>
              <a:latin typeface="Arial" panose="020B0604020202020204" pitchFamily="34" charset="0"/>
              <a:cs typeface="Arial" panose="020B0604020202020204" pitchFamily="34" charset="0"/>
            </a:endParaRPr>
          </a:p>
        </p:txBody>
      </p:sp>
      <p:sp>
        <p:nvSpPr>
          <p:cNvPr id="13" name="Dikdörtgen 12">
            <a:extLst>
              <a:ext uri="{FF2B5EF4-FFF2-40B4-BE49-F238E27FC236}">
                <a16:creationId xmlns:a16="http://schemas.microsoft.com/office/drawing/2014/main" id="{3240FCE3-8A2F-4E6A-A9ED-2B9E8C2B8FBD}"/>
              </a:ext>
            </a:extLst>
          </p:cNvPr>
          <p:cNvSpPr/>
          <p:nvPr/>
        </p:nvSpPr>
        <p:spPr>
          <a:xfrm>
            <a:off x="0" y="1"/>
            <a:ext cx="5684195" cy="3393796"/>
          </a:xfrm>
          <a:prstGeom prst="rect">
            <a:avLst/>
          </a:prstGeom>
          <a:solidFill>
            <a:srgbClr val="0035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tr-TR"/>
          </a:p>
        </p:txBody>
      </p:sp>
      <p:sp>
        <p:nvSpPr>
          <p:cNvPr id="5" name="Unvan 4">
            <a:extLst>
              <a:ext uri="{FF2B5EF4-FFF2-40B4-BE49-F238E27FC236}">
                <a16:creationId xmlns:a16="http://schemas.microsoft.com/office/drawing/2014/main" id="{C6EA13A1-CE69-4A43-B418-2EB2F1FCA901}"/>
              </a:ext>
            </a:extLst>
          </p:cNvPr>
          <p:cNvSpPr>
            <a:spLocks noGrp="1"/>
          </p:cNvSpPr>
          <p:nvPr>
            <p:ph type="ctrTitle" idx="4294967295"/>
          </p:nvPr>
        </p:nvSpPr>
        <p:spPr>
          <a:xfrm>
            <a:off x="0" y="995363"/>
            <a:ext cx="4514850" cy="1309687"/>
          </a:xfrm>
          <a:prstGeom prst="rect">
            <a:avLst/>
          </a:prstGeom>
        </p:spPr>
        <p:txBody>
          <a:bodyPr/>
          <a:lstStyle/>
          <a:p>
            <a:r>
              <a:rPr lang="tr-TR" sz="2400" b="0" dirty="0">
                <a:solidFill>
                  <a:schemeClr val="bg1"/>
                </a:solidFill>
                <a:latin typeface="Myriad Pro" panose="020B0503030403020204" pitchFamily="34" charset="0"/>
              </a:rPr>
              <a:t>İç Kontrol Uygulamalarının</a:t>
            </a:r>
            <a:r>
              <a:rPr lang="tr-TR" sz="2200" dirty="0">
                <a:solidFill>
                  <a:schemeClr val="bg1"/>
                </a:solidFill>
                <a:latin typeface="Myriad Pro" panose="020B0503030403020204" pitchFamily="34" charset="0"/>
              </a:rPr>
              <a:t> </a:t>
            </a:r>
            <a:r>
              <a:rPr lang="tr-TR" sz="3200" dirty="0">
                <a:solidFill>
                  <a:schemeClr val="bg1"/>
                </a:solidFill>
                <a:latin typeface="Myriad Pro" panose="020B0503030403020204" pitchFamily="34" charset="0"/>
              </a:rPr>
              <a:t>YÖNETİCİ VE PERSONELE FAYDALARI</a:t>
            </a:r>
            <a:br>
              <a:rPr lang="tr-TR" sz="2200" dirty="0">
                <a:solidFill>
                  <a:schemeClr val="bg1"/>
                </a:solidFill>
                <a:latin typeface="Myriad Pro" panose="020B0503030403020204" pitchFamily="34" charset="0"/>
              </a:rPr>
            </a:br>
            <a:endParaRPr lang="tr-TR" sz="2200" dirty="0">
              <a:solidFill>
                <a:schemeClr val="bg1"/>
              </a:solidFill>
            </a:endParaRPr>
          </a:p>
        </p:txBody>
      </p:sp>
    </p:spTree>
    <p:extLst>
      <p:ext uri="{BB962C8B-B14F-4D97-AF65-F5344CB8AC3E}">
        <p14:creationId xmlns:p14="http://schemas.microsoft.com/office/powerpoint/2010/main" val="2189737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ikdörtgen 14">
            <a:extLst>
              <a:ext uri="{FF2B5EF4-FFF2-40B4-BE49-F238E27FC236}">
                <a16:creationId xmlns:a16="http://schemas.microsoft.com/office/drawing/2014/main" id="{A5E1C7C9-D3DE-477C-8EA0-FE1DF44B41F0}"/>
              </a:ext>
            </a:extLst>
          </p:cNvPr>
          <p:cNvSpPr/>
          <p:nvPr/>
        </p:nvSpPr>
        <p:spPr>
          <a:xfrm>
            <a:off x="1650765" y="2502894"/>
            <a:ext cx="9592177" cy="1200329"/>
          </a:xfrm>
          <a:prstGeom prst="rect">
            <a:avLst/>
          </a:prstGeom>
        </p:spPr>
        <p:txBody>
          <a:bodyPr wrap="square">
            <a:spAutoFit/>
          </a:bodyPr>
          <a:lstStyle/>
          <a:p>
            <a:pPr marL="285750" indent="-285750">
              <a:buFont typeface="Wingdings" panose="05000000000000000000" pitchFamily="2" charset="2"/>
              <a:buChar char="§"/>
            </a:pPr>
            <a:r>
              <a:rPr lang="tr-TR" dirty="0" err="1">
                <a:latin typeface="Myriad Pro" panose="020B0503030403020204" pitchFamily="34" charset="0"/>
              </a:rPr>
              <a:t>Operasyonel</a:t>
            </a:r>
            <a:r>
              <a:rPr lang="tr-TR" dirty="0">
                <a:latin typeface="Myriad Pro" panose="020B0503030403020204" pitchFamily="34" charset="0"/>
              </a:rPr>
              <a:t> risklerin ve kontrol faaliyetlerinin belirlenerek risk envanterinin hazırlanması</a:t>
            </a:r>
          </a:p>
          <a:p>
            <a:pPr marL="285750" indent="-285750">
              <a:buFont typeface="Wingdings" panose="05000000000000000000" pitchFamily="2" charset="2"/>
              <a:buChar char="§"/>
            </a:pPr>
            <a:r>
              <a:rPr lang="tr-TR" dirty="0">
                <a:latin typeface="Myriad Pro" panose="020B0503030403020204" pitchFamily="34" charset="0"/>
              </a:rPr>
              <a:t>Risk haritası ve risk değerlendirme raporunun oluşturulması</a:t>
            </a:r>
          </a:p>
          <a:p>
            <a:pPr marL="285750" indent="-285750">
              <a:buFont typeface="Wingdings" panose="05000000000000000000" pitchFamily="2" charset="2"/>
              <a:buChar char="§"/>
            </a:pPr>
            <a:r>
              <a:rPr lang="tr-TR" dirty="0">
                <a:latin typeface="Myriad Pro" panose="020B0503030403020204" pitchFamily="34" charset="0"/>
              </a:rPr>
              <a:t>Kritik faaliyetlerin gözden geçirilmesi ve aksaklıklar varsa tespit edilmesini sağlayan hassas görevlerin belirlenmesi</a:t>
            </a:r>
          </a:p>
        </p:txBody>
      </p:sp>
      <p:sp>
        <p:nvSpPr>
          <p:cNvPr id="19" name="Dikdörtgen 18">
            <a:extLst>
              <a:ext uri="{FF2B5EF4-FFF2-40B4-BE49-F238E27FC236}">
                <a16:creationId xmlns:a16="http://schemas.microsoft.com/office/drawing/2014/main" id="{A98293EF-C541-484A-A849-8F6DF5DF0AD8}"/>
              </a:ext>
            </a:extLst>
          </p:cNvPr>
          <p:cNvSpPr/>
          <p:nvPr/>
        </p:nvSpPr>
        <p:spPr>
          <a:xfrm>
            <a:off x="1755411" y="1722974"/>
            <a:ext cx="9592178" cy="646331"/>
          </a:xfrm>
          <a:prstGeom prst="rect">
            <a:avLst/>
          </a:prstGeom>
        </p:spPr>
        <p:txBody>
          <a:bodyPr wrap="square">
            <a:spAutoFit/>
          </a:bodyPr>
          <a:lstStyle/>
          <a:p>
            <a:r>
              <a:rPr lang="tr-TR" b="1" dirty="0">
                <a:solidFill>
                  <a:srgbClr val="002060"/>
                </a:solidFill>
                <a:latin typeface="Myriad Pro" panose="020B0503030403020204" pitchFamily="34" charset="0"/>
              </a:rPr>
              <a:t>Birim risklerinin ve hassas (kritik) görevlerin yöneticiler ve personel tarafından bilinmesini ve yönetilmesini sağlar.</a:t>
            </a:r>
          </a:p>
        </p:txBody>
      </p:sp>
      <p:sp>
        <p:nvSpPr>
          <p:cNvPr id="9" name="Dikdörtgen: Üst Köşelerinden Biri Yuvarlatılmış, Biri Kesik 8">
            <a:extLst>
              <a:ext uri="{FF2B5EF4-FFF2-40B4-BE49-F238E27FC236}">
                <a16:creationId xmlns:a16="http://schemas.microsoft.com/office/drawing/2014/main" id="{59D47AFE-D7B2-45DD-9847-F0ADCD346AE2}"/>
              </a:ext>
            </a:extLst>
          </p:cNvPr>
          <p:cNvSpPr/>
          <p:nvPr/>
        </p:nvSpPr>
        <p:spPr>
          <a:xfrm>
            <a:off x="1447929" y="2411017"/>
            <a:ext cx="9795013" cy="1323439"/>
          </a:xfrm>
          <a:prstGeom prst="snip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tr-TR"/>
          </a:p>
        </p:txBody>
      </p:sp>
      <p:sp>
        <p:nvSpPr>
          <p:cNvPr id="28" name="Dikdörtgen 27">
            <a:extLst>
              <a:ext uri="{FF2B5EF4-FFF2-40B4-BE49-F238E27FC236}">
                <a16:creationId xmlns:a16="http://schemas.microsoft.com/office/drawing/2014/main" id="{12182139-A52F-4AF2-8639-A1D33DBDAB73}"/>
              </a:ext>
            </a:extLst>
          </p:cNvPr>
          <p:cNvSpPr/>
          <p:nvPr/>
        </p:nvSpPr>
        <p:spPr>
          <a:xfrm>
            <a:off x="1312469" y="1499320"/>
            <a:ext cx="641478" cy="1323439"/>
          </a:xfrm>
          <a:prstGeom prst="rect">
            <a:avLst/>
          </a:prstGeom>
        </p:spPr>
        <p:txBody>
          <a:bodyPr wrap="square">
            <a:spAutoFit/>
          </a:bodyPr>
          <a:lstStyle/>
          <a:p>
            <a:r>
              <a:rPr lang="tr-TR" sz="8000" dirty="0">
                <a:solidFill>
                  <a:srgbClr val="002060"/>
                </a:solidFill>
                <a:latin typeface="Arial" panose="020B0604020202020204" pitchFamily="34" charset="0"/>
                <a:cs typeface="Arial" panose="020B0604020202020204" pitchFamily="34" charset="0"/>
              </a:rPr>
              <a:t>“</a:t>
            </a:r>
            <a:endParaRPr lang="tr-TR" sz="8000" b="1" i="1" dirty="0">
              <a:solidFill>
                <a:srgbClr val="002060"/>
              </a:solidFill>
              <a:latin typeface="Arial" panose="020B0604020202020204" pitchFamily="34" charset="0"/>
              <a:cs typeface="Arial" panose="020B0604020202020204" pitchFamily="34" charset="0"/>
            </a:endParaRPr>
          </a:p>
        </p:txBody>
      </p:sp>
      <p:sp>
        <p:nvSpPr>
          <p:cNvPr id="29" name="Dikdörtgen 28">
            <a:extLst>
              <a:ext uri="{FF2B5EF4-FFF2-40B4-BE49-F238E27FC236}">
                <a16:creationId xmlns:a16="http://schemas.microsoft.com/office/drawing/2014/main" id="{6DC302E6-D0A8-4486-AA68-471DCC44D1E8}"/>
              </a:ext>
            </a:extLst>
          </p:cNvPr>
          <p:cNvSpPr/>
          <p:nvPr/>
        </p:nvSpPr>
        <p:spPr>
          <a:xfrm rot="10800000">
            <a:off x="11098739" y="1927626"/>
            <a:ext cx="641478" cy="2646878"/>
          </a:xfrm>
          <a:prstGeom prst="rect">
            <a:avLst/>
          </a:prstGeom>
        </p:spPr>
        <p:txBody>
          <a:bodyPr wrap="square">
            <a:spAutoFit/>
          </a:bodyPr>
          <a:lstStyle/>
          <a:p>
            <a:r>
              <a:rPr lang="tr-TR" sz="16600" dirty="0">
                <a:solidFill>
                  <a:srgbClr val="002060"/>
                </a:solidFill>
                <a:latin typeface="Arial" panose="020B0604020202020204" pitchFamily="34" charset="0"/>
                <a:cs typeface="Arial" panose="020B0604020202020204" pitchFamily="34" charset="0"/>
              </a:rPr>
              <a:t>“</a:t>
            </a:r>
            <a:endParaRPr lang="tr-TR" sz="16600" b="1" i="1" dirty="0">
              <a:solidFill>
                <a:srgbClr val="002060"/>
              </a:solidFill>
              <a:latin typeface="Arial" panose="020B0604020202020204" pitchFamily="34" charset="0"/>
              <a:cs typeface="Arial" panose="020B0604020202020204" pitchFamily="34" charset="0"/>
            </a:endParaRPr>
          </a:p>
        </p:txBody>
      </p:sp>
      <p:sp>
        <p:nvSpPr>
          <p:cNvPr id="5" name="Unvan 4">
            <a:extLst>
              <a:ext uri="{FF2B5EF4-FFF2-40B4-BE49-F238E27FC236}">
                <a16:creationId xmlns:a16="http://schemas.microsoft.com/office/drawing/2014/main" id="{C6EA13A1-CE69-4A43-B418-2EB2F1FCA901}"/>
              </a:ext>
            </a:extLst>
          </p:cNvPr>
          <p:cNvSpPr>
            <a:spLocks noGrp="1"/>
          </p:cNvSpPr>
          <p:nvPr>
            <p:ph type="ctrTitle" idx="4294967295"/>
          </p:nvPr>
        </p:nvSpPr>
        <p:spPr>
          <a:xfrm>
            <a:off x="1009650" y="391319"/>
            <a:ext cx="9786938" cy="307975"/>
          </a:xfrm>
          <a:prstGeom prst="rect">
            <a:avLst/>
          </a:prstGeom>
        </p:spPr>
        <p:txBody>
          <a:bodyPr/>
          <a:lstStyle/>
          <a:p>
            <a:r>
              <a:rPr lang="tr-TR" sz="2000" b="1" dirty="0"/>
              <a:t>İç Kontrol Uygulamalarının Yönetici ve Personele Faydaları</a:t>
            </a:r>
            <a:br>
              <a:rPr lang="tr-TR" sz="2000" b="1" dirty="0"/>
            </a:br>
            <a:endParaRPr lang="tr-TR" sz="2000" b="1" dirty="0"/>
          </a:p>
        </p:txBody>
      </p:sp>
      <p:sp>
        <p:nvSpPr>
          <p:cNvPr id="16" name="Dikdörtgen 15">
            <a:extLst>
              <a:ext uri="{FF2B5EF4-FFF2-40B4-BE49-F238E27FC236}">
                <a16:creationId xmlns:a16="http://schemas.microsoft.com/office/drawing/2014/main" id="{05E6A336-7413-4D77-8A8B-BB349700F64C}"/>
              </a:ext>
            </a:extLst>
          </p:cNvPr>
          <p:cNvSpPr/>
          <p:nvPr/>
        </p:nvSpPr>
        <p:spPr>
          <a:xfrm>
            <a:off x="1790923" y="4163937"/>
            <a:ext cx="9592178" cy="369332"/>
          </a:xfrm>
          <a:prstGeom prst="rect">
            <a:avLst/>
          </a:prstGeom>
        </p:spPr>
        <p:txBody>
          <a:bodyPr wrap="square">
            <a:spAutoFit/>
          </a:bodyPr>
          <a:lstStyle/>
          <a:p>
            <a:r>
              <a:rPr lang="tr-TR" b="1" dirty="0">
                <a:solidFill>
                  <a:srgbClr val="002060"/>
                </a:solidFill>
                <a:latin typeface="Myriad Pro" panose="020B0503030403020204" pitchFamily="34" charset="0"/>
              </a:rPr>
              <a:t>Yeni başlayan yönetici ve personelin işlere bütüncül bir yaklaşımla hakim olmasını sağlar.</a:t>
            </a:r>
          </a:p>
        </p:txBody>
      </p:sp>
      <p:sp>
        <p:nvSpPr>
          <p:cNvPr id="17" name="Dikdörtgen 16">
            <a:extLst>
              <a:ext uri="{FF2B5EF4-FFF2-40B4-BE49-F238E27FC236}">
                <a16:creationId xmlns:a16="http://schemas.microsoft.com/office/drawing/2014/main" id="{E44BB5D4-EEF8-42A6-A585-98BD467D87CA}"/>
              </a:ext>
            </a:extLst>
          </p:cNvPr>
          <p:cNvSpPr/>
          <p:nvPr/>
        </p:nvSpPr>
        <p:spPr>
          <a:xfrm>
            <a:off x="1347981" y="3940285"/>
            <a:ext cx="641478" cy="1323439"/>
          </a:xfrm>
          <a:prstGeom prst="rect">
            <a:avLst/>
          </a:prstGeom>
        </p:spPr>
        <p:txBody>
          <a:bodyPr wrap="square">
            <a:spAutoFit/>
          </a:bodyPr>
          <a:lstStyle/>
          <a:p>
            <a:r>
              <a:rPr lang="tr-TR" sz="8000" dirty="0">
                <a:solidFill>
                  <a:srgbClr val="002060"/>
                </a:solidFill>
                <a:latin typeface="Arial" panose="020B0604020202020204" pitchFamily="34" charset="0"/>
                <a:cs typeface="Arial" panose="020B0604020202020204" pitchFamily="34" charset="0"/>
              </a:rPr>
              <a:t>“</a:t>
            </a:r>
            <a:endParaRPr lang="tr-TR" sz="8000" b="1" i="1" dirty="0">
              <a:solidFill>
                <a:srgbClr val="002060"/>
              </a:solidFill>
              <a:latin typeface="Arial" panose="020B0604020202020204" pitchFamily="34" charset="0"/>
              <a:cs typeface="Arial" panose="020B0604020202020204" pitchFamily="34" charset="0"/>
            </a:endParaRPr>
          </a:p>
        </p:txBody>
      </p:sp>
      <p:sp>
        <p:nvSpPr>
          <p:cNvPr id="18" name="Dikdörtgen 17">
            <a:extLst>
              <a:ext uri="{FF2B5EF4-FFF2-40B4-BE49-F238E27FC236}">
                <a16:creationId xmlns:a16="http://schemas.microsoft.com/office/drawing/2014/main" id="{373BB237-0D4D-4DD5-A2A9-370BE7C96075}"/>
              </a:ext>
            </a:extLst>
          </p:cNvPr>
          <p:cNvSpPr/>
          <p:nvPr/>
        </p:nvSpPr>
        <p:spPr>
          <a:xfrm>
            <a:off x="1668720" y="4887092"/>
            <a:ext cx="9592177" cy="1477328"/>
          </a:xfrm>
          <a:prstGeom prst="rect">
            <a:avLst/>
          </a:prstGeom>
        </p:spPr>
        <p:txBody>
          <a:bodyPr wrap="square">
            <a:spAutoFit/>
          </a:bodyPr>
          <a:lstStyle/>
          <a:p>
            <a:pPr marL="285750" indent="-285750">
              <a:buFont typeface="Wingdings" panose="05000000000000000000" pitchFamily="2" charset="2"/>
              <a:buChar char="§"/>
            </a:pPr>
            <a:r>
              <a:rPr lang="tr-TR" dirty="0">
                <a:latin typeface="Myriad Pro" panose="020B0503030403020204" pitchFamily="34" charset="0"/>
              </a:rPr>
              <a:t>Hazırlanan iş takvimine göre rutin işler dışında takip edilecek önemli işlerin belirlenmesi</a:t>
            </a:r>
          </a:p>
          <a:p>
            <a:pPr marL="285750" indent="-285750">
              <a:buFont typeface="Wingdings" panose="05000000000000000000" pitchFamily="2" charset="2"/>
              <a:buChar char="§"/>
            </a:pPr>
            <a:r>
              <a:rPr lang="tr-TR" dirty="0">
                <a:latin typeface="Myriad Pro" panose="020B0503030403020204" pitchFamily="34" charset="0"/>
              </a:rPr>
              <a:t>Rapor döküm formu ile birimde üretilen raporlar hakkında yöneticinin bilgi sahibi olması</a:t>
            </a:r>
          </a:p>
          <a:p>
            <a:pPr marL="285750" indent="-285750">
              <a:buFont typeface="Wingdings" panose="05000000000000000000" pitchFamily="2" charset="2"/>
              <a:buChar char="§"/>
            </a:pPr>
            <a:r>
              <a:rPr lang="tr-TR" dirty="0">
                <a:latin typeface="Myriad Pro" panose="020B0503030403020204" pitchFamily="34" charset="0"/>
              </a:rPr>
              <a:t>Genel bilgilendirme dosyasının hazırlanması</a:t>
            </a:r>
          </a:p>
          <a:p>
            <a:pPr marL="285750" indent="-285750">
              <a:buFont typeface="Wingdings" panose="05000000000000000000" pitchFamily="2" charset="2"/>
              <a:buChar char="§"/>
            </a:pPr>
            <a:r>
              <a:rPr lang="tr-TR" dirty="0">
                <a:latin typeface="Myriad Pro" panose="020B0503030403020204" pitchFamily="34" charset="0"/>
              </a:rPr>
              <a:t>Organizasyon kitaplarının hazırlanması</a:t>
            </a:r>
          </a:p>
          <a:p>
            <a:pPr marL="285750" indent="-285750">
              <a:buFont typeface="Wingdings" panose="05000000000000000000" pitchFamily="2" charset="2"/>
              <a:buChar char="§"/>
            </a:pPr>
            <a:endParaRPr lang="tr-TR" dirty="0">
              <a:latin typeface="Myriad Pro" panose="020B0503030403020204" pitchFamily="34" charset="0"/>
            </a:endParaRPr>
          </a:p>
        </p:txBody>
      </p:sp>
      <p:sp>
        <p:nvSpPr>
          <p:cNvPr id="20" name="Dikdörtgen: Üst Köşelerinden Biri Yuvarlatılmış, Biri Kesik 19">
            <a:extLst>
              <a:ext uri="{FF2B5EF4-FFF2-40B4-BE49-F238E27FC236}">
                <a16:creationId xmlns:a16="http://schemas.microsoft.com/office/drawing/2014/main" id="{0BF2FE5B-8C28-4D81-B6C6-0148032E03F4}"/>
              </a:ext>
            </a:extLst>
          </p:cNvPr>
          <p:cNvSpPr/>
          <p:nvPr/>
        </p:nvSpPr>
        <p:spPr>
          <a:xfrm>
            <a:off x="1548245" y="4820749"/>
            <a:ext cx="9694698" cy="1385113"/>
          </a:xfrm>
          <a:prstGeom prst="snip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tr-TR"/>
          </a:p>
        </p:txBody>
      </p:sp>
      <p:sp>
        <p:nvSpPr>
          <p:cNvPr id="31" name="Dikdörtgen 30">
            <a:extLst>
              <a:ext uri="{FF2B5EF4-FFF2-40B4-BE49-F238E27FC236}">
                <a16:creationId xmlns:a16="http://schemas.microsoft.com/office/drawing/2014/main" id="{E56D9FC2-73BB-4FC9-A909-10C3EC30779E}"/>
              </a:ext>
            </a:extLst>
          </p:cNvPr>
          <p:cNvSpPr/>
          <p:nvPr/>
        </p:nvSpPr>
        <p:spPr>
          <a:xfrm rot="10800000">
            <a:off x="11109084" y="4119044"/>
            <a:ext cx="641478" cy="2646878"/>
          </a:xfrm>
          <a:prstGeom prst="rect">
            <a:avLst/>
          </a:prstGeom>
        </p:spPr>
        <p:txBody>
          <a:bodyPr wrap="square">
            <a:spAutoFit/>
          </a:bodyPr>
          <a:lstStyle/>
          <a:p>
            <a:r>
              <a:rPr lang="tr-TR" sz="16600" dirty="0">
                <a:solidFill>
                  <a:srgbClr val="002060"/>
                </a:solidFill>
                <a:latin typeface="Arial" panose="020B0604020202020204" pitchFamily="34" charset="0"/>
                <a:cs typeface="Arial" panose="020B0604020202020204" pitchFamily="34" charset="0"/>
              </a:rPr>
              <a:t>“</a:t>
            </a:r>
            <a:endParaRPr lang="tr-TR" sz="16600" b="1" i="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5337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002DAC61-5A59-404D-A970-853561041E4B}"/>
              </a:ext>
            </a:extLst>
          </p:cNvPr>
          <p:cNvSpPr txBox="1"/>
          <p:nvPr/>
        </p:nvSpPr>
        <p:spPr>
          <a:xfrm>
            <a:off x="1052422" y="310835"/>
            <a:ext cx="3933646" cy="400110"/>
          </a:xfrm>
          <a:prstGeom prst="rect">
            <a:avLst/>
          </a:prstGeom>
          <a:noFill/>
        </p:spPr>
        <p:txBody>
          <a:bodyPr wrap="square" rtlCol="0">
            <a:spAutoFit/>
          </a:bodyPr>
          <a:lstStyle/>
          <a:p>
            <a:pPr algn="ctr"/>
            <a:r>
              <a:rPr lang="tr-TR" sz="2000" b="1" dirty="0">
                <a:latin typeface="+mj-lt"/>
                <a:cs typeface="Calibri" panose="020F0502020204030204" pitchFamily="34" charset="0"/>
              </a:rPr>
              <a:t>İç Kontrol Çalışmaları Çıktıları</a:t>
            </a:r>
          </a:p>
        </p:txBody>
      </p:sp>
      <p:pic>
        <p:nvPicPr>
          <p:cNvPr id="4" name="Resim 3">
            <a:extLst>
              <a:ext uri="{FF2B5EF4-FFF2-40B4-BE49-F238E27FC236}">
                <a16:creationId xmlns:a16="http://schemas.microsoft.com/office/drawing/2014/main" id="{537FD3A4-4AE7-4482-97CE-9C09BDD4F1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 y="1569416"/>
            <a:ext cx="12054840" cy="4636008"/>
          </a:xfrm>
          <a:prstGeom prst="rect">
            <a:avLst/>
          </a:prstGeom>
        </p:spPr>
      </p:pic>
    </p:spTree>
    <p:extLst>
      <p:ext uri="{BB962C8B-B14F-4D97-AF65-F5344CB8AC3E}">
        <p14:creationId xmlns:p14="http://schemas.microsoft.com/office/powerpoint/2010/main" val="11570792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87771AED-BBC8-4813-9CDB-A63D504DAC56}"/>
              </a:ext>
            </a:extLst>
          </p:cNvPr>
          <p:cNvSpPr/>
          <p:nvPr/>
        </p:nvSpPr>
        <p:spPr>
          <a:xfrm>
            <a:off x="3831106" y="1190445"/>
            <a:ext cx="8360894" cy="5520901"/>
          </a:xfrm>
          <a:prstGeom prst="rect">
            <a:avLst/>
          </a:prstGeom>
          <a:solidFill>
            <a:srgbClr val="0035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Metin kutusu 2"/>
          <p:cNvSpPr txBox="1"/>
          <p:nvPr/>
        </p:nvSpPr>
        <p:spPr>
          <a:xfrm>
            <a:off x="4463239" y="3266256"/>
            <a:ext cx="7310732" cy="958339"/>
          </a:xfrm>
          <a:prstGeom prst="rect">
            <a:avLst/>
          </a:prstGeom>
          <a:noFill/>
        </p:spPr>
        <p:txBody>
          <a:bodyPr wrap="square" rtlCol="0">
            <a:spAutoFit/>
          </a:bodyPr>
          <a:lstStyle/>
          <a:p>
            <a:pPr lvl="0" algn="just">
              <a:lnSpc>
                <a:spcPct val="150000"/>
              </a:lnSpc>
              <a:defRPr/>
            </a:pPr>
            <a:r>
              <a:rPr lang="tr-TR" sz="2000" b="1" dirty="0">
                <a:solidFill>
                  <a:schemeClr val="bg1"/>
                </a:solidFill>
                <a:latin typeface="+mj-lt"/>
              </a:rPr>
              <a:t>2025-2026 Kamu İç Kontrol</a:t>
            </a:r>
          </a:p>
          <a:p>
            <a:pPr lvl="0" algn="just">
              <a:lnSpc>
                <a:spcPct val="150000"/>
              </a:lnSpc>
              <a:defRPr/>
            </a:pPr>
            <a:r>
              <a:rPr lang="tr-TR" sz="2000" b="1" dirty="0">
                <a:solidFill>
                  <a:schemeClr val="bg1"/>
                </a:solidFill>
                <a:latin typeface="+mj-lt"/>
              </a:rPr>
              <a:t>Standartlarına Uyum Eylem Planı (İKEP) Bilgilendirme </a:t>
            </a:r>
          </a:p>
        </p:txBody>
      </p:sp>
      <p:cxnSp>
        <p:nvCxnSpPr>
          <p:cNvPr id="9" name="Düz Bağlayıcı 8">
            <a:extLst>
              <a:ext uri="{FF2B5EF4-FFF2-40B4-BE49-F238E27FC236}">
                <a16:creationId xmlns:a16="http://schemas.microsoft.com/office/drawing/2014/main" id="{F8A6BC13-DD21-4ECC-B4BC-EAE3CC8AE49A}"/>
              </a:ext>
            </a:extLst>
          </p:cNvPr>
          <p:cNvCxnSpPr/>
          <p:nvPr/>
        </p:nvCxnSpPr>
        <p:spPr>
          <a:xfrm>
            <a:off x="807870" y="3861786"/>
            <a:ext cx="2814221" cy="0"/>
          </a:xfrm>
          <a:prstGeom prst="line">
            <a:avLst/>
          </a:prstGeom>
          <a:ln w="19050">
            <a:solidFill>
              <a:srgbClr val="003546"/>
            </a:solidFill>
          </a:ln>
        </p:spPr>
        <p:style>
          <a:lnRef idx="1">
            <a:schemeClr val="accent1"/>
          </a:lnRef>
          <a:fillRef idx="0">
            <a:schemeClr val="accent1"/>
          </a:fillRef>
          <a:effectRef idx="0">
            <a:schemeClr val="accent1"/>
          </a:effectRef>
          <a:fontRef idx="minor">
            <a:schemeClr val="tx1"/>
          </a:fontRef>
        </p:style>
      </p:cxnSp>
      <p:sp>
        <p:nvSpPr>
          <p:cNvPr id="10" name="Ok: Beşgen 9">
            <a:extLst>
              <a:ext uri="{FF2B5EF4-FFF2-40B4-BE49-F238E27FC236}">
                <a16:creationId xmlns:a16="http://schemas.microsoft.com/office/drawing/2014/main" id="{68AE656C-EC79-4883-8182-115C6CC4FE5D}"/>
              </a:ext>
            </a:extLst>
          </p:cNvPr>
          <p:cNvSpPr/>
          <p:nvPr/>
        </p:nvSpPr>
        <p:spPr>
          <a:xfrm>
            <a:off x="3308364" y="3701988"/>
            <a:ext cx="736846" cy="319596"/>
          </a:xfrm>
          <a:prstGeom prst="homePlate">
            <a:avLst/>
          </a:prstGeom>
          <a:solidFill>
            <a:srgbClr val="00354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443464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87771AED-BBC8-4813-9CDB-A63D504DAC56}"/>
              </a:ext>
            </a:extLst>
          </p:cNvPr>
          <p:cNvSpPr/>
          <p:nvPr/>
        </p:nvSpPr>
        <p:spPr>
          <a:xfrm>
            <a:off x="3773010" y="1216336"/>
            <a:ext cx="8418990" cy="5477758"/>
          </a:xfrm>
          <a:prstGeom prst="rect">
            <a:avLst/>
          </a:prstGeom>
          <a:solidFill>
            <a:srgbClr val="0035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Metin kutusu 2"/>
          <p:cNvSpPr txBox="1"/>
          <p:nvPr/>
        </p:nvSpPr>
        <p:spPr>
          <a:xfrm>
            <a:off x="4327139" y="2016858"/>
            <a:ext cx="7310732" cy="3689856"/>
          </a:xfrm>
          <a:prstGeom prst="rect">
            <a:avLst/>
          </a:prstGeom>
          <a:noFill/>
        </p:spPr>
        <p:txBody>
          <a:bodyPr wrap="square" rtlCol="0">
            <a:spAutoFit/>
          </a:bodyPr>
          <a:lstStyle/>
          <a:p>
            <a:pPr algn="just">
              <a:lnSpc>
                <a:spcPct val="200000"/>
              </a:lnSpc>
            </a:pPr>
            <a:r>
              <a:rPr lang="tr-TR" sz="2000" b="1" dirty="0">
                <a:solidFill>
                  <a:schemeClr val="bg1"/>
                </a:solidFill>
                <a:cs typeface="Times New Roman" panose="02020603050405020304" pitchFamily="18" charset="0"/>
              </a:rPr>
              <a:t>İç Kontrol ve Risk Yönetimi</a:t>
            </a:r>
          </a:p>
          <a:p>
            <a:pPr marL="342900" indent="-342900" algn="just">
              <a:lnSpc>
                <a:spcPct val="200000"/>
              </a:lnSpc>
              <a:buFont typeface="Arial" panose="020B0604020202020204" pitchFamily="34" charset="0"/>
              <a:buChar char="•"/>
            </a:pPr>
            <a:endParaRPr lang="tr-TR" sz="2000" b="1" dirty="0">
              <a:solidFill>
                <a:schemeClr val="bg1"/>
              </a:solidFill>
              <a:cs typeface="Times New Roman" panose="02020603050405020304" pitchFamily="18" charset="0"/>
            </a:endParaRPr>
          </a:p>
          <a:p>
            <a:pPr algn="just">
              <a:lnSpc>
                <a:spcPct val="200000"/>
              </a:lnSpc>
            </a:pPr>
            <a:r>
              <a:rPr lang="tr-TR" sz="2000" dirty="0">
                <a:solidFill>
                  <a:schemeClr val="bg1"/>
                </a:solidFill>
                <a:cs typeface="Times New Roman" panose="02020603050405020304" pitchFamily="18" charset="0"/>
              </a:rPr>
              <a:t>(Doğuşu ve Gelişimi, Mevzuatımızdaki Yeri, Üst Politika Belgelerindeki Yeri, Hazine ve Maliye Bakanlığı Pilot Çalışmamız Uluslararası Literatürdeki Yeri, Denetimi, Faydaları, Çıktıları)</a:t>
            </a:r>
          </a:p>
          <a:p>
            <a:pPr algn="just">
              <a:lnSpc>
                <a:spcPct val="200000"/>
              </a:lnSpc>
            </a:pPr>
            <a:endParaRPr lang="tr-TR" sz="2000" b="1" dirty="0">
              <a:solidFill>
                <a:schemeClr val="bg1"/>
              </a:solidFill>
              <a:cs typeface="Times New Roman" panose="02020603050405020304" pitchFamily="18" charset="0"/>
            </a:endParaRPr>
          </a:p>
        </p:txBody>
      </p:sp>
      <p:cxnSp>
        <p:nvCxnSpPr>
          <p:cNvPr id="9" name="Düz Bağlayıcı 8">
            <a:extLst>
              <a:ext uri="{FF2B5EF4-FFF2-40B4-BE49-F238E27FC236}">
                <a16:creationId xmlns:a16="http://schemas.microsoft.com/office/drawing/2014/main" id="{F8A6BC13-DD21-4ECC-B4BC-EAE3CC8AE49A}"/>
              </a:ext>
            </a:extLst>
          </p:cNvPr>
          <p:cNvCxnSpPr/>
          <p:nvPr/>
        </p:nvCxnSpPr>
        <p:spPr>
          <a:xfrm>
            <a:off x="807870" y="3861786"/>
            <a:ext cx="2814221" cy="0"/>
          </a:xfrm>
          <a:prstGeom prst="line">
            <a:avLst/>
          </a:prstGeom>
          <a:solidFill>
            <a:srgbClr val="003546"/>
          </a:solidFill>
        </p:spPr>
        <p:style>
          <a:lnRef idx="2">
            <a:schemeClr val="accent1">
              <a:shade val="50000"/>
            </a:schemeClr>
          </a:lnRef>
          <a:fillRef idx="1">
            <a:schemeClr val="accent1"/>
          </a:fillRef>
          <a:effectRef idx="0">
            <a:schemeClr val="accent1"/>
          </a:effectRef>
          <a:fontRef idx="minor">
            <a:schemeClr val="lt1"/>
          </a:fontRef>
        </p:style>
      </p:cxnSp>
      <p:sp>
        <p:nvSpPr>
          <p:cNvPr id="10" name="Ok: Beşgen 9">
            <a:extLst>
              <a:ext uri="{FF2B5EF4-FFF2-40B4-BE49-F238E27FC236}">
                <a16:creationId xmlns:a16="http://schemas.microsoft.com/office/drawing/2014/main" id="{68AE656C-EC79-4883-8182-115C6CC4FE5D}"/>
              </a:ext>
            </a:extLst>
          </p:cNvPr>
          <p:cNvSpPr/>
          <p:nvPr/>
        </p:nvSpPr>
        <p:spPr>
          <a:xfrm>
            <a:off x="3253668" y="3701988"/>
            <a:ext cx="736846" cy="319596"/>
          </a:xfrm>
          <a:prstGeom prst="homePlate">
            <a:avLst/>
          </a:prstGeom>
          <a:solidFill>
            <a:srgbClr val="0035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654348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a:extLst>
              <a:ext uri="{FF2B5EF4-FFF2-40B4-BE49-F238E27FC236}">
                <a16:creationId xmlns:a16="http://schemas.microsoft.com/office/drawing/2014/main" id="{C6EA13A1-CE69-4A43-B418-2EB2F1FCA901}"/>
              </a:ext>
            </a:extLst>
          </p:cNvPr>
          <p:cNvSpPr>
            <a:spLocks noGrp="1"/>
          </p:cNvSpPr>
          <p:nvPr>
            <p:ph type="ctrTitle" idx="4294967295"/>
          </p:nvPr>
        </p:nvSpPr>
        <p:spPr>
          <a:xfrm>
            <a:off x="0" y="504825"/>
            <a:ext cx="9785350" cy="309563"/>
          </a:xfrm>
          <a:prstGeom prst="rect">
            <a:avLst/>
          </a:prstGeom>
        </p:spPr>
        <p:txBody>
          <a:bodyPr/>
          <a:lstStyle/>
          <a:p>
            <a:r>
              <a:rPr lang="tr-TR" sz="2000" dirty="0"/>
              <a:t>1. Çeyrek Dönem Eylemleri</a:t>
            </a:r>
          </a:p>
        </p:txBody>
      </p:sp>
      <p:pic>
        <p:nvPicPr>
          <p:cNvPr id="2" name="Resim 1">
            <a:extLst>
              <a:ext uri="{FF2B5EF4-FFF2-40B4-BE49-F238E27FC236}">
                <a16:creationId xmlns:a16="http://schemas.microsoft.com/office/drawing/2014/main" id="{4567532B-1A2F-465B-9474-AD5D5B39CE95}"/>
              </a:ext>
            </a:extLst>
          </p:cNvPr>
          <p:cNvPicPr>
            <a:picLocks noChangeAspect="1"/>
          </p:cNvPicPr>
          <p:nvPr/>
        </p:nvPicPr>
        <p:blipFill>
          <a:blip r:embed="rId3"/>
          <a:stretch>
            <a:fillRect/>
          </a:stretch>
        </p:blipFill>
        <p:spPr>
          <a:xfrm>
            <a:off x="1" y="0"/>
            <a:ext cx="4549486" cy="6858000"/>
          </a:xfrm>
          <a:prstGeom prst="rect">
            <a:avLst/>
          </a:prstGeom>
        </p:spPr>
      </p:pic>
      <p:pic>
        <p:nvPicPr>
          <p:cNvPr id="3" name="Resim 2">
            <a:extLst>
              <a:ext uri="{FF2B5EF4-FFF2-40B4-BE49-F238E27FC236}">
                <a16:creationId xmlns:a16="http://schemas.microsoft.com/office/drawing/2014/main" id="{D39DDDF3-3EBC-48BD-9016-9BA9D86F6B3F}"/>
              </a:ext>
            </a:extLst>
          </p:cNvPr>
          <p:cNvPicPr>
            <a:picLocks noChangeAspect="1"/>
          </p:cNvPicPr>
          <p:nvPr/>
        </p:nvPicPr>
        <p:blipFill>
          <a:blip r:embed="rId4"/>
          <a:stretch>
            <a:fillRect/>
          </a:stretch>
        </p:blipFill>
        <p:spPr>
          <a:xfrm>
            <a:off x="4530437" y="83127"/>
            <a:ext cx="4083627" cy="6556664"/>
          </a:xfrm>
          <a:prstGeom prst="rect">
            <a:avLst/>
          </a:prstGeom>
        </p:spPr>
      </p:pic>
      <p:pic>
        <p:nvPicPr>
          <p:cNvPr id="6" name="Resim 5">
            <a:extLst>
              <a:ext uri="{FF2B5EF4-FFF2-40B4-BE49-F238E27FC236}">
                <a16:creationId xmlns:a16="http://schemas.microsoft.com/office/drawing/2014/main" id="{CA601EF3-842F-4AAF-A7D3-839C6951E438}"/>
              </a:ext>
            </a:extLst>
          </p:cNvPr>
          <p:cNvPicPr>
            <a:picLocks noChangeAspect="1"/>
          </p:cNvPicPr>
          <p:nvPr/>
        </p:nvPicPr>
        <p:blipFill>
          <a:blip r:embed="rId5"/>
          <a:stretch>
            <a:fillRect/>
          </a:stretch>
        </p:blipFill>
        <p:spPr>
          <a:xfrm>
            <a:off x="8489373" y="400463"/>
            <a:ext cx="3702626" cy="4933950"/>
          </a:xfrm>
          <a:prstGeom prst="rect">
            <a:avLst/>
          </a:prstGeom>
        </p:spPr>
      </p:pic>
    </p:spTree>
    <p:extLst>
      <p:ext uri="{BB962C8B-B14F-4D97-AF65-F5344CB8AC3E}">
        <p14:creationId xmlns:p14="http://schemas.microsoft.com/office/powerpoint/2010/main" val="912979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a:extLst>
              <a:ext uri="{FF2B5EF4-FFF2-40B4-BE49-F238E27FC236}">
                <a16:creationId xmlns:a16="http://schemas.microsoft.com/office/drawing/2014/main" id="{C6EA13A1-CE69-4A43-B418-2EB2F1FCA901}"/>
              </a:ext>
            </a:extLst>
          </p:cNvPr>
          <p:cNvSpPr>
            <a:spLocks noGrp="1"/>
          </p:cNvSpPr>
          <p:nvPr>
            <p:ph type="ctrTitle" idx="4294967295"/>
          </p:nvPr>
        </p:nvSpPr>
        <p:spPr>
          <a:xfrm>
            <a:off x="0" y="504825"/>
            <a:ext cx="9785350" cy="309563"/>
          </a:xfrm>
          <a:prstGeom prst="rect">
            <a:avLst/>
          </a:prstGeom>
        </p:spPr>
        <p:txBody>
          <a:bodyPr/>
          <a:lstStyle/>
          <a:p>
            <a:r>
              <a:rPr lang="tr-TR" sz="2000" dirty="0"/>
              <a:t>1. Çeyrek Dönem Eylemleri</a:t>
            </a:r>
          </a:p>
        </p:txBody>
      </p:sp>
      <p:pic>
        <p:nvPicPr>
          <p:cNvPr id="4" name="Resim 3">
            <a:extLst>
              <a:ext uri="{FF2B5EF4-FFF2-40B4-BE49-F238E27FC236}">
                <a16:creationId xmlns:a16="http://schemas.microsoft.com/office/drawing/2014/main" id="{E71BC36B-80AB-4E81-9FCB-9666FA196E80}"/>
              </a:ext>
            </a:extLst>
          </p:cNvPr>
          <p:cNvPicPr>
            <a:picLocks noChangeAspect="1"/>
          </p:cNvPicPr>
          <p:nvPr/>
        </p:nvPicPr>
        <p:blipFill>
          <a:blip r:embed="rId3"/>
          <a:stretch>
            <a:fillRect/>
          </a:stretch>
        </p:blipFill>
        <p:spPr>
          <a:xfrm>
            <a:off x="0" y="0"/>
            <a:ext cx="4977245" cy="6772276"/>
          </a:xfrm>
          <a:prstGeom prst="rect">
            <a:avLst/>
          </a:prstGeom>
        </p:spPr>
      </p:pic>
      <p:pic>
        <p:nvPicPr>
          <p:cNvPr id="7" name="Resim 6">
            <a:extLst>
              <a:ext uri="{FF2B5EF4-FFF2-40B4-BE49-F238E27FC236}">
                <a16:creationId xmlns:a16="http://schemas.microsoft.com/office/drawing/2014/main" id="{C4A6763B-991A-4A9D-9E15-95ABAC84B07B}"/>
              </a:ext>
            </a:extLst>
          </p:cNvPr>
          <p:cNvPicPr>
            <a:picLocks noChangeAspect="1"/>
          </p:cNvPicPr>
          <p:nvPr/>
        </p:nvPicPr>
        <p:blipFill>
          <a:blip r:embed="rId4"/>
          <a:stretch>
            <a:fillRect/>
          </a:stretch>
        </p:blipFill>
        <p:spPr>
          <a:xfrm>
            <a:off x="4977245" y="85724"/>
            <a:ext cx="4467225" cy="6686552"/>
          </a:xfrm>
          <a:prstGeom prst="rect">
            <a:avLst/>
          </a:prstGeom>
        </p:spPr>
      </p:pic>
      <p:pic>
        <p:nvPicPr>
          <p:cNvPr id="8" name="Resim 7">
            <a:extLst>
              <a:ext uri="{FF2B5EF4-FFF2-40B4-BE49-F238E27FC236}">
                <a16:creationId xmlns:a16="http://schemas.microsoft.com/office/drawing/2014/main" id="{7AB26D40-1FBA-48B1-B87E-0DB1FD85DA0A}"/>
              </a:ext>
            </a:extLst>
          </p:cNvPr>
          <p:cNvPicPr>
            <a:picLocks noChangeAspect="1"/>
          </p:cNvPicPr>
          <p:nvPr/>
        </p:nvPicPr>
        <p:blipFill>
          <a:blip r:embed="rId5"/>
          <a:stretch>
            <a:fillRect/>
          </a:stretch>
        </p:blipFill>
        <p:spPr>
          <a:xfrm>
            <a:off x="9579553" y="2459439"/>
            <a:ext cx="2525856" cy="1333500"/>
          </a:xfrm>
          <a:prstGeom prst="rect">
            <a:avLst/>
          </a:prstGeom>
        </p:spPr>
      </p:pic>
    </p:spTree>
    <p:extLst>
      <p:ext uri="{BB962C8B-B14F-4D97-AF65-F5344CB8AC3E}">
        <p14:creationId xmlns:p14="http://schemas.microsoft.com/office/powerpoint/2010/main" val="2566504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a:extLst>
              <a:ext uri="{FF2B5EF4-FFF2-40B4-BE49-F238E27FC236}">
                <a16:creationId xmlns:a16="http://schemas.microsoft.com/office/drawing/2014/main" id="{C6EA13A1-CE69-4A43-B418-2EB2F1FCA901}"/>
              </a:ext>
            </a:extLst>
          </p:cNvPr>
          <p:cNvSpPr>
            <a:spLocks noGrp="1"/>
          </p:cNvSpPr>
          <p:nvPr>
            <p:ph type="ctrTitle" idx="4294967295"/>
          </p:nvPr>
        </p:nvSpPr>
        <p:spPr>
          <a:xfrm>
            <a:off x="0" y="504825"/>
            <a:ext cx="9785350" cy="309563"/>
          </a:xfrm>
          <a:prstGeom prst="rect">
            <a:avLst/>
          </a:prstGeom>
        </p:spPr>
        <p:txBody>
          <a:bodyPr/>
          <a:lstStyle/>
          <a:p>
            <a:r>
              <a:rPr lang="tr-TR" sz="2000" dirty="0"/>
              <a:t>1. Çeyrek Dönem Eylemleri</a:t>
            </a:r>
          </a:p>
        </p:txBody>
      </p:sp>
      <p:pic>
        <p:nvPicPr>
          <p:cNvPr id="2" name="Resim 1">
            <a:extLst>
              <a:ext uri="{FF2B5EF4-FFF2-40B4-BE49-F238E27FC236}">
                <a16:creationId xmlns:a16="http://schemas.microsoft.com/office/drawing/2014/main" id="{E40BEE8B-BC4B-41EE-8BC6-88BA7A68A927}"/>
              </a:ext>
            </a:extLst>
          </p:cNvPr>
          <p:cNvPicPr>
            <a:picLocks noChangeAspect="1"/>
          </p:cNvPicPr>
          <p:nvPr/>
        </p:nvPicPr>
        <p:blipFill>
          <a:blip r:embed="rId3"/>
          <a:stretch>
            <a:fillRect/>
          </a:stretch>
        </p:blipFill>
        <p:spPr>
          <a:xfrm>
            <a:off x="0" y="0"/>
            <a:ext cx="12192000" cy="6762141"/>
          </a:xfrm>
          <a:prstGeom prst="rect">
            <a:avLst/>
          </a:prstGeom>
        </p:spPr>
      </p:pic>
    </p:spTree>
    <p:extLst>
      <p:ext uri="{BB962C8B-B14F-4D97-AF65-F5344CB8AC3E}">
        <p14:creationId xmlns:p14="http://schemas.microsoft.com/office/powerpoint/2010/main" val="106868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7A2BC73F-2F8B-44CD-A278-8C6FEA7EB164}"/>
              </a:ext>
            </a:extLst>
          </p:cNvPr>
          <p:cNvPicPr>
            <a:picLocks noChangeAspect="1"/>
          </p:cNvPicPr>
          <p:nvPr/>
        </p:nvPicPr>
        <p:blipFill rotWithShape="1">
          <a:blip r:embed="rId2">
            <a:extLst>
              <a:ext uri="{28A0092B-C50C-407E-A947-70E740481C1C}">
                <a14:useLocalDpi xmlns:a14="http://schemas.microsoft.com/office/drawing/2010/main" val="0"/>
              </a:ext>
            </a:extLst>
          </a:blip>
          <a:srcRect t="3" b="5871"/>
          <a:stretch/>
        </p:blipFill>
        <p:spPr>
          <a:xfrm>
            <a:off x="0" y="1020932"/>
            <a:ext cx="12192000" cy="5837068"/>
          </a:xfrm>
          <a:prstGeom prst="rect">
            <a:avLst/>
          </a:prstGeom>
        </p:spPr>
      </p:pic>
      <p:graphicFrame>
        <p:nvGraphicFramePr>
          <p:cNvPr id="2" name="Diyagram 1">
            <a:extLst>
              <a:ext uri="{FF2B5EF4-FFF2-40B4-BE49-F238E27FC236}">
                <a16:creationId xmlns:a16="http://schemas.microsoft.com/office/drawing/2014/main" id="{927BA652-8745-4FF4-89D7-3AF1F03E9166}"/>
              </a:ext>
            </a:extLst>
          </p:cNvPr>
          <p:cNvGraphicFramePr/>
          <p:nvPr>
            <p:extLst>
              <p:ext uri="{D42A27DB-BD31-4B8C-83A1-F6EECF244321}">
                <p14:modId xmlns:p14="http://schemas.microsoft.com/office/powerpoint/2010/main" val="3282846991"/>
              </p:ext>
            </p:extLst>
          </p:nvPr>
        </p:nvGraphicFramePr>
        <p:xfrm>
          <a:off x="1366576" y="150725"/>
          <a:ext cx="9227736" cy="7335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57197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87771AED-BBC8-4813-9CDB-A63D504DAC56}"/>
              </a:ext>
            </a:extLst>
          </p:cNvPr>
          <p:cNvSpPr/>
          <p:nvPr/>
        </p:nvSpPr>
        <p:spPr>
          <a:xfrm>
            <a:off x="3773010" y="1233577"/>
            <a:ext cx="8418990" cy="5477774"/>
          </a:xfrm>
          <a:prstGeom prst="rect">
            <a:avLst/>
          </a:prstGeom>
          <a:solidFill>
            <a:srgbClr val="00354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Metin kutusu 2"/>
          <p:cNvSpPr txBox="1"/>
          <p:nvPr/>
        </p:nvSpPr>
        <p:spPr>
          <a:xfrm>
            <a:off x="4327139" y="2817658"/>
            <a:ext cx="7310732" cy="1843197"/>
          </a:xfrm>
          <a:prstGeom prst="rect">
            <a:avLst/>
          </a:prstGeom>
          <a:noFill/>
        </p:spPr>
        <p:txBody>
          <a:bodyPr wrap="square" rtlCol="0">
            <a:spAutoFit/>
          </a:bodyPr>
          <a:lstStyle/>
          <a:p>
            <a:pPr algn="just">
              <a:lnSpc>
                <a:spcPct val="200000"/>
              </a:lnSpc>
            </a:pPr>
            <a:r>
              <a:rPr lang="tr-TR" sz="2000" b="1" dirty="0">
                <a:solidFill>
                  <a:schemeClr val="bg1"/>
                </a:solidFill>
                <a:cs typeface="Times New Roman" panose="02020603050405020304" pitchFamily="18" charset="0"/>
              </a:rPr>
              <a:t>2025 yılı Eylemleri</a:t>
            </a:r>
            <a:r>
              <a:rPr lang="tr-TR" sz="2000" dirty="0">
                <a:solidFill>
                  <a:schemeClr val="bg1"/>
                </a:solidFill>
                <a:cs typeface="Times New Roman" panose="02020603050405020304" pitchFamily="18" charset="0"/>
              </a:rPr>
              <a:t> </a:t>
            </a:r>
          </a:p>
          <a:p>
            <a:pPr algn="just">
              <a:lnSpc>
                <a:spcPct val="200000"/>
              </a:lnSpc>
            </a:pPr>
            <a:r>
              <a:rPr lang="tr-TR" sz="2000" b="1" dirty="0">
                <a:solidFill>
                  <a:schemeClr val="bg1"/>
                </a:solidFill>
                <a:cs typeface="Times New Roman" panose="02020603050405020304" pitchFamily="18" charset="0"/>
              </a:rPr>
              <a:t>(İç Kontrol Sistemi Uyumlaştırma Birimi </a:t>
            </a:r>
            <a:r>
              <a:rPr lang="tr-TR" sz="2000" dirty="0">
                <a:solidFill>
                  <a:schemeClr val="bg1"/>
                </a:solidFill>
                <a:cs typeface="Times New Roman" panose="02020603050405020304" pitchFamily="18" charset="0"/>
              </a:rPr>
              <a:t>sorumluluğundaki tüm eylemler)</a:t>
            </a:r>
          </a:p>
        </p:txBody>
      </p:sp>
      <p:cxnSp>
        <p:nvCxnSpPr>
          <p:cNvPr id="9" name="Düz Bağlayıcı 8">
            <a:extLst>
              <a:ext uri="{FF2B5EF4-FFF2-40B4-BE49-F238E27FC236}">
                <a16:creationId xmlns:a16="http://schemas.microsoft.com/office/drawing/2014/main" id="{F8A6BC13-DD21-4ECC-B4BC-EAE3CC8AE49A}"/>
              </a:ext>
            </a:extLst>
          </p:cNvPr>
          <p:cNvCxnSpPr/>
          <p:nvPr/>
        </p:nvCxnSpPr>
        <p:spPr>
          <a:xfrm>
            <a:off x="807870" y="3861786"/>
            <a:ext cx="2814221"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Ok: Beşgen 9">
            <a:extLst>
              <a:ext uri="{FF2B5EF4-FFF2-40B4-BE49-F238E27FC236}">
                <a16:creationId xmlns:a16="http://schemas.microsoft.com/office/drawing/2014/main" id="{68AE656C-EC79-4883-8182-115C6CC4FE5D}"/>
              </a:ext>
            </a:extLst>
          </p:cNvPr>
          <p:cNvSpPr/>
          <p:nvPr/>
        </p:nvSpPr>
        <p:spPr>
          <a:xfrm>
            <a:off x="3336551" y="3639844"/>
            <a:ext cx="736846" cy="319596"/>
          </a:xfrm>
          <a:prstGeom prst="homePlate">
            <a:avLst/>
          </a:prstGeom>
          <a:solidFill>
            <a:srgbClr val="00354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314411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4BDEA5B4-F493-474B-B968-E26DE19FD20E}"/>
              </a:ext>
            </a:extLst>
          </p:cNvPr>
          <p:cNvPicPr>
            <a:picLocks noChangeAspect="1"/>
          </p:cNvPicPr>
          <p:nvPr/>
        </p:nvPicPr>
        <p:blipFill>
          <a:blip r:embed="rId3"/>
          <a:stretch>
            <a:fillRect/>
          </a:stretch>
        </p:blipFill>
        <p:spPr>
          <a:xfrm>
            <a:off x="0" y="-1"/>
            <a:ext cx="12192000" cy="6858001"/>
          </a:xfrm>
          <a:prstGeom prst="rect">
            <a:avLst/>
          </a:prstGeom>
        </p:spPr>
      </p:pic>
      <p:sp>
        <p:nvSpPr>
          <p:cNvPr id="4" name="Unvan 3"/>
          <p:cNvSpPr>
            <a:spLocks noGrp="1"/>
          </p:cNvSpPr>
          <p:nvPr>
            <p:ph type="title" idx="4294967295"/>
          </p:nvPr>
        </p:nvSpPr>
        <p:spPr>
          <a:xfrm>
            <a:off x="0" y="4821238"/>
            <a:ext cx="10529888" cy="477837"/>
          </a:xfrm>
          <a:prstGeom prst="rect">
            <a:avLst/>
          </a:prstGeom>
        </p:spPr>
        <p:txBody>
          <a:bodyPr>
            <a:noAutofit/>
          </a:bodyPr>
          <a:lstStyle/>
          <a:p>
            <a:r>
              <a:rPr lang="tr-TR" sz="3200" dirty="0">
                <a:solidFill>
                  <a:srgbClr val="002060"/>
                </a:solidFill>
                <a:latin typeface="Myriad Pro" panose="020B0503030403020204" pitchFamily="34" charset="0"/>
              </a:rPr>
              <a:t>FORMLAR ARASI </a:t>
            </a:r>
            <a:br>
              <a:rPr lang="tr-TR" sz="3200" dirty="0">
                <a:solidFill>
                  <a:srgbClr val="002060"/>
                </a:solidFill>
                <a:latin typeface="Myriad Pro" panose="020B0503030403020204" pitchFamily="34" charset="0"/>
              </a:rPr>
            </a:br>
            <a:r>
              <a:rPr lang="tr-TR" sz="3200" dirty="0">
                <a:solidFill>
                  <a:srgbClr val="002060"/>
                </a:solidFill>
                <a:latin typeface="Myriad Pro" panose="020B0503030403020204" pitchFamily="34" charset="0"/>
              </a:rPr>
              <a:t>İLİŞKİLER</a:t>
            </a:r>
          </a:p>
        </p:txBody>
      </p:sp>
    </p:spTree>
    <p:extLst>
      <p:ext uri="{BB962C8B-B14F-4D97-AF65-F5344CB8AC3E}">
        <p14:creationId xmlns:p14="http://schemas.microsoft.com/office/powerpoint/2010/main" val="201480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idx="4294967295"/>
          </p:nvPr>
        </p:nvSpPr>
        <p:spPr>
          <a:xfrm>
            <a:off x="1085850" y="290513"/>
            <a:ext cx="3863975" cy="477837"/>
          </a:xfrm>
          <a:prstGeom prst="rect">
            <a:avLst/>
          </a:prstGeom>
        </p:spPr>
        <p:txBody>
          <a:bodyPr>
            <a:noAutofit/>
          </a:bodyPr>
          <a:lstStyle/>
          <a:p>
            <a:r>
              <a:rPr lang="tr-TR" sz="2000" b="1" dirty="0"/>
              <a:t>1. Çeyrek Dönem Eylemleri</a:t>
            </a:r>
          </a:p>
        </p:txBody>
      </p:sp>
      <p:pic>
        <p:nvPicPr>
          <p:cNvPr id="5" name="Resim 4">
            <a:extLst>
              <a:ext uri="{FF2B5EF4-FFF2-40B4-BE49-F238E27FC236}">
                <a16:creationId xmlns:a16="http://schemas.microsoft.com/office/drawing/2014/main" id="{1477E3E4-A20B-4037-B562-4272DB48E7E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0939"/>
          <a:stretch/>
        </p:blipFill>
        <p:spPr>
          <a:xfrm>
            <a:off x="4108920" y="2116080"/>
            <a:ext cx="3681767" cy="3541360"/>
          </a:xfrm>
          <a:prstGeom prst="rect">
            <a:avLst/>
          </a:prstGeom>
        </p:spPr>
      </p:pic>
    </p:spTree>
    <p:extLst>
      <p:ext uri="{BB962C8B-B14F-4D97-AF65-F5344CB8AC3E}">
        <p14:creationId xmlns:p14="http://schemas.microsoft.com/office/powerpoint/2010/main" val="2666513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Unvan 3"/>
          <p:cNvSpPr>
            <a:spLocks noGrp="1"/>
          </p:cNvSpPr>
          <p:nvPr>
            <p:ph type="title" idx="4294967295"/>
          </p:nvPr>
        </p:nvSpPr>
        <p:spPr>
          <a:xfrm>
            <a:off x="1218057" y="322802"/>
            <a:ext cx="4714042" cy="531213"/>
          </a:xfrm>
          <a:prstGeom prst="rect">
            <a:avLst/>
          </a:prstGeom>
        </p:spPr>
        <p:txBody>
          <a:bodyPr>
            <a:noAutofit/>
          </a:bodyPr>
          <a:lstStyle/>
          <a:p>
            <a:r>
              <a:rPr lang="tr-TR" sz="2000" b="1" dirty="0"/>
              <a:t>Kontrol Ortamı Standartları</a:t>
            </a:r>
          </a:p>
        </p:txBody>
      </p:sp>
      <p:grpSp>
        <p:nvGrpSpPr>
          <p:cNvPr id="4" name="Grup 3"/>
          <p:cNvGrpSpPr/>
          <p:nvPr/>
        </p:nvGrpSpPr>
        <p:grpSpPr>
          <a:xfrm>
            <a:off x="438869" y="1697249"/>
            <a:ext cx="9410455" cy="4683455"/>
            <a:chOff x="69414" y="1134788"/>
            <a:chExt cx="10263182" cy="5107846"/>
          </a:xfrm>
        </p:grpSpPr>
        <p:sp>
          <p:nvSpPr>
            <p:cNvPr id="22" name="Beşgen 21"/>
            <p:cNvSpPr/>
            <p:nvPr/>
          </p:nvSpPr>
          <p:spPr>
            <a:xfrm>
              <a:off x="3670526" y="3008873"/>
              <a:ext cx="5506276" cy="900000"/>
            </a:xfrm>
            <a:prstGeom prst="homePlate">
              <a:avLst/>
            </a:prstGeom>
            <a:solidFill>
              <a:srgbClr val="5353FF"/>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lvl="0">
                <a:defRPr/>
              </a:pPr>
              <a:r>
                <a:rPr lang="tr-TR" sz="1200" kern="0" dirty="0">
                  <a:solidFill>
                    <a:prstClr val="white"/>
                  </a:solidFill>
                  <a:latin typeface="Arial" panose="020B0604020202020204" pitchFamily="34" charset="0"/>
                  <a:cs typeface="Arial" panose="020B0604020202020204" pitchFamily="34" charset="0"/>
                </a:rPr>
                <a:t>İç kontrol sistemi ve işleyişi yönetici ve personel tarafından sahiplenilmeli ve desteklenmelidir.</a:t>
              </a:r>
            </a:p>
          </p:txBody>
        </p:sp>
        <p:sp>
          <p:nvSpPr>
            <p:cNvPr id="23" name="Beşgen 22"/>
            <p:cNvSpPr/>
            <p:nvPr/>
          </p:nvSpPr>
          <p:spPr>
            <a:xfrm>
              <a:off x="4390308" y="3947954"/>
              <a:ext cx="5942288" cy="1064313"/>
            </a:xfrm>
            <a:prstGeom prst="homePlate">
              <a:avLst/>
            </a:prstGeom>
            <a:solidFill>
              <a:srgbClr val="A3A3FF"/>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lvl="0">
                <a:defRPr/>
              </a:pPr>
              <a:r>
                <a:rPr lang="tr-TR" sz="1200" b="1" u="sng" kern="0" dirty="0">
                  <a:latin typeface="Arial" panose="020B0604020202020204" pitchFamily="34" charset="0"/>
                  <a:cs typeface="Arial" panose="020B0604020202020204" pitchFamily="34" charset="0"/>
                </a:rPr>
                <a:t>Harcama Birimi düzeyinde</a:t>
              </a:r>
              <a:r>
                <a:rPr lang="tr-TR" sz="1200" b="1" kern="0" dirty="0">
                  <a:latin typeface="Arial" panose="020B0604020202020204" pitchFamily="34" charset="0"/>
                  <a:cs typeface="Arial" panose="020B0604020202020204" pitchFamily="34" charset="0"/>
                </a:rPr>
                <a:t> </a:t>
              </a:r>
              <a:r>
                <a:rPr lang="tr-TR" sz="1200" kern="0" dirty="0">
                  <a:latin typeface="Arial" panose="020B0604020202020204" pitchFamily="34" charset="0"/>
                  <a:cs typeface="Arial" panose="020B0604020202020204" pitchFamily="34" charset="0"/>
                </a:rPr>
                <a:t>yeni başlayan yönetici ve personelin adaptasyon süresini kısaltmak amacıyla kurum hakkında genel bilgilendirme dosyasının hazırlanması.</a:t>
              </a:r>
            </a:p>
          </p:txBody>
        </p:sp>
        <p:sp>
          <p:nvSpPr>
            <p:cNvPr id="24" name="Beşgen 23"/>
            <p:cNvSpPr/>
            <p:nvPr/>
          </p:nvSpPr>
          <p:spPr>
            <a:xfrm>
              <a:off x="3073234" y="2073617"/>
              <a:ext cx="4896329" cy="900000"/>
            </a:xfrm>
            <a:prstGeom prst="homePlate">
              <a:avLst/>
            </a:prstGeom>
            <a:solidFill>
              <a:srgbClr val="0000C8"/>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lvl="0">
                <a:defRPr/>
              </a:pPr>
              <a:r>
                <a:rPr lang="tr-TR" sz="1200" b="1" u="sng" kern="0" dirty="0">
                  <a:solidFill>
                    <a:prstClr val="white"/>
                  </a:solidFill>
                  <a:latin typeface="Arial" panose="020B0604020202020204" pitchFamily="34" charset="0"/>
                  <a:cs typeface="Arial" panose="020B0604020202020204" pitchFamily="34" charset="0"/>
                </a:rPr>
                <a:t>Etik Değerler ve Dürüstlük: </a:t>
              </a:r>
              <a:r>
                <a:rPr lang="tr-TR" sz="1200" kern="0" dirty="0">
                  <a:solidFill>
                    <a:prstClr val="white"/>
                  </a:solidFill>
                  <a:latin typeface="Arial" panose="020B0604020202020204" pitchFamily="34" charset="0"/>
                  <a:cs typeface="Arial" panose="020B0604020202020204" pitchFamily="34" charset="0"/>
                </a:rPr>
                <a:t>Personel davranışlarını belirleyen kuralların personel tarafından bilinmesi sağlanmalıdır.</a:t>
              </a:r>
              <a:endParaRPr kumimoji="0" lang="tr-TR" sz="12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5" name="Beşgen 24"/>
            <p:cNvSpPr/>
            <p:nvPr/>
          </p:nvSpPr>
          <p:spPr>
            <a:xfrm>
              <a:off x="2496289" y="1141121"/>
              <a:ext cx="4461247" cy="900000"/>
            </a:xfrm>
            <a:prstGeom prst="homePlate">
              <a:avLst/>
            </a:prstGeom>
            <a:solidFill>
              <a:srgbClr val="00008C"/>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marR="0" lvl="0" indent="0" defTabSz="914400" eaLnBrk="1" fontAlgn="auto" latinLnBrk="0" hangingPunct="1">
                <a:lnSpc>
                  <a:spcPct val="100000"/>
                </a:lnSpc>
                <a:spcBef>
                  <a:spcPts val="0"/>
                </a:spcBef>
                <a:spcAft>
                  <a:spcPts val="0"/>
                </a:spcAft>
                <a:buClrTx/>
                <a:buSzTx/>
                <a:buFontTx/>
                <a:buNone/>
                <a:tabLst/>
                <a:defRPr/>
              </a:pPr>
              <a:r>
                <a:rPr kumimoji="0" lang="tr-TR"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KONTROL ORTAMI</a:t>
              </a:r>
            </a:p>
          </p:txBody>
        </p:sp>
        <p:sp>
          <p:nvSpPr>
            <p:cNvPr id="26" name="Serbest Form 25"/>
            <p:cNvSpPr/>
            <p:nvPr/>
          </p:nvSpPr>
          <p:spPr>
            <a:xfrm>
              <a:off x="1883525" y="1134788"/>
              <a:ext cx="1231576" cy="906334"/>
            </a:xfrm>
            <a:custGeom>
              <a:avLst/>
              <a:gdLst>
                <a:gd name="connsiteX0" fmla="*/ 0 w 1333849"/>
                <a:gd name="connsiteY0" fmla="*/ 841286 h 841286"/>
                <a:gd name="connsiteX1" fmla="*/ 666921 w 1333849"/>
                <a:gd name="connsiteY1" fmla="*/ 0 h 841286"/>
                <a:gd name="connsiteX2" fmla="*/ 666928 w 1333849"/>
                <a:gd name="connsiteY2" fmla="*/ 0 h 841286"/>
                <a:gd name="connsiteX3" fmla="*/ 1333849 w 1333849"/>
                <a:gd name="connsiteY3" fmla="*/ 841286 h 841286"/>
                <a:gd name="connsiteX4" fmla="*/ 0 w 1333849"/>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849" h="841286">
                  <a:moveTo>
                    <a:pt x="0" y="841286"/>
                  </a:moveTo>
                  <a:lnTo>
                    <a:pt x="666921" y="0"/>
                  </a:lnTo>
                  <a:lnTo>
                    <a:pt x="666928" y="0"/>
                  </a:lnTo>
                  <a:lnTo>
                    <a:pt x="1333849" y="841286"/>
                  </a:lnTo>
                  <a:lnTo>
                    <a:pt x="0" y="841286"/>
                  </a:lnTo>
                  <a:close/>
                </a:path>
              </a:pathLst>
            </a:custGeom>
            <a:solidFill>
              <a:srgbClr val="00008C"/>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20320" tIns="20320" rIns="20320" bIns="20320" numCol="1" spcCol="1270" anchor="ctr" anchorCtr="0">
              <a:noAutofit/>
            </a:bodyPr>
            <a:lstStyle/>
            <a:p>
              <a:pPr marL="0" marR="0" lvl="0" indent="0" algn="ctr" defTabSz="711200" eaLnBrk="1" fontAlgn="auto" latinLnBrk="0" hangingPunct="1">
                <a:lnSpc>
                  <a:spcPct val="100000"/>
                </a:lnSpc>
                <a:spcBef>
                  <a:spcPct val="0"/>
                </a:spcBef>
                <a:spcAft>
                  <a:spcPts val="0"/>
                </a:spcAft>
                <a:buClrTx/>
                <a:buSzTx/>
                <a:buFontTx/>
                <a:buNone/>
                <a:tabLst/>
                <a:defRPr/>
              </a:pPr>
              <a:endParaRPr kumimoji="0" lang="tr-TR" sz="1100" b="1" i="0" u="none" strike="noStrike" kern="0" cap="none" spc="0" normalizeH="0" baseline="0" noProof="0" dirty="0">
                <a:ln>
                  <a:noFill/>
                </a:ln>
                <a:solidFill>
                  <a:srgbClr val="E7E6E6"/>
                </a:solidFill>
                <a:effectLst/>
                <a:uLnTx/>
                <a:uFillTx/>
                <a:latin typeface="Arial" panose="020B0604020202020204" pitchFamily="34" charset="0"/>
                <a:cs typeface="Arial" panose="020B0604020202020204" pitchFamily="34" charset="0"/>
              </a:endParaRPr>
            </a:p>
            <a:p>
              <a:pPr marL="0" marR="0" lvl="0" indent="0" algn="ctr" defTabSz="711200" eaLnBrk="1" fontAlgn="auto" latinLnBrk="0" hangingPunct="1">
                <a:lnSpc>
                  <a:spcPct val="100000"/>
                </a:lnSpc>
                <a:spcBef>
                  <a:spcPct val="0"/>
                </a:spcBef>
                <a:spcAft>
                  <a:spcPts val="0"/>
                </a:spcAft>
                <a:buClrTx/>
                <a:buSzTx/>
                <a:buFontTx/>
                <a:buNone/>
                <a:tabLst/>
                <a:defRPr/>
              </a:pPr>
              <a:endParaRPr kumimoji="0" lang="tr-TR" sz="1100" b="1" i="0" u="none" strike="noStrike" kern="0" cap="none" spc="0" normalizeH="0" baseline="0" noProof="0" dirty="0">
                <a:ln>
                  <a:noFill/>
                </a:ln>
                <a:solidFill>
                  <a:srgbClr val="E7E6E6"/>
                </a:solidFill>
                <a:effectLst/>
                <a:uLnTx/>
                <a:uFillTx/>
                <a:latin typeface="Arial" panose="020B0604020202020204" pitchFamily="34" charset="0"/>
                <a:cs typeface="Arial" panose="020B0604020202020204" pitchFamily="34" charset="0"/>
              </a:endParaRPr>
            </a:p>
            <a:p>
              <a:pPr marL="0" marR="0" lvl="0" indent="0" algn="ctr" defTabSz="711200" eaLnBrk="1" fontAlgn="auto" latinLnBrk="0" hangingPunct="1">
                <a:lnSpc>
                  <a:spcPct val="100000"/>
                </a:lnSpc>
                <a:spcBef>
                  <a:spcPct val="0"/>
                </a:spcBef>
                <a:spcAft>
                  <a:spcPts val="0"/>
                </a:spcAft>
                <a:buClrTx/>
                <a:buSzTx/>
                <a:buFontTx/>
                <a:buNone/>
                <a:tabLst/>
                <a:defRPr/>
              </a:pPr>
              <a:r>
                <a:rPr kumimoji="0" lang="tr-TR" sz="1100" b="1" i="0" u="none" strike="noStrike" kern="0" cap="none" spc="0" normalizeH="0" baseline="0" noProof="0" dirty="0">
                  <a:ln>
                    <a:noFill/>
                  </a:ln>
                  <a:solidFill>
                    <a:srgbClr val="E7E6E6"/>
                  </a:solidFill>
                  <a:effectLst/>
                  <a:uLnTx/>
                  <a:uFillTx/>
                  <a:latin typeface="Arial" panose="020B0604020202020204" pitchFamily="34" charset="0"/>
                  <a:cs typeface="Arial" panose="020B0604020202020204" pitchFamily="34" charset="0"/>
                </a:rPr>
                <a:t>Bileşen </a:t>
              </a:r>
              <a:r>
                <a:rPr kumimoji="0" lang="tr-TR" sz="11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1</a:t>
              </a:r>
            </a:p>
          </p:txBody>
        </p:sp>
        <p:sp>
          <p:nvSpPr>
            <p:cNvPr id="27" name="Serbest Form 26"/>
            <p:cNvSpPr/>
            <p:nvPr/>
          </p:nvSpPr>
          <p:spPr>
            <a:xfrm>
              <a:off x="1277550" y="2073615"/>
              <a:ext cx="2463151" cy="900000"/>
            </a:xfrm>
            <a:custGeom>
              <a:avLst/>
              <a:gdLst>
                <a:gd name="connsiteX0" fmla="*/ 0 w 2667698"/>
                <a:gd name="connsiteY0" fmla="*/ 841286 h 841286"/>
                <a:gd name="connsiteX1" fmla="*/ 666921 w 2667698"/>
                <a:gd name="connsiteY1" fmla="*/ 0 h 841286"/>
                <a:gd name="connsiteX2" fmla="*/ 2000777 w 2667698"/>
                <a:gd name="connsiteY2" fmla="*/ 0 h 841286"/>
                <a:gd name="connsiteX3" fmla="*/ 2667698 w 2667698"/>
                <a:gd name="connsiteY3" fmla="*/ 841286 h 841286"/>
                <a:gd name="connsiteX4" fmla="*/ 0 w 2667698"/>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698" h="841286">
                  <a:moveTo>
                    <a:pt x="0" y="841286"/>
                  </a:moveTo>
                  <a:lnTo>
                    <a:pt x="666921" y="0"/>
                  </a:lnTo>
                  <a:lnTo>
                    <a:pt x="2000777" y="0"/>
                  </a:lnTo>
                  <a:lnTo>
                    <a:pt x="2667698" y="841286"/>
                  </a:lnTo>
                  <a:lnTo>
                    <a:pt x="0" y="841286"/>
                  </a:lnTo>
                  <a:close/>
                </a:path>
              </a:pathLst>
            </a:custGeom>
            <a:solidFill>
              <a:srgbClr val="0000C8"/>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492248" tIns="25400" rIns="492247" bIns="254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endParaRPr kumimoji="0" lang="tr-TR" sz="1200" b="1" i="0" u="none" strike="noStrike" kern="0" cap="none" spc="0" normalizeH="0" baseline="0" noProof="0" dirty="0">
                <a:ln>
                  <a:noFill/>
                </a:ln>
                <a:solidFill>
                  <a:srgbClr val="E7E6E6"/>
                </a:solidFill>
                <a:effectLst/>
                <a:uLnTx/>
                <a:uFillTx/>
                <a:latin typeface="Arial" panose="020B0604020202020204" pitchFamily="34" charset="0"/>
                <a:cs typeface="Arial" panose="020B0604020202020204" pitchFamily="34" charset="0"/>
              </a:endParaRPr>
            </a:p>
            <a:p>
              <a:pPr marL="0" marR="0" lvl="0" indent="0" algn="ctr" defTabSz="889000" eaLnBrk="1" fontAlgn="auto" latinLnBrk="0" hangingPunct="1">
                <a:lnSpc>
                  <a:spcPct val="90000"/>
                </a:lnSpc>
                <a:spcBef>
                  <a:spcPct val="0"/>
                </a:spcBef>
                <a:spcAft>
                  <a:spcPct val="35000"/>
                </a:spcAft>
                <a:buClrTx/>
                <a:buSzTx/>
                <a:buFontTx/>
                <a:buNone/>
                <a:tabLst/>
                <a:defRPr/>
              </a:pPr>
              <a:r>
                <a:rPr kumimoji="0" lang="tr-TR" sz="1200" b="1" i="0" u="none" strike="noStrike" kern="0" cap="none" spc="0" normalizeH="0" baseline="0" noProof="0" dirty="0">
                  <a:ln>
                    <a:noFill/>
                  </a:ln>
                  <a:solidFill>
                    <a:srgbClr val="E7E6E6"/>
                  </a:solidFill>
                  <a:effectLst/>
                  <a:uLnTx/>
                  <a:uFillTx/>
                  <a:latin typeface="Arial" panose="020B0604020202020204" pitchFamily="34" charset="0"/>
                  <a:cs typeface="Arial" panose="020B0604020202020204" pitchFamily="34" charset="0"/>
                </a:rPr>
                <a:t>Standart </a:t>
              </a:r>
              <a:r>
                <a:rPr kumimoji="0" lang="tr-TR" sz="12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KOS 1</a:t>
              </a:r>
              <a:endParaRPr kumimoji="0" lang="tr-TR" sz="12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8" name="Serbest Form 27"/>
            <p:cNvSpPr/>
            <p:nvPr/>
          </p:nvSpPr>
          <p:spPr>
            <a:xfrm>
              <a:off x="681274" y="3016382"/>
              <a:ext cx="3694728" cy="900000"/>
            </a:xfrm>
            <a:custGeom>
              <a:avLst/>
              <a:gdLst>
                <a:gd name="connsiteX0" fmla="*/ 0 w 4001547"/>
                <a:gd name="connsiteY0" fmla="*/ 841286 h 841286"/>
                <a:gd name="connsiteX1" fmla="*/ 666921 w 4001547"/>
                <a:gd name="connsiteY1" fmla="*/ 0 h 841286"/>
                <a:gd name="connsiteX2" fmla="*/ 3334626 w 4001547"/>
                <a:gd name="connsiteY2" fmla="*/ 0 h 841286"/>
                <a:gd name="connsiteX3" fmla="*/ 4001547 w 4001547"/>
                <a:gd name="connsiteY3" fmla="*/ 841286 h 841286"/>
                <a:gd name="connsiteX4" fmla="*/ 0 w 4001547"/>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1547" h="841286">
                  <a:moveTo>
                    <a:pt x="0" y="841286"/>
                  </a:moveTo>
                  <a:lnTo>
                    <a:pt x="666921" y="0"/>
                  </a:lnTo>
                  <a:lnTo>
                    <a:pt x="3334626" y="0"/>
                  </a:lnTo>
                  <a:lnTo>
                    <a:pt x="4001547" y="841286"/>
                  </a:lnTo>
                  <a:lnTo>
                    <a:pt x="0" y="841286"/>
                  </a:lnTo>
                  <a:close/>
                </a:path>
              </a:pathLst>
            </a:custGeom>
            <a:solidFill>
              <a:srgbClr val="5353FF"/>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725671" tIns="25400" rIns="725671" bIns="254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tr-TR" sz="1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Genel Şart KOS </a:t>
              </a:r>
              <a:r>
                <a:rPr lang="tr-TR" sz="1200" b="1" kern="0" noProof="0" dirty="0">
                  <a:solidFill>
                    <a:schemeClr val="bg1"/>
                  </a:solidFill>
                  <a:latin typeface="Arial" panose="020B0604020202020204" pitchFamily="34" charset="0"/>
                  <a:cs typeface="Arial" panose="020B0604020202020204" pitchFamily="34" charset="0"/>
                </a:rPr>
                <a:t>1.1</a:t>
              </a:r>
              <a:endParaRPr kumimoji="0" lang="tr-TR" sz="12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29" name="Serbest Form 28"/>
            <p:cNvSpPr/>
            <p:nvPr/>
          </p:nvSpPr>
          <p:spPr>
            <a:xfrm>
              <a:off x="69414" y="3956568"/>
              <a:ext cx="4942853" cy="1055699"/>
            </a:xfrm>
            <a:custGeom>
              <a:avLst/>
              <a:gdLst>
                <a:gd name="connsiteX0" fmla="*/ 0 w 5335396"/>
                <a:gd name="connsiteY0" fmla="*/ 841286 h 841286"/>
                <a:gd name="connsiteX1" fmla="*/ 666921 w 5335396"/>
                <a:gd name="connsiteY1" fmla="*/ 0 h 841286"/>
                <a:gd name="connsiteX2" fmla="*/ 4668475 w 5335396"/>
                <a:gd name="connsiteY2" fmla="*/ 0 h 841286"/>
                <a:gd name="connsiteX3" fmla="*/ 5335396 w 5335396"/>
                <a:gd name="connsiteY3" fmla="*/ 841286 h 841286"/>
                <a:gd name="connsiteX4" fmla="*/ 0 w 5335396"/>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5396" h="841286">
                  <a:moveTo>
                    <a:pt x="0" y="841286"/>
                  </a:moveTo>
                  <a:lnTo>
                    <a:pt x="666921" y="0"/>
                  </a:lnTo>
                  <a:lnTo>
                    <a:pt x="4668475" y="0"/>
                  </a:lnTo>
                  <a:lnTo>
                    <a:pt x="5335396" y="841286"/>
                  </a:lnTo>
                  <a:lnTo>
                    <a:pt x="0" y="841286"/>
                  </a:lnTo>
                  <a:close/>
                </a:path>
              </a:pathLst>
            </a:custGeom>
            <a:solidFill>
              <a:srgbClr val="A3A3FF"/>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959095" tIns="25400" rIns="959094" bIns="25400" numCol="1" spcCol="1270" anchor="ctr" anchorCtr="0">
              <a:noAutofit/>
            </a:bodyPr>
            <a:lstStyle/>
            <a:p>
              <a:pPr marL="0" marR="0" lvl="0" indent="0" algn="ctr" defTabSz="889000" eaLnBrk="1" fontAlgn="auto" latinLnBrk="0" hangingPunct="1">
                <a:lnSpc>
                  <a:spcPct val="100000"/>
                </a:lnSpc>
                <a:spcBef>
                  <a:spcPts val="0"/>
                </a:spcBef>
                <a:spcAft>
                  <a:spcPts val="0"/>
                </a:spcAft>
                <a:buClrTx/>
                <a:buSzTx/>
                <a:buFontTx/>
                <a:buNone/>
                <a:tabLst/>
                <a:defRPr/>
              </a:pPr>
              <a:r>
                <a:rPr kumimoji="0" lang="tr-TR" sz="16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lang="tr-TR" sz="1600" b="1" i="0" u="none" strike="noStrike" kern="0" cap="none" spc="0" normalizeH="0" baseline="0" noProof="0" dirty="0">
                  <a:ln>
                    <a:noFill/>
                  </a:ln>
                  <a:effectLst/>
                  <a:uLnTx/>
                  <a:uFillTx/>
                  <a:latin typeface="Arial" panose="020B0604020202020204" pitchFamily="34" charset="0"/>
                  <a:cs typeface="Arial" panose="020B0604020202020204" pitchFamily="34" charset="0"/>
                </a:rPr>
                <a:t>E.1.1.1</a:t>
              </a:r>
            </a:p>
          </p:txBody>
        </p:sp>
        <p:sp>
          <p:nvSpPr>
            <p:cNvPr id="30" name="Yuvarlatılmış Dikdörtgen 29"/>
            <p:cNvSpPr/>
            <p:nvPr/>
          </p:nvSpPr>
          <p:spPr>
            <a:xfrm>
              <a:off x="69414" y="5340324"/>
              <a:ext cx="3769683" cy="887559"/>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265113">
                <a:defRPr/>
              </a:pPr>
              <a:r>
                <a:rPr kumimoji="0" lang="tr-TR" sz="1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SORUMLU BİRİM</a:t>
              </a:r>
            </a:p>
            <a:p>
              <a:pPr marL="265113">
                <a:defRPr/>
              </a:pPr>
              <a:r>
                <a:rPr lang="tr-TR" sz="1200" kern="0" dirty="0">
                  <a:solidFill>
                    <a:prstClr val="black"/>
                  </a:solidFill>
                  <a:latin typeface="Arial" panose="020B0604020202020204" pitchFamily="34" charset="0"/>
                  <a:cs typeface="Arial" panose="020B0604020202020204" pitchFamily="34" charset="0"/>
                </a:rPr>
                <a:t>Merkez Birimler/İl Sağlık Müdürlükleri</a:t>
              </a:r>
            </a:p>
          </p:txBody>
        </p:sp>
        <p:sp>
          <p:nvSpPr>
            <p:cNvPr id="31" name="Yuvarlatılmış Dikdörtgen 30"/>
            <p:cNvSpPr/>
            <p:nvPr/>
          </p:nvSpPr>
          <p:spPr>
            <a:xfrm>
              <a:off x="3839097" y="5340324"/>
              <a:ext cx="3510011" cy="902310"/>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360363" lvl="0">
                <a:defRPr/>
              </a:pPr>
              <a:r>
                <a:rPr kumimoji="0" lang="tr-TR" sz="1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TAMAMLANMA TARİHİ</a:t>
              </a:r>
              <a:endParaRPr lang="tr-TR" sz="1200" kern="0" dirty="0">
                <a:solidFill>
                  <a:prstClr val="black"/>
                </a:solidFill>
                <a:latin typeface="Arial" panose="020B0604020202020204" pitchFamily="34" charset="0"/>
                <a:cs typeface="Arial" panose="020B0604020202020204" pitchFamily="34" charset="0"/>
              </a:endParaRPr>
            </a:p>
            <a:p>
              <a:pPr marL="360363" lvl="0">
                <a:defRPr/>
              </a:pPr>
              <a:r>
                <a:rPr lang="tr-TR" sz="1200" kern="0" dirty="0">
                  <a:solidFill>
                    <a:prstClr val="black"/>
                  </a:solidFill>
                  <a:latin typeface="Arial" panose="020B0604020202020204" pitchFamily="34" charset="0"/>
                  <a:cs typeface="Arial" panose="020B0604020202020204" pitchFamily="34" charset="0"/>
                </a:rPr>
                <a:t>1. Çeyrek Dönem 2025</a:t>
              </a:r>
            </a:p>
            <a:p>
              <a:pPr marL="360363">
                <a:defRPr/>
              </a:pPr>
              <a:r>
                <a:rPr lang="tr-TR" sz="1200" kern="0" dirty="0">
                  <a:solidFill>
                    <a:prstClr val="black"/>
                  </a:solidFill>
                  <a:latin typeface="Arial" panose="020B0604020202020204" pitchFamily="34" charset="0"/>
                  <a:cs typeface="Arial" panose="020B0604020202020204" pitchFamily="34" charset="0"/>
                </a:rPr>
                <a:t>1. Çeyrek Dönem 2026</a:t>
              </a:r>
            </a:p>
          </p:txBody>
        </p:sp>
      </p:grpSp>
      <p:sp>
        <p:nvSpPr>
          <p:cNvPr id="19" name="Yuvarlatılmış Dikdörtgen 18"/>
          <p:cNvSpPr/>
          <p:nvPr/>
        </p:nvSpPr>
        <p:spPr>
          <a:xfrm>
            <a:off x="7113722" y="5553362"/>
            <a:ext cx="4073746" cy="813815"/>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265113">
              <a:defRPr/>
            </a:pPr>
            <a:r>
              <a:rPr lang="tr-TR" sz="1400" b="1" kern="0" dirty="0">
                <a:solidFill>
                  <a:prstClr val="black"/>
                </a:solidFill>
                <a:latin typeface="Arial" panose="020B0604020202020204" pitchFamily="34" charset="0"/>
                <a:cs typeface="Arial" panose="020B0604020202020204" pitchFamily="34" charset="0"/>
              </a:rPr>
              <a:t>Eylem Çıktısı</a:t>
            </a:r>
          </a:p>
          <a:p>
            <a:pPr marL="265113">
              <a:defRPr/>
            </a:pPr>
            <a:r>
              <a:rPr lang="tr-TR" sz="1400" kern="0" dirty="0">
                <a:solidFill>
                  <a:prstClr val="black"/>
                </a:solidFill>
                <a:latin typeface="Arial" panose="020B0604020202020204" pitchFamily="34" charset="0"/>
                <a:cs typeface="Arial" panose="020B0604020202020204" pitchFamily="34" charset="0"/>
              </a:rPr>
              <a:t>Elektronik Genel Bilgilendirme Dosyası</a:t>
            </a:r>
          </a:p>
        </p:txBody>
      </p:sp>
    </p:spTree>
    <p:extLst>
      <p:ext uri="{BB962C8B-B14F-4D97-AF65-F5344CB8AC3E}">
        <p14:creationId xmlns:p14="http://schemas.microsoft.com/office/powerpoint/2010/main" val="1796808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a:extLst>
              <a:ext uri="{FF2B5EF4-FFF2-40B4-BE49-F238E27FC236}">
                <a16:creationId xmlns:a16="http://schemas.microsoft.com/office/drawing/2014/main" id="{C6EA13A1-CE69-4A43-B418-2EB2F1FCA901}"/>
              </a:ext>
            </a:extLst>
          </p:cNvPr>
          <p:cNvSpPr>
            <a:spLocks noGrp="1"/>
          </p:cNvSpPr>
          <p:nvPr>
            <p:ph type="ctrTitle" idx="4294967295"/>
          </p:nvPr>
        </p:nvSpPr>
        <p:spPr>
          <a:xfrm>
            <a:off x="1202652" y="366350"/>
            <a:ext cx="9786696" cy="309230"/>
          </a:xfrm>
          <a:prstGeom prst="rect">
            <a:avLst/>
          </a:prstGeom>
        </p:spPr>
        <p:txBody>
          <a:bodyPr/>
          <a:lstStyle/>
          <a:p>
            <a:r>
              <a:rPr lang="tr-TR" sz="2000" b="1" dirty="0"/>
              <a:t>Genel Bilgilendirme Dosyası</a:t>
            </a:r>
          </a:p>
        </p:txBody>
      </p:sp>
      <p:pic>
        <p:nvPicPr>
          <p:cNvPr id="4" name="Resim 3">
            <a:extLst>
              <a:ext uri="{FF2B5EF4-FFF2-40B4-BE49-F238E27FC236}">
                <a16:creationId xmlns:a16="http://schemas.microsoft.com/office/drawing/2014/main" id="{87748A99-338A-4B1A-A6E4-D6B4642613FB}"/>
              </a:ext>
            </a:extLst>
          </p:cNvPr>
          <p:cNvPicPr>
            <a:picLocks noChangeAspect="1"/>
          </p:cNvPicPr>
          <p:nvPr/>
        </p:nvPicPr>
        <p:blipFill>
          <a:blip r:embed="rId3"/>
          <a:stretch>
            <a:fillRect/>
          </a:stretch>
        </p:blipFill>
        <p:spPr>
          <a:xfrm>
            <a:off x="477470" y="1474397"/>
            <a:ext cx="5530635" cy="3909204"/>
          </a:xfrm>
          <a:prstGeom prst="rect">
            <a:avLst/>
          </a:prstGeom>
        </p:spPr>
      </p:pic>
      <p:sp>
        <p:nvSpPr>
          <p:cNvPr id="7" name="Rectangle 1">
            <a:extLst>
              <a:ext uri="{FF2B5EF4-FFF2-40B4-BE49-F238E27FC236}">
                <a16:creationId xmlns:a16="http://schemas.microsoft.com/office/drawing/2014/main" id="{12CB6FA7-888C-4E84-B4BC-6B3591BD1839}"/>
              </a:ext>
            </a:extLst>
          </p:cNvPr>
          <p:cNvSpPr txBox="1">
            <a:spLocks noChangeArrowheads="1"/>
          </p:cNvSpPr>
          <p:nvPr/>
        </p:nvSpPr>
        <p:spPr bwMode="auto">
          <a:xfrm>
            <a:off x="6183897" y="1762960"/>
            <a:ext cx="5413157" cy="3884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marL="228600" indent="-228600" algn="l" defTabSz="914400" rtl="0" eaLnBrk="0" fontAlgn="base" latinLnBrk="0" hangingPunct="0">
              <a:lnSpc>
                <a:spcPct val="90000"/>
              </a:lnSpc>
              <a:spcBef>
                <a:spcPct val="0"/>
              </a:spcBef>
              <a:spcAft>
                <a:spcPct val="0"/>
              </a:spcAft>
              <a:buFont typeface="Arial" panose="020B0604020202020204" pitchFamily="34" charset="0"/>
              <a:buChar char="•"/>
              <a:tabLst>
                <a:tab pos="5754688" algn="r"/>
              </a:tabLst>
              <a:defRPr sz="2800" kern="1200">
                <a:solidFill>
                  <a:schemeClr val="tx1"/>
                </a:solidFill>
                <a:latin typeface="Arial" panose="020B0604020202020204" pitchFamily="34" charset="0"/>
                <a:ea typeface="+mn-ea"/>
                <a:cs typeface="+mn-cs"/>
              </a:defRPr>
            </a:lvl1pPr>
            <a:lvl2pPr marL="685800" indent="-228600" algn="l" defTabSz="914400" rtl="0" eaLnBrk="0" fontAlgn="base" latinLnBrk="0" hangingPunct="0">
              <a:lnSpc>
                <a:spcPct val="90000"/>
              </a:lnSpc>
              <a:spcBef>
                <a:spcPct val="0"/>
              </a:spcBef>
              <a:spcAft>
                <a:spcPct val="0"/>
              </a:spcAft>
              <a:buFont typeface="Arial" panose="020B0604020202020204" pitchFamily="34" charset="0"/>
              <a:buChar char="•"/>
              <a:tabLst>
                <a:tab pos="5754688" algn="r"/>
              </a:tabLst>
              <a:defRPr sz="2400" kern="1200">
                <a:solidFill>
                  <a:schemeClr val="tx1"/>
                </a:solidFill>
                <a:latin typeface="Arial" panose="020B0604020202020204" pitchFamily="34" charset="0"/>
                <a:ea typeface="+mn-ea"/>
                <a:cs typeface="+mn-cs"/>
              </a:defRPr>
            </a:lvl2pPr>
            <a:lvl3pPr marL="1143000" indent="-228600" algn="l" defTabSz="914400" rtl="0" eaLnBrk="0" fontAlgn="base" latinLnBrk="0" hangingPunct="0">
              <a:lnSpc>
                <a:spcPct val="90000"/>
              </a:lnSpc>
              <a:spcBef>
                <a:spcPct val="0"/>
              </a:spcBef>
              <a:spcAft>
                <a:spcPct val="0"/>
              </a:spcAft>
              <a:buFont typeface="Arial" panose="020B0604020202020204" pitchFamily="34" charset="0"/>
              <a:buChar char="•"/>
              <a:tabLst>
                <a:tab pos="5754688" algn="r"/>
              </a:tabLst>
              <a:defRPr sz="2000" kern="1200">
                <a:solidFill>
                  <a:schemeClr val="tx1"/>
                </a:solidFill>
                <a:latin typeface="Arial" panose="020B0604020202020204" pitchFamily="34" charset="0"/>
                <a:ea typeface="+mn-ea"/>
                <a:cs typeface="+mn-cs"/>
              </a:defRPr>
            </a:lvl3pPr>
            <a:lvl4pPr marL="1600200" indent="-228600" algn="l" defTabSz="914400" rtl="0" eaLnBrk="0" fontAlgn="base" latinLnBrk="0" hangingPunct="0">
              <a:lnSpc>
                <a:spcPct val="90000"/>
              </a:lnSpc>
              <a:spcBef>
                <a:spcPct val="0"/>
              </a:spcBef>
              <a:spcAft>
                <a:spcPct val="0"/>
              </a:spcAft>
              <a:buFont typeface="Arial" panose="020B0604020202020204" pitchFamily="34" charset="0"/>
              <a:buChar char="•"/>
              <a:tabLst>
                <a:tab pos="5754688" algn="r"/>
              </a:tabLst>
              <a:defRPr sz="1800" kern="1200">
                <a:solidFill>
                  <a:schemeClr val="tx1"/>
                </a:solidFill>
                <a:latin typeface="Arial" panose="020B0604020202020204" pitchFamily="34" charset="0"/>
                <a:ea typeface="+mn-ea"/>
                <a:cs typeface="+mn-cs"/>
              </a:defRPr>
            </a:lvl4pPr>
            <a:lvl5pPr marL="2057400" indent="-228600" algn="l" defTabSz="914400" rtl="0" eaLnBrk="0" fontAlgn="base" latinLnBrk="0" hangingPunct="0">
              <a:lnSpc>
                <a:spcPct val="90000"/>
              </a:lnSpc>
              <a:spcBef>
                <a:spcPct val="0"/>
              </a:spcBef>
              <a:spcAft>
                <a:spcPct val="0"/>
              </a:spcAft>
              <a:buFont typeface="Arial" panose="020B0604020202020204" pitchFamily="34" charset="0"/>
              <a:buChar char="•"/>
              <a:tabLst>
                <a:tab pos="5754688" algn="r"/>
              </a:tabLst>
              <a:defRPr sz="18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lnSpc>
                <a:spcPct val="90000"/>
              </a:lnSpc>
              <a:spcBef>
                <a:spcPct val="0"/>
              </a:spcBef>
              <a:spcAft>
                <a:spcPct val="0"/>
              </a:spcAft>
              <a:buFont typeface="Arial" panose="020B0604020202020204" pitchFamily="34" charset="0"/>
              <a:buChar char="•"/>
              <a:tabLst>
                <a:tab pos="5754688" algn="r"/>
              </a:tabLst>
              <a:defRPr sz="18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lnSpc>
                <a:spcPct val="90000"/>
              </a:lnSpc>
              <a:spcBef>
                <a:spcPct val="0"/>
              </a:spcBef>
              <a:spcAft>
                <a:spcPct val="0"/>
              </a:spcAft>
              <a:buFont typeface="Arial" panose="020B0604020202020204" pitchFamily="34" charset="0"/>
              <a:buChar char="•"/>
              <a:tabLst>
                <a:tab pos="5754688" algn="r"/>
              </a:tabLst>
              <a:defRPr sz="18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lnSpc>
                <a:spcPct val="90000"/>
              </a:lnSpc>
              <a:spcBef>
                <a:spcPct val="0"/>
              </a:spcBef>
              <a:spcAft>
                <a:spcPct val="0"/>
              </a:spcAft>
              <a:buFont typeface="Arial" panose="020B0604020202020204" pitchFamily="34" charset="0"/>
              <a:buChar char="•"/>
              <a:tabLst>
                <a:tab pos="5754688" algn="r"/>
              </a:tabLst>
              <a:defRPr sz="18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lnSpc>
                <a:spcPct val="90000"/>
              </a:lnSpc>
              <a:spcBef>
                <a:spcPct val="0"/>
              </a:spcBef>
              <a:spcAft>
                <a:spcPct val="0"/>
              </a:spcAft>
              <a:buFont typeface="Arial" panose="020B0604020202020204" pitchFamily="34" charset="0"/>
              <a:buChar char="•"/>
              <a:tabLst>
                <a:tab pos="5754688" algn="r"/>
              </a:tabLst>
              <a:defRPr sz="1800" kern="1200">
                <a:solidFill>
                  <a:schemeClr val="tx1"/>
                </a:solidFill>
                <a:latin typeface="Arial" panose="020B0604020202020204" pitchFamily="34" charset="0"/>
                <a:ea typeface="+mn-ea"/>
                <a:cs typeface="+mn-cs"/>
              </a:defRPr>
            </a:lvl9pPr>
          </a:lstStyle>
          <a:p>
            <a:pPr>
              <a:lnSpc>
                <a:spcPct val="200000"/>
              </a:lnSpc>
              <a:buFont typeface="Arial" panose="020B0604020202020204" pitchFamily="34" charset="0"/>
              <a:buAutoNum type="arabicPeriod"/>
            </a:pPr>
            <a:r>
              <a:rPr lang="tr-TR" altLang="tr-TR" sz="1200" dirty="0">
                <a:solidFill>
                  <a:schemeClr val="bg2">
                    <a:lumMod val="50000"/>
                  </a:schemeClr>
                </a:solidFill>
                <a:cs typeface="Times New Roman" panose="02020603050405020304" pitchFamily="18" charset="0"/>
              </a:rPr>
              <a:t>ÖN SÖZ</a:t>
            </a:r>
          </a:p>
          <a:p>
            <a:pPr>
              <a:lnSpc>
                <a:spcPct val="200000"/>
              </a:lnSpc>
              <a:buFont typeface="Arial" panose="020B0604020202020204" pitchFamily="34" charset="0"/>
              <a:buAutoNum type="arabicPeriod"/>
            </a:pPr>
            <a:r>
              <a:rPr lang="tr-TR" altLang="tr-TR" sz="1200" dirty="0">
                <a:solidFill>
                  <a:schemeClr val="bg2">
                    <a:lumMod val="50000"/>
                  </a:schemeClr>
                </a:solidFill>
                <a:cs typeface="Times New Roman" panose="02020603050405020304" pitchFamily="18" charset="0"/>
              </a:rPr>
              <a:t>SAĞLIK BAKANLIĞI MİSYON VE VİZYONU</a:t>
            </a:r>
          </a:p>
          <a:p>
            <a:pPr>
              <a:lnSpc>
                <a:spcPct val="200000"/>
              </a:lnSpc>
              <a:buFont typeface="Arial" panose="020B0604020202020204" pitchFamily="34" charset="0"/>
              <a:buAutoNum type="arabicPeriod"/>
            </a:pPr>
            <a:r>
              <a:rPr lang="tr-TR" altLang="tr-TR" sz="1200" dirty="0">
                <a:solidFill>
                  <a:schemeClr val="bg2">
                    <a:lumMod val="50000"/>
                  </a:schemeClr>
                </a:solidFill>
                <a:cs typeface="Times New Roman" panose="02020603050405020304" pitchFamily="18" charset="0"/>
              </a:rPr>
              <a:t>STRATEJİ GELİŞTİRME BAŞKANLIĞI MEVZUATI İLE TEŞKİLAT YAPISI</a:t>
            </a:r>
          </a:p>
          <a:p>
            <a:pPr>
              <a:lnSpc>
                <a:spcPct val="200000"/>
              </a:lnSpc>
              <a:buFont typeface="Arial" panose="020B0604020202020204" pitchFamily="34" charset="0"/>
              <a:buAutoNum type="arabicPeriod"/>
            </a:pPr>
            <a:r>
              <a:rPr lang="tr-TR" altLang="tr-TR" sz="1200" dirty="0">
                <a:solidFill>
                  <a:schemeClr val="bg2">
                    <a:lumMod val="50000"/>
                  </a:schemeClr>
                </a:solidFill>
                <a:cs typeface="Times New Roman" panose="02020603050405020304" pitchFamily="18" charset="0"/>
              </a:rPr>
              <a:t>STRATEJİ GELİŞTİRME BAŞKANLIĞI TEMEL KAYNAKLARI</a:t>
            </a:r>
          </a:p>
          <a:p>
            <a:pPr marL="0" indent="0">
              <a:lnSpc>
                <a:spcPct val="200000"/>
              </a:lnSpc>
              <a:buNone/>
            </a:pPr>
            <a:r>
              <a:rPr lang="tr-TR" altLang="tr-TR" sz="1200" dirty="0">
                <a:solidFill>
                  <a:schemeClr val="bg2">
                    <a:lumMod val="50000"/>
                  </a:schemeClr>
                </a:solidFill>
                <a:cs typeface="Times New Roman" panose="02020603050405020304" pitchFamily="18" charset="0"/>
              </a:rPr>
              <a:t>      4.1. TAŞINMAZ KAYNAKLAR</a:t>
            </a:r>
          </a:p>
          <a:p>
            <a:pPr marL="0" indent="0">
              <a:lnSpc>
                <a:spcPct val="200000"/>
              </a:lnSpc>
              <a:buNone/>
            </a:pPr>
            <a:r>
              <a:rPr lang="tr-TR" altLang="tr-TR" sz="1200" dirty="0">
                <a:solidFill>
                  <a:schemeClr val="bg2">
                    <a:lumMod val="50000"/>
                  </a:schemeClr>
                </a:solidFill>
                <a:cs typeface="Times New Roman" panose="02020603050405020304" pitchFamily="18" charset="0"/>
              </a:rPr>
              <a:t>      4.2. TAŞINIR KAYNAKLAR</a:t>
            </a:r>
          </a:p>
          <a:p>
            <a:pPr marL="0" indent="0">
              <a:lnSpc>
                <a:spcPct val="200000"/>
              </a:lnSpc>
              <a:buNone/>
            </a:pPr>
            <a:r>
              <a:rPr lang="tr-TR" altLang="tr-TR" sz="1200" dirty="0">
                <a:solidFill>
                  <a:schemeClr val="bg2">
                    <a:lumMod val="50000"/>
                  </a:schemeClr>
                </a:solidFill>
                <a:cs typeface="Times New Roman" panose="02020603050405020304" pitchFamily="18" charset="0"/>
              </a:rPr>
              <a:t>      4.3. İNSAN KAYNAKLARI</a:t>
            </a:r>
          </a:p>
          <a:p>
            <a:pPr marL="0" indent="0">
              <a:lnSpc>
                <a:spcPct val="200000"/>
              </a:lnSpc>
              <a:buNone/>
            </a:pPr>
            <a:r>
              <a:rPr lang="tr-TR" altLang="tr-TR" sz="1200" dirty="0">
                <a:solidFill>
                  <a:schemeClr val="bg2">
                    <a:lumMod val="50000"/>
                  </a:schemeClr>
                </a:solidFill>
                <a:cs typeface="Times New Roman" panose="02020603050405020304" pitchFamily="18" charset="0"/>
              </a:rPr>
              <a:t>5. KURUMSAL BİLGİLERİMİZ</a:t>
            </a:r>
          </a:p>
          <a:p>
            <a:pPr marL="0" indent="0">
              <a:lnSpc>
                <a:spcPct val="200000"/>
              </a:lnSpc>
              <a:buNone/>
            </a:pPr>
            <a:r>
              <a:rPr lang="tr-TR" altLang="tr-TR" sz="1200" dirty="0">
                <a:solidFill>
                  <a:schemeClr val="bg2">
                    <a:lumMod val="50000"/>
                  </a:schemeClr>
                </a:solidFill>
                <a:cs typeface="Times New Roman" panose="02020603050405020304" pitchFamily="18" charset="0"/>
              </a:rPr>
              <a:t>6. EKLER</a:t>
            </a:r>
            <a:endParaRPr lang="tr-TR" altLang="tr-TR" sz="500" dirty="0">
              <a:solidFill>
                <a:schemeClr val="bg2">
                  <a:lumMod val="50000"/>
                </a:schemeClr>
              </a:solidFill>
              <a:latin typeface="Myriad Pro" panose="020B0503030403020204" pitchFamily="34" charset="0"/>
            </a:endParaRPr>
          </a:p>
          <a:p>
            <a:pPr marL="0" indent="0">
              <a:lnSpc>
                <a:spcPct val="200000"/>
              </a:lnSpc>
              <a:buFontTx/>
              <a:buNone/>
            </a:pPr>
            <a:endParaRPr lang="tr-TR" altLang="tr-TR" sz="1800" dirty="0">
              <a:solidFill>
                <a:schemeClr val="bg2">
                  <a:lumMod val="50000"/>
                </a:schemeClr>
              </a:solidFill>
              <a:latin typeface="Myriad Pro" panose="020B0503030403020204" pitchFamily="34" charset="0"/>
            </a:endParaRPr>
          </a:p>
        </p:txBody>
      </p:sp>
    </p:spTree>
    <p:extLst>
      <p:ext uri="{BB962C8B-B14F-4D97-AF65-F5344CB8AC3E}">
        <p14:creationId xmlns:p14="http://schemas.microsoft.com/office/powerpoint/2010/main" val="4791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a:extLst>
              <a:ext uri="{FF2B5EF4-FFF2-40B4-BE49-F238E27FC236}">
                <a16:creationId xmlns:a16="http://schemas.microsoft.com/office/drawing/2014/main" id="{C6EA13A1-CE69-4A43-B418-2EB2F1FCA901}"/>
              </a:ext>
            </a:extLst>
          </p:cNvPr>
          <p:cNvSpPr>
            <a:spLocks noGrp="1"/>
          </p:cNvSpPr>
          <p:nvPr>
            <p:ph type="ctrTitle" idx="4294967295"/>
          </p:nvPr>
        </p:nvSpPr>
        <p:spPr>
          <a:xfrm>
            <a:off x="1168644" y="374977"/>
            <a:ext cx="9786696" cy="309230"/>
          </a:xfrm>
          <a:prstGeom prst="rect">
            <a:avLst/>
          </a:prstGeom>
        </p:spPr>
        <p:txBody>
          <a:bodyPr/>
          <a:lstStyle/>
          <a:p>
            <a:r>
              <a:rPr lang="tr-TR" sz="2000" b="1" dirty="0"/>
              <a:t>Genel Bilgilendirme Dosyası – Sıkça Karşılaşılan Hatalar</a:t>
            </a:r>
          </a:p>
        </p:txBody>
      </p:sp>
      <p:sp>
        <p:nvSpPr>
          <p:cNvPr id="3" name="Metin kutusu 2">
            <a:extLst>
              <a:ext uri="{FF2B5EF4-FFF2-40B4-BE49-F238E27FC236}">
                <a16:creationId xmlns:a16="http://schemas.microsoft.com/office/drawing/2014/main" id="{0838A3BD-EA6D-4B6A-B001-9B9022E91D83}"/>
              </a:ext>
            </a:extLst>
          </p:cNvPr>
          <p:cNvSpPr txBox="1"/>
          <p:nvPr/>
        </p:nvSpPr>
        <p:spPr>
          <a:xfrm>
            <a:off x="867857" y="2028617"/>
            <a:ext cx="10164623" cy="1400383"/>
          </a:xfrm>
          <a:prstGeom prst="rect">
            <a:avLst/>
          </a:prstGeom>
          <a:noFill/>
        </p:spPr>
        <p:txBody>
          <a:bodyPr wrap="square" rtlCol="0">
            <a:spAutoFit/>
          </a:bodyPr>
          <a:lstStyle/>
          <a:p>
            <a:pPr marL="285750" indent="-285750" algn="just">
              <a:buFont typeface="Arial" panose="020B0604020202020204" pitchFamily="34" charset="0"/>
              <a:buChar char="•"/>
            </a:pPr>
            <a:r>
              <a:rPr lang="tr-TR" sz="1700" dirty="0"/>
              <a:t>Sağlık Bakanlığı Taşra Teşkilatı Kadro Standartları ile Çalışma Usul ve Esaslarına Dair Yönergesinin eksik olması</a:t>
            </a:r>
          </a:p>
          <a:p>
            <a:pPr algn="just"/>
            <a:endParaRPr lang="tr-TR" sz="1700" dirty="0"/>
          </a:p>
          <a:p>
            <a:pPr marL="285750" indent="-285750" algn="just">
              <a:buFont typeface="Arial" panose="020B0604020202020204" pitchFamily="34" charset="0"/>
              <a:buChar char="•"/>
            </a:pPr>
            <a:endParaRPr lang="tr-TR" sz="1700" dirty="0"/>
          </a:p>
          <a:p>
            <a:pPr marL="285750" indent="-285750" algn="just">
              <a:buFont typeface="Arial" panose="020B0604020202020204" pitchFamily="34" charset="0"/>
              <a:buChar char="•"/>
            </a:pPr>
            <a:r>
              <a:rPr lang="tr-TR" sz="1700" dirty="0"/>
              <a:t>Teşkilat şemasının eklenmemesi</a:t>
            </a:r>
          </a:p>
        </p:txBody>
      </p:sp>
      <p:pic>
        <p:nvPicPr>
          <p:cNvPr id="4" name="Resim 3">
            <a:extLst>
              <a:ext uri="{FF2B5EF4-FFF2-40B4-BE49-F238E27FC236}">
                <a16:creationId xmlns:a16="http://schemas.microsoft.com/office/drawing/2014/main" id="{10A58ECC-2397-4929-A69E-A37C0C8D0052}"/>
              </a:ext>
            </a:extLst>
          </p:cNvPr>
          <p:cNvPicPr>
            <a:picLocks noChangeAspect="1"/>
          </p:cNvPicPr>
          <p:nvPr/>
        </p:nvPicPr>
        <p:blipFill>
          <a:blip r:embed="rId3"/>
          <a:stretch>
            <a:fillRect/>
          </a:stretch>
        </p:blipFill>
        <p:spPr>
          <a:xfrm>
            <a:off x="7541580" y="3429000"/>
            <a:ext cx="3413760" cy="2560320"/>
          </a:xfrm>
          <a:prstGeom prst="rect">
            <a:avLst/>
          </a:prstGeom>
        </p:spPr>
      </p:pic>
    </p:spTree>
    <p:extLst>
      <p:ext uri="{BB962C8B-B14F-4D97-AF65-F5344CB8AC3E}">
        <p14:creationId xmlns:p14="http://schemas.microsoft.com/office/powerpoint/2010/main" val="2042061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a:extLst>
              <a:ext uri="{FF2B5EF4-FFF2-40B4-BE49-F238E27FC236}">
                <a16:creationId xmlns:a16="http://schemas.microsoft.com/office/drawing/2014/main" id="{C6EA13A1-CE69-4A43-B418-2EB2F1FCA901}"/>
              </a:ext>
            </a:extLst>
          </p:cNvPr>
          <p:cNvSpPr>
            <a:spLocks noGrp="1"/>
          </p:cNvSpPr>
          <p:nvPr>
            <p:ph type="ctrTitle" idx="4294967295"/>
          </p:nvPr>
        </p:nvSpPr>
        <p:spPr>
          <a:xfrm>
            <a:off x="1155560" y="334457"/>
            <a:ext cx="4841875" cy="309563"/>
          </a:xfrm>
          <a:prstGeom prst="rect">
            <a:avLst/>
          </a:prstGeom>
        </p:spPr>
        <p:txBody>
          <a:bodyPr/>
          <a:lstStyle/>
          <a:p>
            <a:r>
              <a:rPr lang="tr-TR" sz="2000" b="1" dirty="0"/>
              <a:t>İç Kontrol (Doğuşu ve Gelişimi-1) </a:t>
            </a:r>
          </a:p>
        </p:txBody>
      </p:sp>
      <p:sp>
        <p:nvSpPr>
          <p:cNvPr id="2" name="Dikdörtgen 1">
            <a:extLst>
              <a:ext uri="{FF2B5EF4-FFF2-40B4-BE49-F238E27FC236}">
                <a16:creationId xmlns:a16="http://schemas.microsoft.com/office/drawing/2014/main" id="{AE7DE89E-8F36-479E-B86B-C6CFC2106B70}"/>
              </a:ext>
            </a:extLst>
          </p:cNvPr>
          <p:cNvSpPr/>
          <p:nvPr/>
        </p:nvSpPr>
        <p:spPr>
          <a:xfrm>
            <a:off x="551445" y="1401715"/>
            <a:ext cx="10274001" cy="5586145"/>
          </a:xfrm>
          <a:prstGeom prst="rect">
            <a:avLst/>
          </a:prstGeom>
        </p:spPr>
        <p:txBody>
          <a:bodyPr wrap="square">
            <a:spAutoFit/>
          </a:bodyPr>
          <a:lstStyle/>
          <a:p>
            <a:pPr marL="342900" indent="-342900">
              <a:buFont typeface="Arial" panose="020B0604020202020204" pitchFamily="34" charset="0"/>
              <a:buChar char="•"/>
            </a:pPr>
            <a:r>
              <a:rPr lang="tr-TR" altLang="tr-TR" sz="2000" dirty="0"/>
              <a:t>1940’lı yıllar – Kavram ilk kez kullanıldı</a:t>
            </a:r>
          </a:p>
          <a:p>
            <a:pPr marL="342900" indent="-342900">
              <a:buFont typeface="Arial" panose="020B0604020202020204" pitchFamily="34" charset="0"/>
              <a:buChar char="•"/>
            </a:pPr>
            <a:endParaRPr lang="tr-TR" altLang="tr-TR" sz="2000" dirty="0"/>
          </a:p>
          <a:p>
            <a:pPr marL="342900" indent="-342900">
              <a:buFont typeface="Arial" panose="020B0604020202020204" pitchFamily="34" charset="0"/>
              <a:buChar char="•"/>
            </a:pPr>
            <a:r>
              <a:rPr lang="tr-TR" altLang="tr-TR" sz="2000" dirty="0"/>
              <a:t>1970’li yıllar – </a:t>
            </a:r>
            <a:r>
              <a:rPr lang="tr-TR" altLang="tr-TR" sz="2000" dirty="0" err="1"/>
              <a:t>Watergate</a:t>
            </a:r>
            <a:r>
              <a:rPr lang="tr-TR" altLang="tr-TR" sz="2000" dirty="0"/>
              <a:t> skandalı</a:t>
            </a:r>
          </a:p>
          <a:p>
            <a:pPr marL="342900" indent="-342900">
              <a:buFont typeface="Arial" panose="020B0604020202020204" pitchFamily="34" charset="0"/>
              <a:buChar char="•"/>
            </a:pPr>
            <a:endParaRPr lang="tr-TR" altLang="tr-TR" sz="2000" dirty="0"/>
          </a:p>
          <a:p>
            <a:pPr marL="342900" indent="-342900">
              <a:buFont typeface="Arial" panose="020B0604020202020204" pitchFamily="34" charset="0"/>
              <a:buChar char="•"/>
            </a:pPr>
            <a:r>
              <a:rPr lang="tr-TR" altLang="tr-TR" sz="2000" dirty="0"/>
              <a:t>1980’li yıllar – İlk standart oluşturma çabaları</a:t>
            </a:r>
          </a:p>
          <a:p>
            <a:pPr marL="342900" indent="-342900">
              <a:buFont typeface="Arial" panose="020B0604020202020204" pitchFamily="34" charset="0"/>
              <a:buChar char="•"/>
            </a:pPr>
            <a:endParaRPr lang="tr-TR" altLang="tr-TR" sz="2000" dirty="0"/>
          </a:p>
          <a:p>
            <a:pPr marL="342900" indent="-342900">
              <a:buFont typeface="Arial" panose="020B0604020202020204" pitchFamily="34" charset="0"/>
              <a:buChar char="•"/>
            </a:pPr>
            <a:r>
              <a:rPr lang="tr-TR" altLang="tr-TR" sz="2000" dirty="0"/>
              <a:t>1990’lı yıllar – İç kontrol modellerinin ortaya çıkışı</a:t>
            </a:r>
          </a:p>
          <a:p>
            <a:pPr marL="342900" indent="-342900">
              <a:buFont typeface="Arial" panose="020B0604020202020204" pitchFamily="34" charset="0"/>
              <a:buChar char="•"/>
            </a:pPr>
            <a:endParaRPr lang="tr-TR" altLang="tr-TR" sz="2000" dirty="0"/>
          </a:p>
          <a:p>
            <a:pPr marL="789750" lvl="1" indent="-285750">
              <a:spcBef>
                <a:spcPts val="300"/>
              </a:spcBef>
              <a:buFont typeface="Arial" panose="020B0604020202020204" pitchFamily="34" charset="0"/>
              <a:buChar char="•"/>
            </a:pPr>
            <a:r>
              <a:rPr lang="tr-TR" altLang="tr-TR" sz="1700" b="1" dirty="0"/>
              <a:t>1992 COSO, İç Kontrol Bütünleşik Çerçeve Raporu, ABD</a:t>
            </a:r>
          </a:p>
          <a:p>
            <a:pPr marL="789750" lvl="1" indent="-285750">
              <a:spcBef>
                <a:spcPts val="300"/>
              </a:spcBef>
              <a:buFont typeface="Arial" panose="020B0604020202020204" pitchFamily="34" charset="0"/>
              <a:buChar char="•"/>
            </a:pPr>
            <a:r>
              <a:rPr lang="tr-TR" altLang="tr-TR" sz="1700" dirty="0"/>
              <a:t>1992 </a:t>
            </a:r>
            <a:r>
              <a:rPr lang="tr-TR" altLang="tr-TR" sz="1700" dirty="0" err="1"/>
              <a:t>Cadbury</a:t>
            </a:r>
            <a:r>
              <a:rPr lang="tr-TR" altLang="tr-TR" sz="1700" dirty="0"/>
              <a:t> Report, İngiltere</a:t>
            </a:r>
          </a:p>
          <a:p>
            <a:pPr marL="789750" lvl="1" indent="-285750">
              <a:spcBef>
                <a:spcPts val="300"/>
              </a:spcBef>
              <a:buFont typeface="Arial" panose="020B0604020202020204" pitchFamily="34" charset="0"/>
              <a:buChar char="•"/>
            </a:pPr>
            <a:r>
              <a:rPr lang="tr-TR" altLang="tr-TR" sz="1700" dirty="0"/>
              <a:t>1994 </a:t>
            </a:r>
            <a:r>
              <a:rPr lang="tr-TR" altLang="tr-TR" sz="1700" dirty="0" err="1"/>
              <a:t>King</a:t>
            </a:r>
            <a:r>
              <a:rPr lang="tr-TR" altLang="tr-TR" sz="1700" dirty="0"/>
              <a:t> Report, Kurumsal Yönetişimin Üst Düzey Standartları, Güney Afrika</a:t>
            </a:r>
          </a:p>
          <a:p>
            <a:pPr marL="789750" lvl="1" indent="-285750">
              <a:spcBef>
                <a:spcPts val="300"/>
              </a:spcBef>
              <a:buFont typeface="Arial" panose="020B0604020202020204" pitchFamily="34" charset="0"/>
              <a:buChar char="•"/>
            </a:pPr>
            <a:r>
              <a:rPr lang="tr-TR" altLang="tr-TR" sz="1700" dirty="0"/>
              <a:t>1995 COCO, </a:t>
            </a:r>
            <a:r>
              <a:rPr lang="tr-TR" altLang="tr-TR" sz="1700" dirty="0" err="1"/>
              <a:t>Criteria</a:t>
            </a:r>
            <a:r>
              <a:rPr lang="tr-TR" altLang="tr-TR" sz="1700" dirty="0"/>
              <a:t> of Control , Kanada</a:t>
            </a:r>
          </a:p>
          <a:p>
            <a:pPr marL="789750" lvl="1" indent="-285750">
              <a:spcBef>
                <a:spcPts val="300"/>
              </a:spcBef>
              <a:buFont typeface="Arial" panose="020B0604020202020204" pitchFamily="34" charset="0"/>
              <a:buChar char="•"/>
            </a:pPr>
            <a:r>
              <a:rPr lang="tr-TR" altLang="tr-TR" sz="1700" dirty="0"/>
              <a:t>1998 Şeffaflık ve Kontrol Yasası  (</a:t>
            </a:r>
            <a:r>
              <a:rPr lang="tr-TR" altLang="tr-TR" sz="1700" dirty="0" err="1"/>
              <a:t>Kontrag</a:t>
            </a:r>
            <a:r>
              <a:rPr lang="tr-TR" altLang="tr-TR" sz="1700" dirty="0"/>
              <a:t>), Almanya</a:t>
            </a:r>
          </a:p>
          <a:p>
            <a:pPr marL="789750" lvl="1" indent="-285750">
              <a:spcBef>
                <a:spcPts val="300"/>
              </a:spcBef>
              <a:buFont typeface="Arial" panose="020B0604020202020204" pitchFamily="34" charset="0"/>
              <a:buChar char="•"/>
            </a:pPr>
            <a:r>
              <a:rPr lang="tr-TR" sz="1700" b="1" dirty="0">
                <a:solidFill>
                  <a:srgbClr val="0070C0"/>
                </a:solidFill>
              </a:rPr>
              <a:t>1999 </a:t>
            </a:r>
            <a:r>
              <a:rPr lang="en-US" sz="1600" b="1" dirty="0">
                <a:solidFill>
                  <a:srgbClr val="0070C0"/>
                </a:solidFill>
              </a:rPr>
              <a:t>Helsinki </a:t>
            </a:r>
            <a:r>
              <a:rPr lang="en-US" sz="1600" b="1" dirty="0" err="1">
                <a:solidFill>
                  <a:srgbClr val="0070C0"/>
                </a:solidFill>
              </a:rPr>
              <a:t>Zirvesi’nde</a:t>
            </a:r>
            <a:r>
              <a:rPr lang="en-US" sz="1600" b="1" dirty="0">
                <a:solidFill>
                  <a:srgbClr val="0070C0"/>
                </a:solidFill>
              </a:rPr>
              <a:t> </a:t>
            </a:r>
            <a:r>
              <a:rPr lang="tr-TR" sz="1600" b="1" dirty="0">
                <a:solidFill>
                  <a:srgbClr val="0070C0"/>
                </a:solidFill>
              </a:rPr>
              <a:t>Türkiye’ye </a:t>
            </a:r>
            <a:r>
              <a:rPr lang="en-US" sz="1600" b="1" dirty="0">
                <a:solidFill>
                  <a:srgbClr val="0070C0"/>
                </a:solidFill>
              </a:rPr>
              <a:t>AB </a:t>
            </a:r>
            <a:r>
              <a:rPr lang="en-US" sz="1600" b="1" dirty="0" err="1">
                <a:solidFill>
                  <a:srgbClr val="0070C0"/>
                </a:solidFill>
              </a:rPr>
              <a:t>adaylık</a:t>
            </a:r>
            <a:r>
              <a:rPr lang="en-US" sz="1600" b="1" dirty="0">
                <a:solidFill>
                  <a:srgbClr val="0070C0"/>
                </a:solidFill>
              </a:rPr>
              <a:t> </a:t>
            </a:r>
            <a:r>
              <a:rPr lang="tr-TR" sz="1600" b="1" dirty="0">
                <a:solidFill>
                  <a:srgbClr val="0070C0"/>
                </a:solidFill>
              </a:rPr>
              <a:t> </a:t>
            </a:r>
            <a:r>
              <a:rPr lang="en-US" sz="1600" b="1" dirty="0" err="1">
                <a:solidFill>
                  <a:srgbClr val="0070C0"/>
                </a:solidFill>
              </a:rPr>
              <a:t>statüsü</a:t>
            </a:r>
            <a:r>
              <a:rPr lang="tr-TR" sz="1600" b="1" dirty="0">
                <a:solidFill>
                  <a:srgbClr val="0070C0"/>
                </a:solidFill>
              </a:rPr>
              <a:t> verilmesi </a:t>
            </a:r>
          </a:p>
          <a:p>
            <a:pPr marL="504000" lvl="1">
              <a:spcBef>
                <a:spcPts val="300"/>
              </a:spcBef>
            </a:pPr>
            <a:r>
              <a:rPr lang="tr-TR" sz="1700" b="1" i="1" dirty="0">
                <a:solidFill>
                  <a:srgbClr val="002060"/>
                </a:solidFill>
              </a:rPr>
              <a:t>(</a:t>
            </a:r>
            <a:r>
              <a:rPr lang="en-US" sz="1700" b="1" i="1" dirty="0">
                <a:solidFill>
                  <a:srgbClr val="002060"/>
                </a:solidFill>
              </a:rPr>
              <a:t>32</a:t>
            </a:r>
            <a:r>
              <a:rPr lang="tr-TR" sz="1700" b="1" i="1" dirty="0">
                <a:solidFill>
                  <a:srgbClr val="002060"/>
                </a:solidFill>
              </a:rPr>
              <a:t>’</a:t>
            </a:r>
            <a:r>
              <a:rPr lang="tr-TR" sz="1700" b="1" i="1" dirty="0" err="1">
                <a:solidFill>
                  <a:srgbClr val="002060"/>
                </a:solidFill>
              </a:rPr>
              <a:t>nci</a:t>
            </a:r>
            <a:r>
              <a:rPr lang="tr-TR" sz="1700" b="1" i="1" dirty="0">
                <a:solidFill>
                  <a:srgbClr val="002060"/>
                </a:solidFill>
              </a:rPr>
              <a:t> </a:t>
            </a:r>
            <a:r>
              <a:rPr lang="en-US" sz="1700" b="1" i="1" dirty="0">
                <a:solidFill>
                  <a:srgbClr val="002060"/>
                </a:solidFill>
              </a:rPr>
              <a:t>Mali Kontrol </a:t>
            </a:r>
            <a:r>
              <a:rPr lang="en-US" sz="1700" b="1" i="1" dirty="0" err="1">
                <a:solidFill>
                  <a:srgbClr val="002060"/>
                </a:solidFill>
              </a:rPr>
              <a:t>Faslı</a:t>
            </a:r>
            <a:r>
              <a:rPr lang="tr-TR" sz="1700" b="1" i="1" dirty="0">
                <a:solidFill>
                  <a:srgbClr val="002060"/>
                </a:solidFill>
              </a:rPr>
              <a:t>, </a:t>
            </a:r>
            <a:r>
              <a:rPr lang="en-US" sz="1700" b="1" i="1" dirty="0" err="1">
                <a:solidFill>
                  <a:srgbClr val="002060"/>
                </a:solidFill>
              </a:rPr>
              <a:t>Kamu</a:t>
            </a:r>
            <a:r>
              <a:rPr lang="en-US" sz="1700" b="1" i="1" dirty="0">
                <a:solidFill>
                  <a:srgbClr val="002060"/>
                </a:solidFill>
              </a:rPr>
              <a:t> İç Mali </a:t>
            </a:r>
            <a:r>
              <a:rPr lang="en-US" sz="1700" b="1" i="1" dirty="0" err="1">
                <a:solidFill>
                  <a:srgbClr val="002060"/>
                </a:solidFill>
              </a:rPr>
              <a:t>Kontrolü</a:t>
            </a:r>
            <a:r>
              <a:rPr lang="tr-TR" sz="1700" b="1" i="1" dirty="0">
                <a:solidFill>
                  <a:srgbClr val="002060"/>
                </a:solidFill>
              </a:rPr>
              <a:t> (PIFC))</a:t>
            </a:r>
          </a:p>
          <a:p>
            <a:pPr marL="789750" lvl="1" indent="-285750">
              <a:spcBef>
                <a:spcPts val="300"/>
              </a:spcBef>
              <a:buFont typeface="Wingdings" panose="05000000000000000000" pitchFamily="2" charset="2"/>
              <a:buChar char="Ø"/>
            </a:pPr>
            <a:endParaRPr lang="tr-TR" i="1" dirty="0"/>
          </a:p>
          <a:p>
            <a:pPr marL="789750" lvl="1" indent="-285750">
              <a:spcBef>
                <a:spcPts val="300"/>
              </a:spcBef>
              <a:buFont typeface="Wingdings" panose="05000000000000000000" pitchFamily="2" charset="2"/>
              <a:buChar char="Ø"/>
            </a:pPr>
            <a:endParaRPr lang="tr-TR" altLang="tr-TR" sz="1700" dirty="0"/>
          </a:p>
          <a:p>
            <a:pPr marL="789750" lvl="1" indent="-285750">
              <a:spcBef>
                <a:spcPts val="300"/>
              </a:spcBef>
              <a:buFont typeface="Courier New" panose="02070309020205020404" pitchFamily="49" charset="0"/>
              <a:buChar char="o"/>
            </a:pPr>
            <a:endParaRPr lang="tr-TR" altLang="tr-TR" sz="1700" b="1" dirty="0"/>
          </a:p>
        </p:txBody>
      </p:sp>
      <p:sp>
        <p:nvSpPr>
          <p:cNvPr id="6" name="Dikdörtgen 5">
            <a:extLst>
              <a:ext uri="{FF2B5EF4-FFF2-40B4-BE49-F238E27FC236}">
                <a16:creationId xmlns:a16="http://schemas.microsoft.com/office/drawing/2014/main" id="{5CCF2C80-80B5-48F5-9047-8F09EA08E134}"/>
              </a:ext>
            </a:extLst>
          </p:cNvPr>
          <p:cNvSpPr/>
          <p:nvPr/>
        </p:nvSpPr>
        <p:spPr>
          <a:xfrm>
            <a:off x="7038568" y="1073291"/>
            <a:ext cx="4935682" cy="880369"/>
          </a:xfrm>
          <a:prstGeom prst="rect">
            <a:avLst/>
          </a:prstGeom>
        </p:spPr>
        <p:txBody>
          <a:bodyPr wrap="square">
            <a:spAutoFit/>
          </a:bodyPr>
          <a:lstStyle/>
          <a:p>
            <a:pPr lvl="0" algn="just">
              <a:lnSpc>
                <a:spcPct val="150000"/>
              </a:lnSpc>
              <a:defRPr/>
            </a:pPr>
            <a:r>
              <a:rPr lang="tr-TR" b="1" dirty="0">
                <a:solidFill>
                  <a:srgbClr val="002060"/>
                </a:solidFill>
                <a:latin typeface="Calibri" panose="020F0502020204030204" pitchFamily="34" charset="0"/>
                <a:cs typeface="Calibri" panose="020F0502020204030204" pitchFamily="34" charset="0"/>
              </a:rPr>
              <a:t> </a:t>
            </a:r>
            <a:r>
              <a:rPr lang="tr-TR" altLang="tr-TR" b="1" i="1" dirty="0">
                <a:solidFill>
                  <a:srgbClr val="002060"/>
                </a:solidFill>
                <a:latin typeface="Calibri" panose="020F0502020204030204" pitchFamily="34" charset="0"/>
                <a:cs typeface="Calibri" panose="020F0502020204030204" pitchFamily="34" charset="0"/>
              </a:rPr>
              <a:t>(COSO Modeli: ABD ve AB tarafından kabul gören, 5018 sayılı Kanuna kaynaklık eden model)</a:t>
            </a:r>
          </a:p>
        </p:txBody>
      </p:sp>
      <p:pic>
        <p:nvPicPr>
          <p:cNvPr id="7" name="Resim 6">
            <a:extLst>
              <a:ext uri="{FF2B5EF4-FFF2-40B4-BE49-F238E27FC236}">
                <a16:creationId xmlns:a16="http://schemas.microsoft.com/office/drawing/2014/main" id="{BB8A15B9-FAD2-42EF-918F-0B39ADFBA6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7607" y="2213347"/>
            <a:ext cx="3419046" cy="1981441"/>
          </a:xfrm>
          <a:prstGeom prst="rect">
            <a:avLst/>
          </a:prstGeom>
        </p:spPr>
      </p:pic>
    </p:spTree>
    <p:extLst>
      <p:ext uri="{BB962C8B-B14F-4D97-AF65-F5344CB8AC3E}">
        <p14:creationId xmlns:p14="http://schemas.microsoft.com/office/powerpoint/2010/main" val="2635518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Unvan 3"/>
          <p:cNvSpPr>
            <a:spLocks noGrp="1"/>
          </p:cNvSpPr>
          <p:nvPr>
            <p:ph type="title" idx="4294967295"/>
          </p:nvPr>
        </p:nvSpPr>
        <p:spPr>
          <a:xfrm>
            <a:off x="1137029" y="331428"/>
            <a:ext cx="3845650" cy="470829"/>
          </a:xfrm>
          <a:prstGeom prst="rect">
            <a:avLst/>
          </a:prstGeom>
        </p:spPr>
        <p:txBody>
          <a:bodyPr/>
          <a:lstStyle/>
          <a:p>
            <a:r>
              <a:rPr lang="tr-TR" sz="2000" b="1" dirty="0"/>
              <a:t>Kontrol Ortamı Standartları</a:t>
            </a:r>
          </a:p>
        </p:txBody>
      </p:sp>
      <p:grpSp>
        <p:nvGrpSpPr>
          <p:cNvPr id="4" name="Grup 3"/>
          <p:cNvGrpSpPr/>
          <p:nvPr/>
        </p:nvGrpSpPr>
        <p:grpSpPr>
          <a:xfrm>
            <a:off x="438869" y="1697249"/>
            <a:ext cx="9410455" cy="3555315"/>
            <a:chOff x="69414" y="1134788"/>
            <a:chExt cx="10263182" cy="3877479"/>
          </a:xfrm>
        </p:grpSpPr>
        <p:sp>
          <p:nvSpPr>
            <p:cNvPr id="22" name="Beşgen 21"/>
            <p:cNvSpPr/>
            <p:nvPr/>
          </p:nvSpPr>
          <p:spPr>
            <a:xfrm>
              <a:off x="3670526" y="3008873"/>
              <a:ext cx="5506276" cy="900000"/>
            </a:xfrm>
            <a:prstGeom prst="homePlate">
              <a:avLst/>
            </a:prstGeom>
            <a:solidFill>
              <a:srgbClr val="5353FF"/>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lvl="0">
                <a:defRPr/>
              </a:pPr>
              <a:r>
                <a:rPr lang="tr-TR" sz="1200" kern="0" dirty="0">
                  <a:solidFill>
                    <a:prstClr val="white"/>
                  </a:solidFill>
                  <a:latin typeface="Arial" panose="020B0604020202020204" pitchFamily="34" charset="0"/>
                  <a:cs typeface="Arial" panose="020B0604020202020204" pitchFamily="34" charset="0"/>
                </a:rPr>
                <a:t>İdarenin yöneticileri, faaliyetlerin yürütülmesinde hassas görevlere ilişkin prosedürleri belirlemeli ve personele duyurmalıdır.</a:t>
              </a:r>
            </a:p>
          </p:txBody>
        </p:sp>
        <p:sp>
          <p:nvSpPr>
            <p:cNvPr id="23" name="Beşgen 22"/>
            <p:cNvSpPr/>
            <p:nvPr/>
          </p:nvSpPr>
          <p:spPr>
            <a:xfrm>
              <a:off x="4390308" y="3947954"/>
              <a:ext cx="5942288" cy="1064313"/>
            </a:xfrm>
            <a:prstGeom prst="homePlate">
              <a:avLst/>
            </a:prstGeom>
            <a:solidFill>
              <a:srgbClr val="A3A3FF"/>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lvl="0">
                <a:defRPr/>
              </a:pPr>
              <a:r>
                <a:rPr lang="tr-TR" sz="1200" b="1" u="sng" kern="0" dirty="0">
                  <a:latin typeface="Arial" panose="020B0604020202020204" pitchFamily="34" charset="0"/>
                  <a:cs typeface="Arial" panose="020B0604020202020204" pitchFamily="34" charset="0"/>
                </a:rPr>
                <a:t>Birim düzeyinde</a:t>
              </a:r>
              <a:r>
                <a:rPr lang="tr-TR" sz="1200" kern="0" dirty="0">
                  <a:latin typeface="Arial" panose="020B0604020202020204" pitchFamily="34" charset="0"/>
                  <a:cs typeface="Arial" panose="020B0604020202020204" pitchFamily="34" charset="0"/>
                </a:rPr>
                <a:t> iş süreçlerinin hazırlanması/ güncellenmesi.</a:t>
              </a:r>
            </a:p>
          </p:txBody>
        </p:sp>
        <p:sp>
          <p:nvSpPr>
            <p:cNvPr id="24" name="Beşgen 23"/>
            <p:cNvSpPr/>
            <p:nvPr/>
          </p:nvSpPr>
          <p:spPr>
            <a:xfrm>
              <a:off x="3073235" y="2073617"/>
              <a:ext cx="5143826" cy="900000"/>
            </a:xfrm>
            <a:prstGeom prst="homePlate">
              <a:avLst/>
            </a:prstGeom>
            <a:solidFill>
              <a:srgbClr val="0000C8"/>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lvl="0">
                <a:defRPr/>
              </a:pPr>
              <a:r>
                <a:rPr lang="tr-TR" sz="1200" b="1" u="sng" kern="0" dirty="0">
                  <a:solidFill>
                    <a:prstClr val="white"/>
                  </a:solidFill>
                  <a:latin typeface="Arial" panose="020B0604020202020204" pitchFamily="34" charset="0"/>
                  <a:cs typeface="Arial" panose="020B0604020202020204" pitchFamily="34" charset="0"/>
                </a:rPr>
                <a:t>Misyon, organizasyon yapısı ve görevler: </a:t>
              </a:r>
              <a:r>
                <a:rPr lang="tr-TR" sz="1200" kern="0" dirty="0">
                  <a:solidFill>
                    <a:prstClr val="white"/>
                  </a:solidFill>
                  <a:latin typeface="Arial" panose="020B0604020202020204" pitchFamily="34" charset="0"/>
                  <a:cs typeface="Arial" panose="020B0604020202020204" pitchFamily="34" charset="0"/>
                </a:rPr>
                <a:t>İdarelerin misyonu ile birimlerin ve personelin görev tanımları yazılı olarak belirlenmeli, personele duyurulmalı ve idarede uygun bir organizasyon yapısı oluşturulmalıdır</a:t>
              </a:r>
              <a:endParaRPr kumimoji="0" lang="tr-TR" sz="12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5" name="Beşgen 24"/>
            <p:cNvSpPr/>
            <p:nvPr/>
          </p:nvSpPr>
          <p:spPr>
            <a:xfrm>
              <a:off x="2496289" y="1141121"/>
              <a:ext cx="4461247" cy="900000"/>
            </a:xfrm>
            <a:prstGeom prst="homePlate">
              <a:avLst/>
            </a:prstGeom>
            <a:solidFill>
              <a:srgbClr val="00008C"/>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marR="0" lvl="0" indent="0" defTabSz="914400" eaLnBrk="1" fontAlgn="auto" latinLnBrk="0" hangingPunct="1">
                <a:lnSpc>
                  <a:spcPct val="100000"/>
                </a:lnSpc>
                <a:spcBef>
                  <a:spcPts val="0"/>
                </a:spcBef>
                <a:spcAft>
                  <a:spcPts val="0"/>
                </a:spcAft>
                <a:buClrTx/>
                <a:buSzTx/>
                <a:buFontTx/>
                <a:buNone/>
                <a:tabLst/>
                <a:defRPr/>
              </a:pPr>
              <a:r>
                <a:rPr kumimoji="0" lang="tr-TR"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KONTROL ORTAMI</a:t>
              </a:r>
            </a:p>
          </p:txBody>
        </p:sp>
        <p:sp>
          <p:nvSpPr>
            <p:cNvPr id="26" name="Serbest Form 25"/>
            <p:cNvSpPr/>
            <p:nvPr/>
          </p:nvSpPr>
          <p:spPr>
            <a:xfrm>
              <a:off x="1883525" y="1134788"/>
              <a:ext cx="1231576" cy="906334"/>
            </a:xfrm>
            <a:custGeom>
              <a:avLst/>
              <a:gdLst>
                <a:gd name="connsiteX0" fmla="*/ 0 w 1333849"/>
                <a:gd name="connsiteY0" fmla="*/ 841286 h 841286"/>
                <a:gd name="connsiteX1" fmla="*/ 666921 w 1333849"/>
                <a:gd name="connsiteY1" fmla="*/ 0 h 841286"/>
                <a:gd name="connsiteX2" fmla="*/ 666928 w 1333849"/>
                <a:gd name="connsiteY2" fmla="*/ 0 h 841286"/>
                <a:gd name="connsiteX3" fmla="*/ 1333849 w 1333849"/>
                <a:gd name="connsiteY3" fmla="*/ 841286 h 841286"/>
                <a:gd name="connsiteX4" fmla="*/ 0 w 1333849"/>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849" h="841286">
                  <a:moveTo>
                    <a:pt x="0" y="841286"/>
                  </a:moveTo>
                  <a:lnTo>
                    <a:pt x="666921" y="0"/>
                  </a:lnTo>
                  <a:lnTo>
                    <a:pt x="666928" y="0"/>
                  </a:lnTo>
                  <a:lnTo>
                    <a:pt x="1333849" y="841286"/>
                  </a:lnTo>
                  <a:lnTo>
                    <a:pt x="0" y="841286"/>
                  </a:lnTo>
                  <a:close/>
                </a:path>
              </a:pathLst>
            </a:custGeom>
            <a:solidFill>
              <a:srgbClr val="00008C"/>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20320" tIns="20320" rIns="20320" bIns="20320" numCol="1" spcCol="1270" anchor="ctr" anchorCtr="0">
              <a:noAutofit/>
            </a:bodyPr>
            <a:lstStyle/>
            <a:p>
              <a:pPr marL="0" marR="0" lvl="0" indent="0" algn="ctr" defTabSz="711200" eaLnBrk="1" fontAlgn="auto" latinLnBrk="0" hangingPunct="1">
                <a:lnSpc>
                  <a:spcPct val="100000"/>
                </a:lnSpc>
                <a:spcBef>
                  <a:spcPct val="0"/>
                </a:spcBef>
                <a:spcAft>
                  <a:spcPts val="0"/>
                </a:spcAft>
                <a:buClrTx/>
                <a:buSzTx/>
                <a:buFontTx/>
                <a:buNone/>
                <a:tabLst/>
                <a:defRPr/>
              </a:pPr>
              <a:endParaRPr kumimoji="0" lang="tr-TR" sz="1100" b="1" i="0" u="none" strike="noStrike" kern="0" cap="none" spc="0" normalizeH="0" baseline="0" noProof="0" dirty="0">
                <a:ln>
                  <a:noFill/>
                </a:ln>
                <a:solidFill>
                  <a:srgbClr val="E7E6E6"/>
                </a:solidFill>
                <a:effectLst/>
                <a:uLnTx/>
                <a:uFillTx/>
                <a:latin typeface="Arial" panose="020B0604020202020204" pitchFamily="34" charset="0"/>
                <a:cs typeface="Arial" panose="020B0604020202020204" pitchFamily="34" charset="0"/>
              </a:endParaRPr>
            </a:p>
            <a:p>
              <a:pPr marL="0" marR="0" lvl="0" indent="0" algn="ctr" defTabSz="711200" eaLnBrk="1" fontAlgn="auto" latinLnBrk="0" hangingPunct="1">
                <a:lnSpc>
                  <a:spcPct val="100000"/>
                </a:lnSpc>
                <a:spcBef>
                  <a:spcPct val="0"/>
                </a:spcBef>
                <a:spcAft>
                  <a:spcPts val="0"/>
                </a:spcAft>
                <a:buClrTx/>
                <a:buSzTx/>
                <a:buFontTx/>
                <a:buNone/>
                <a:tabLst/>
                <a:defRPr/>
              </a:pPr>
              <a:endParaRPr kumimoji="0" lang="tr-TR" sz="1100" b="1" i="0" u="none" strike="noStrike" kern="0" cap="none" spc="0" normalizeH="0" baseline="0" noProof="0" dirty="0">
                <a:ln>
                  <a:noFill/>
                </a:ln>
                <a:solidFill>
                  <a:srgbClr val="E7E6E6"/>
                </a:solidFill>
                <a:effectLst/>
                <a:uLnTx/>
                <a:uFillTx/>
                <a:latin typeface="Arial" panose="020B0604020202020204" pitchFamily="34" charset="0"/>
                <a:cs typeface="Arial" panose="020B0604020202020204" pitchFamily="34" charset="0"/>
              </a:endParaRPr>
            </a:p>
            <a:p>
              <a:pPr marL="0" marR="0" lvl="0" indent="0" algn="ctr" defTabSz="711200" eaLnBrk="1" fontAlgn="auto" latinLnBrk="0" hangingPunct="1">
                <a:lnSpc>
                  <a:spcPct val="100000"/>
                </a:lnSpc>
                <a:spcBef>
                  <a:spcPct val="0"/>
                </a:spcBef>
                <a:spcAft>
                  <a:spcPts val="0"/>
                </a:spcAft>
                <a:buClrTx/>
                <a:buSzTx/>
                <a:buFontTx/>
                <a:buNone/>
                <a:tabLst/>
                <a:defRPr/>
              </a:pPr>
              <a:r>
                <a:rPr kumimoji="0" lang="tr-TR" sz="1100" b="1" i="0" u="none" strike="noStrike" kern="0" cap="none" spc="0" normalizeH="0" baseline="0" noProof="0" dirty="0">
                  <a:ln>
                    <a:noFill/>
                  </a:ln>
                  <a:solidFill>
                    <a:srgbClr val="E7E6E6"/>
                  </a:solidFill>
                  <a:effectLst/>
                  <a:uLnTx/>
                  <a:uFillTx/>
                  <a:latin typeface="Arial" panose="020B0604020202020204" pitchFamily="34" charset="0"/>
                  <a:cs typeface="Arial" panose="020B0604020202020204" pitchFamily="34" charset="0"/>
                </a:rPr>
                <a:t>Bileşen </a:t>
              </a:r>
              <a:r>
                <a:rPr kumimoji="0" lang="tr-TR" sz="11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1</a:t>
              </a:r>
            </a:p>
          </p:txBody>
        </p:sp>
        <p:sp>
          <p:nvSpPr>
            <p:cNvPr id="27" name="Serbest Form 26"/>
            <p:cNvSpPr/>
            <p:nvPr/>
          </p:nvSpPr>
          <p:spPr>
            <a:xfrm>
              <a:off x="1277550" y="2073615"/>
              <a:ext cx="2463151" cy="900000"/>
            </a:xfrm>
            <a:custGeom>
              <a:avLst/>
              <a:gdLst>
                <a:gd name="connsiteX0" fmla="*/ 0 w 2667698"/>
                <a:gd name="connsiteY0" fmla="*/ 841286 h 841286"/>
                <a:gd name="connsiteX1" fmla="*/ 666921 w 2667698"/>
                <a:gd name="connsiteY1" fmla="*/ 0 h 841286"/>
                <a:gd name="connsiteX2" fmla="*/ 2000777 w 2667698"/>
                <a:gd name="connsiteY2" fmla="*/ 0 h 841286"/>
                <a:gd name="connsiteX3" fmla="*/ 2667698 w 2667698"/>
                <a:gd name="connsiteY3" fmla="*/ 841286 h 841286"/>
                <a:gd name="connsiteX4" fmla="*/ 0 w 2667698"/>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698" h="841286">
                  <a:moveTo>
                    <a:pt x="0" y="841286"/>
                  </a:moveTo>
                  <a:lnTo>
                    <a:pt x="666921" y="0"/>
                  </a:lnTo>
                  <a:lnTo>
                    <a:pt x="2000777" y="0"/>
                  </a:lnTo>
                  <a:lnTo>
                    <a:pt x="2667698" y="841286"/>
                  </a:lnTo>
                  <a:lnTo>
                    <a:pt x="0" y="841286"/>
                  </a:lnTo>
                  <a:close/>
                </a:path>
              </a:pathLst>
            </a:custGeom>
            <a:solidFill>
              <a:srgbClr val="0000C8"/>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492248" tIns="25400" rIns="492247" bIns="254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endParaRPr kumimoji="0" lang="tr-TR" sz="1200" b="1" i="0" u="none" strike="noStrike" kern="0" cap="none" spc="0" normalizeH="0" baseline="0" noProof="0" dirty="0">
                <a:ln>
                  <a:noFill/>
                </a:ln>
                <a:solidFill>
                  <a:srgbClr val="E7E6E6"/>
                </a:solidFill>
                <a:effectLst/>
                <a:uLnTx/>
                <a:uFillTx/>
                <a:latin typeface="Arial" panose="020B0604020202020204" pitchFamily="34" charset="0"/>
                <a:cs typeface="Arial" panose="020B0604020202020204" pitchFamily="34" charset="0"/>
              </a:endParaRPr>
            </a:p>
            <a:p>
              <a:pPr marL="0" marR="0" lvl="0" indent="0" algn="ctr" defTabSz="889000" eaLnBrk="1" fontAlgn="auto" latinLnBrk="0" hangingPunct="1">
                <a:lnSpc>
                  <a:spcPct val="90000"/>
                </a:lnSpc>
                <a:spcBef>
                  <a:spcPct val="0"/>
                </a:spcBef>
                <a:spcAft>
                  <a:spcPct val="35000"/>
                </a:spcAft>
                <a:buClrTx/>
                <a:buSzTx/>
                <a:buFontTx/>
                <a:buNone/>
                <a:tabLst/>
                <a:defRPr/>
              </a:pPr>
              <a:r>
                <a:rPr kumimoji="0" lang="tr-TR" sz="1200" b="1" i="0" u="none" strike="noStrike" kern="0" cap="none" spc="0" normalizeH="0" baseline="0" noProof="0" dirty="0">
                  <a:ln>
                    <a:noFill/>
                  </a:ln>
                  <a:solidFill>
                    <a:srgbClr val="E7E6E6"/>
                  </a:solidFill>
                  <a:effectLst/>
                  <a:uLnTx/>
                  <a:uFillTx/>
                  <a:latin typeface="Arial" panose="020B0604020202020204" pitchFamily="34" charset="0"/>
                  <a:cs typeface="Arial" panose="020B0604020202020204" pitchFamily="34" charset="0"/>
                </a:rPr>
                <a:t>Standart </a:t>
              </a:r>
              <a:r>
                <a:rPr kumimoji="0" lang="tr-TR" sz="12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KOS 2</a:t>
              </a:r>
              <a:endParaRPr kumimoji="0" lang="tr-TR" sz="12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8" name="Serbest Form 27"/>
            <p:cNvSpPr/>
            <p:nvPr/>
          </p:nvSpPr>
          <p:spPr>
            <a:xfrm>
              <a:off x="681274" y="3016382"/>
              <a:ext cx="3694728" cy="900000"/>
            </a:xfrm>
            <a:custGeom>
              <a:avLst/>
              <a:gdLst>
                <a:gd name="connsiteX0" fmla="*/ 0 w 4001547"/>
                <a:gd name="connsiteY0" fmla="*/ 841286 h 841286"/>
                <a:gd name="connsiteX1" fmla="*/ 666921 w 4001547"/>
                <a:gd name="connsiteY1" fmla="*/ 0 h 841286"/>
                <a:gd name="connsiteX2" fmla="*/ 3334626 w 4001547"/>
                <a:gd name="connsiteY2" fmla="*/ 0 h 841286"/>
                <a:gd name="connsiteX3" fmla="*/ 4001547 w 4001547"/>
                <a:gd name="connsiteY3" fmla="*/ 841286 h 841286"/>
                <a:gd name="connsiteX4" fmla="*/ 0 w 4001547"/>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1547" h="841286">
                  <a:moveTo>
                    <a:pt x="0" y="841286"/>
                  </a:moveTo>
                  <a:lnTo>
                    <a:pt x="666921" y="0"/>
                  </a:lnTo>
                  <a:lnTo>
                    <a:pt x="3334626" y="0"/>
                  </a:lnTo>
                  <a:lnTo>
                    <a:pt x="4001547" y="841286"/>
                  </a:lnTo>
                  <a:lnTo>
                    <a:pt x="0" y="841286"/>
                  </a:lnTo>
                  <a:close/>
                </a:path>
              </a:pathLst>
            </a:custGeom>
            <a:solidFill>
              <a:srgbClr val="5353FF"/>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725671" tIns="25400" rIns="725671" bIns="254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tr-TR" sz="1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Genel Şart KOS </a:t>
              </a:r>
              <a:r>
                <a:rPr lang="tr-TR" sz="1200" b="1" kern="0" dirty="0">
                  <a:solidFill>
                    <a:schemeClr val="bg1"/>
                  </a:solidFill>
                  <a:latin typeface="Arial" panose="020B0604020202020204" pitchFamily="34" charset="0"/>
                  <a:cs typeface="Arial" panose="020B0604020202020204" pitchFamily="34" charset="0"/>
                </a:rPr>
                <a:t>2</a:t>
              </a:r>
              <a:r>
                <a:rPr lang="tr-TR" sz="1200" b="1" kern="0" noProof="0" dirty="0">
                  <a:solidFill>
                    <a:schemeClr val="bg1"/>
                  </a:solidFill>
                  <a:latin typeface="Arial" panose="020B0604020202020204" pitchFamily="34" charset="0"/>
                  <a:cs typeface="Arial" panose="020B0604020202020204" pitchFamily="34" charset="0"/>
                </a:rPr>
                <a:t>.6</a:t>
              </a:r>
              <a:endParaRPr kumimoji="0" lang="tr-TR" sz="12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29" name="Serbest Form 28"/>
            <p:cNvSpPr/>
            <p:nvPr/>
          </p:nvSpPr>
          <p:spPr>
            <a:xfrm>
              <a:off x="69414" y="3956568"/>
              <a:ext cx="4942853" cy="1055699"/>
            </a:xfrm>
            <a:custGeom>
              <a:avLst/>
              <a:gdLst>
                <a:gd name="connsiteX0" fmla="*/ 0 w 5335396"/>
                <a:gd name="connsiteY0" fmla="*/ 841286 h 841286"/>
                <a:gd name="connsiteX1" fmla="*/ 666921 w 5335396"/>
                <a:gd name="connsiteY1" fmla="*/ 0 h 841286"/>
                <a:gd name="connsiteX2" fmla="*/ 4668475 w 5335396"/>
                <a:gd name="connsiteY2" fmla="*/ 0 h 841286"/>
                <a:gd name="connsiteX3" fmla="*/ 5335396 w 5335396"/>
                <a:gd name="connsiteY3" fmla="*/ 841286 h 841286"/>
                <a:gd name="connsiteX4" fmla="*/ 0 w 5335396"/>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5396" h="841286">
                  <a:moveTo>
                    <a:pt x="0" y="841286"/>
                  </a:moveTo>
                  <a:lnTo>
                    <a:pt x="666921" y="0"/>
                  </a:lnTo>
                  <a:lnTo>
                    <a:pt x="4668475" y="0"/>
                  </a:lnTo>
                  <a:lnTo>
                    <a:pt x="5335396" y="841286"/>
                  </a:lnTo>
                  <a:lnTo>
                    <a:pt x="0" y="841286"/>
                  </a:lnTo>
                  <a:close/>
                </a:path>
              </a:pathLst>
            </a:custGeom>
            <a:solidFill>
              <a:srgbClr val="A3A3FF"/>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959095" tIns="25400" rIns="959094" bIns="25400" numCol="1" spcCol="1270" anchor="ctr" anchorCtr="0">
              <a:noAutofit/>
            </a:bodyPr>
            <a:lstStyle/>
            <a:p>
              <a:pPr algn="ctr" defTabSz="889000">
                <a:defRPr/>
              </a:pPr>
              <a:r>
                <a:rPr kumimoji="0" lang="tr-TR" sz="16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lang="tr-TR" sz="1600" b="1" kern="0" dirty="0">
                  <a:solidFill>
                    <a:prstClr val="black"/>
                  </a:solidFill>
                  <a:latin typeface="Arial" panose="020B0604020202020204" pitchFamily="34" charset="0"/>
                  <a:cs typeface="Arial" panose="020B0604020202020204" pitchFamily="34" charset="0"/>
                </a:rPr>
                <a:t>E.2.6.1</a:t>
              </a:r>
            </a:p>
          </p:txBody>
        </p:sp>
      </p:grpSp>
      <p:sp>
        <p:nvSpPr>
          <p:cNvPr id="16" name="Yuvarlatılmış Dikdörtgen 15"/>
          <p:cNvSpPr/>
          <p:nvPr/>
        </p:nvSpPr>
        <p:spPr>
          <a:xfrm>
            <a:off x="3895344" y="5553363"/>
            <a:ext cx="3218378" cy="827341"/>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360363" lvl="0">
              <a:defRPr/>
            </a:pPr>
            <a:r>
              <a:rPr kumimoji="0" lang="tr-TR" sz="1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TAMAMLANMA TARİHİ</a:t>
            </a:r>
            <a:endParaRPr lang="tr-TR" sz="1200" kern="0" dirty="0">
              <a:solidFill>
                <a:prstClr val="black"/>
              </a:solidFill>
              <a:latin typeface="Arial" panose="020B0604020202020204" pitchFamily="34" charset="0"/>
              <a:cs typeface="Arial" panose="020B0604020202020204" pitchFamily="34" charset="0"/>
            </a:endParaRPr>
          </a:p>
          <a:p>
            <a:pPr marL="360363" lvl="0">
              <a:defRPr/>
            </a:pPr>
            <a:r>
              <a:rPr lang="tr-TR" sz="1200" kern="0" dirty="0">
                <a:solidFill>
                  <a:prstClr val="black"/>
                </a:solidFill>
                <a:latin typeface="Arial" panose="020B0604020202020204" pitchFamily="34" charset="0"/>
                <a:cs typeface="Arial" panose="020B0604020202020204" pitchFamily="34" charset="0"/>
              </a:rPr>
              <a:t>1. Çeyrek Dönem 2025</a:t>
            </a:r>
          </a:p>
          <a:p>
            <a:pPr marL="360363">
              <a:defRPr/>
            </a:pPr>
            <a:r>
              <a:rPr lang="tr-TR" sz="1200" kern="0" dirty="0">
                <a:solidFill>
                  <a:prstClr val="black"/>
                </a:solidFill>
                <a:latin typeface="Arial" panose="020B0604020202020204" pitchFamily="34" charset="0"/>
                <a:cs typeface="Arial" panose="020B0604020202020204" pitchFamily="34" charset="0"/>
              </a:rPr>
              <a:t>1. Çeyrek Dönem 2026</a:t>
            </a:r>
          </a:p>
        </p:txBody>
      </p:sp>
      <p:sp>
        <p:nvSpPr>
          <p:cNvPr id="17" name="Yuvarlatılmış Dikdörtgen 16"/>
          <p:cNvSpPr/>
          <p:nvPr/>
        </p:nvSpPr>
        <p:spPr>
          <a:xfrm>
            <a:off x="438869" y="5553363"/>
            <a:ext cx="3456475" cy="813815"/>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265113">
              <a:defRPr/>
            </a:pPr>
            <a:r>
              <a:rPr kumimoji="0" lang="tr-TR" sz="1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SORUMLU BİRİM</a:t>
            </a:r>
          </a:p>
          <a:p>
            <a:pPr marL="265113">
              <a:defRPr/>
            </a:pPr>
            <a:r>
              <a:rPr lang="tr-TR" sz="1200" kern="0" dirty="0">
                <a:solidFill>
                  <a:prstClr val="black"/>
                </a:solidFill>
                <a:latin typeface="Arial" panose="020B0604020202020204" pitchFamily="34" charset="0"/>
                <a:cs typeface="Arial" panose="020B0604020202020204" pitchFamily="34" charset="0"/>
              </a:rPr>
              <a:t>Merkez Birimler/İl Sağlık Müdürlükleri</a:t>
            </a:r>
          </a:p>
        </p:txBody>
      </p:sp>
      <p:sp>
        <p:nvSpPr>
          <p:cNvPr id="18" name="Yuvarlatılmış Dikdörtgen 17"/>
          <p:cNvSpPr/>
          <p:nvPr/>
        </p:nvSpPr>
        <p:spPr>
          <a:xfrm>
            <a:off x="7113722" y="5553362"/>
            <a:ext cx="4073746" cy="813815"/>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265113">
              <a:defRPr/>
            </a:pPr>
            <a:r>
              <a:rPr lang="tr-TR" sz="1400" b="1" kern="0" dirty="0">
                <a:solidFill>
                  <a:prstClr val="black"/>
                </a:solidFill>
                <a:latin typeface="Arial" panose="020B0604020202020204" pitchFamily="34" charset="0"/>
                <a:cs typeface="Arial" panose="020B0604020202020204" pitchFamily="34" charset="0"/>
              </a:rPr>
              <a:t>Eylem Çıktısı</a:t>
            </a:r>
          </a:p>
          <a:p>
            <a:pPr marL="265113">
              <a:defRPr/>
            </a:pPr>
            <a:r>
              <a:rPr lang="tr-TR" sz="1400" kern="0" dirty="0">
                <a:solidFill>
                  <a:prstClr val="black"/>
                </a:solidFill>
                <a:latin typeface="Arial" panose="020B0604020202020204" pitchFamily="34" charset="0"/>
                <a:cs typeface="Arial" panose="020B0604020202020204" pitchFamily="34" charset="0"/>
              </a:rPr>
              <a:t>İş Süreçleri Tanımlama Formu</a:t>
            </a:r>
          </a:p>
        </p:txBody>
      </p:sp>
    </p:spTree>
    <p:extLst>
      <p:ext uri="{BB962C8B-B14F-4D97-AF65-F5344CB8AC3E}">
        <p14:creationId xmlns:p14="http://schemas.microsoft.com/office/powerpoint/2010/main" val="585085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a:extLst>
              <a:ext uri="{FF2B5EF4-FFF2-40B4-BE49-F238E27FC236}">
                <a16:creationId xmlns:a16="http://schemas.microsoft.com/office/drawing/2014/main" id="{C6EA13A1-CE69-4A43-B418-2EB2F1FCA901}"/>
              </a:ext>
            </a:extLst>
          </p:cNvPr>
          <p:cNvSpPr>
            <a:spLocks noGrp="1"/>
          </p:cNvSpPr>
          <p:nvPr>
            <p:ph type="ctrTitle" idx="4294967295"/>
          </p:nvPr>
        </p:nvSpPr>
        <p:spPr>
          <a:xfrm>
            <a:off x="1202652" y="349098"/>
            <a:ext cx="2144397" cy="309230"/>
          </a:xfrm>
          <a:prstGeom prst="rect">
            <a:avLst/>
          </a:prstGeom>
        </p:spPr>
        <p:txBody>
          <a:bodyPr/>
          <a:lstStyle/>
          <a:p>
            <a:r>
              <a:rPr lang="tr-TR" sz="2000" b="1" dirty="0"/>
              <a:t>Süreç Nedir?</a:t>
            </a:r>
          </a:p>
        </p:txBody>
      </p:sp>
      <p:sp>
        <p:nvSpPr>
          <p:cNvPr id="3" name="Metin kutusu 2">
            <a:extLst>
              <a:ext uri="{FF2B5EF4-FFF2-40B4-BE49-F238E27FC236}">
                <a16:creationId xmlns:a16="http://schemas.microsoft.com/office/drawing/2014/main" id="{0B834D6F-D730-4CD0-ACC4-8877C0653F92}"/>
              </a:ext>
            </a:extLst>
          </p:cNvPr>
          <p:cNvSpPr txBox="1"/>
          <p:nvPr/>
        </p:nvSpPr>
        <p:spPr>
          <a:xfrm>
            <a:off x="684205" y="1568449"/>
            <a:ext cx="4646391" cy="3969420"/>
          </a:xfrm>
          <a:prstGeom prst="rect">
            <a:avLst/>
          </a:prstGeom>
          <a:noFill/>
        </p:spPr>
        <p:txBody>
          <a:bodyPr wrap="square" rtlCol="0">
            <a:spAutoFit/>
          </a:bodyPr>
          <a:lstStyle/>
          <a:p>
            <a:pPr>
              <a:lnSpc>
                <a:spcPct val="150000"/>
              </a:lnSpc>
            </a:pPr>
            <a:r>
              <a:rPr lang="tr-TR" sz="1700" dirty="0">
                <a:latin typeface="+mj-lt"/>
                <a:cs typeface="Times New Roman" panose="02020603050405020304" pitchFamily="18" charset="0"/>
              </a:rPr>
              <a:t>Süreçler, bir veya daha fazla girdiyi alıp onlara değer katarak çıktıya dönüştüren iş adımları bütünüdür.</a:t>
            </a:r>
          </a:p>
          <a:p>
            <a:pPr>
              <a:lnSpc>
                <a:spcPct val="150000"/>
              </a:lnSpc>
            </a:pPr>
            <a:endParaRPr lang="tr-TR" sz="1700" dirty="0">
              <a:latin typeface="+mj-lt"/>
              <a:cs typeface="Times New Roman" panose="02020603050405020304" pitchFamily="18" charset="0"/>
            </a:endParaRPr>
          </a:p>
          <a:p>
            <a:pPr marL="285750" indent="-285750">
              <a:lnSpc>
                <a:spcPct val="150000"/>
              </a:lnSpc>
              <a:buFont typeface="Arial" panose="020B0604020202020204" pitchFamily="34" charset="0"/>
              <a:buChar char="•"/>
            </a:pPr>
            <a:r>
              <a:rPr lang="tr-TR" sz="1700" dirty="0">
                <a:latin typeface="+mj-lt"/>
                <a:cs typeface="Times New Roman" panose="02020603050405020304" pitchFamily="18" charset="0"/>
              </a:rPr>
              <a:t>Tekrarlanabilen</a:t>
            </a:r>
          </a:p>
          <a:p>
            <a:pPr marL="285750" indent="-285750">
              <a:lnSpc>
                <a:spcPct val="150000"/>
              </a:lnSpc>
              <a:buFont typeface="Arial" panose="020B0604020202020204" pitchFamily="34" charset="0"/>
              <a:buChar char="•"/>
            </a:pPr>
            <a:r>
              <a:rPr lang="tr-TR" sz="1700" dirty="0">
                <a:latin typeface="+mj-lt"/>
                <a:cs typeface="Times New Roman" panose="02020603050405020304" pitchFamily="18" charset="0"/>
              </a:rPr>
              <a:t>Ölçülebilen</a:t>
            </a:r>
          </a:p>
          <a:p>
            <a:pPr marL="285750" indent="-285750">
              <a:lnSpc>
                <a:spcPct val="150000"/>
              </a:lnSpc>
              <a:buFont typeface="Arial" panose="020B0604020202020204" pitchFamily="34" charset="0"/>
              <a:buChar char="•"/>
            </a:pPr>
            <a:r>
              <a:rPr lang="tr-TR" sz="1700" dirty="0">
                <a:latin typeface="+mj-lt"/>
                <a:cs typeface="Times New Roman" panose="02020603050405020304" pitchFamily="18" charset="0"/>
              </a:rPr>
              <a:t>Bir sahibi ya da sorumluları olan</a:t>
            </a:r>
          </a:p>
          <a:p>
            <a:pPr marL="285750" indent="-285750">
              <a:lnSpc>
                <a:spcPct val="150000"/>
              </a:lnSpc>
              <a:buFont typeface="Arial" panose="020B0604020202020204" pitchFamily="34" charset="0"/>
              <a:buChar char="•"/>
            </a:pPr>
            <a:r>
              <a:rPr lang="tr-TR" sz="1700" dirty="0" err="1">
                <a:latin typeface="+mj-lt"/>
                <a:cs typeface="Times New Roman" panose="02020603050405020304" pitchFamily="18" charset="0"/>
              </a:rPr>
              <a:t>Organizasyonel</a:t>
            </a:r>
            <a:r>
              <a:rPr lang="tr-TR" sz="1700" dirty="0">
                <a:latin typeface="+mj-lt"/>
                <a:cs typeface="Times New Roman" panose="02020603050405020304" pitchFamily="18" charset="0"/>
              </a:rPr>
              <a:t> hiyerarşi gerektirmeyen</a:t>
            </a:r>
          </a:p>
          <a:p>
            <a:pPr>
              <a:lnSpc>
                <a:spcPct val="150000"/>
              </a:lnSpc>
            </a:pPr>
            <a:endParaRPr lang="tr-TR" sz="1700" dirty="0">
              <a:latin typeface="+mj-lt"/>
              <a:cs typeface="Times New Roman" panose="02020603050405020304" pitchFamily="18" charset="0"/>
            </a:endParaRPr>
          </a:p>
          <a:p>
            <a:pPr>
              <a:lnSpc>
                <a:spcPct val="150000"/>
              </a:lnSpc>
            </a:pPr>
            <a:r>
              <a:rPr lang="tr-TR" sz="1700" dirty="0">
                <a:latin typeface="+mj-lt"/>
                <a:cs typeface="Times New Roman" panose="02020603050405020304" pitchFamily="18" charset="0"/>
              </a:rPr>
              <a:t>işlemler dizisidir.</a:t>
            </a:r>
          </a:p>
        </p:txBody>
      </p:sp>
      <p:pic>
        <p:nvPicPr>
          <p:cNvPr id="4" name="Resim 3">
            <a:extLst>
              <a:ext uri="{FF2B5EF4-FFF2-40B4-BE49-F238E27FC236}">
                <a16:creationId xmlns:a16="http://schemas.microsoft.com/office/drawing/2014/main" id="{806B399F-B8F9-40BC-9264-D60C842799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2957" y="1568449"/>
            <a:ext cx="4646391" cy="4409529"/>
          </a:xfrm>
          <a:prstGeom prst="rect">
            <a:avLst/>
          </a:prstGeom>
        </p:spPr>
      </p:pic>
    </p:spTree>
    <p:extLst>
      <p:ext uri="{BB962C8B-B14F-4D97-AF65-F5344CB8AC3E}">
        <p14:creationId xmlns:p14="http://schemas.microsoft.com/office/powerpoint/2010/main" val="70661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a:extLst>
              <a:ext uri="{FF2B5EF4-FFF2-40B4-BE49-F238E27FC236}">
                <a16:creationId xmlns:a16="http://schemas.microsoft.com/office/drawing/2014/main" id="{C6EA13A1-CE69-4A43-B418-2EB2F1FCA901}"/>
              </a:ext>
            </a:extLst>
          </p:cNvPr>
          <p:cNvSpPr>
            <a:spLocks noGrp="1"/>
          </p:cNvSpPr>
          <p:nvPr>
            <p:ph type="ctrTitle" idx="4294967295"/>
          </p:nvPr>
        </p:nvSpPr>
        <p:spPr>
          <a:xfrm>
            <a:off x="1142267" y="349098"/>
            <a:ext cx="2265167" cy="309230"/>
          </a:xfrm>
          <a:prstGeom prst="rect">
            <a:avLst/>
          </a:prstGeom>
        </p:spPr>
        <p:txBody>
          <a:bodyPr/>
          <a:lstStyle/>
          <a:p>
            <a:r>
              <a:rPr lang="tr-TR" sz="2000" b="1" dirty="0"/>
              <a:t>Süreç Hiyerarşisi</a:t>
            </a:r>
          </a:p>
        </p:txBody>
      </p:sp>
      <p:pic>
        <p:nvPicPr>
          <p:cNvPr id="3" name="Resim 2">
            <a:extLst>
              <a:ext uri="{FF2B5EF4-FFF2-40B4-BE49-F238E27FC236}">
                <a16:creationId xmlns:a16="http://schemas.microsoft.com/office/drawing/2014/main" id="{066F2CC2-A4CA-49B7-8DDB-DF957C2CF925}"/>
              </a:ext>
            </a:extLst>
          </p:cNvPr>
          <p:cNvPicPr/>
          <p:nvPr/>
        </p:nvPicPr>
        <p:blipFill>
          <a:blip r:embed="rId3"/>
          <a:stretch>
            <a:fillRect/>
          </a:stretch>
        </p:blipFill>
        <p:spPr>
          <a:xfrm>
            <a:off x="1039369" y="1509500"/>
            <a:ext cx="4648200" cy="4257675"/>
          </a:xfrm>
          <a:prstGeom prst="rect">
            <a:avLst/>
          </a:prstGeom>
        </p:spPr>
      </p:pic>
      <p:sp>
        <p:nvSpPr>
          <p:cNvPr id="4" name="Metin kutusu 3">
            <a:extLst>
              <a:ext uri="{FF2B5EF4-FFF2-40B4-BE49-F238E27FC236}">
                <a16:creationId xmlns:a16="http://schemas.microsoft.com/office/drawing/2014/main" id="{6E26D690-3660-47BA-8CDF-09A42D9E858F}"/>
              </a:ext>
            </a:extLst>
          </p:cNvPr>
          <p:cNvSpPr txBox="1"/>
          <p:nvPr/>
        </p:nvSpPr>
        <p:spPr>
          <a:xfrm>
            <a:off x="6096000" y="2234843"/>
            <a:ext cx="5471160" cy="239809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tr-TR" sz="1700" dirty="0">
                <a:latin typeface="+mj-lt"/>
                <a:cs typeface="Times New Roman" panose="02020603050405020304" pitchFamily="18" charset="0"/>
              </a:rPr>
              <a:t>Süreç hiyerarşisi, süreçlerin kademeli olarak yapılandırılmasıdır. </a:t>
            </a:r>
          </a:p>
          <a:p>
            <a:pPr marL="285750" indent="-285750">
              <a:lnSpc>
                <a:spcPct val="150000"/>
              </a:lnSpc>
              <a:buFont typeface="Arial" panose="020B0604020202020204" pitchFamily="34" charset="0"/>
              <a:buChar char="•"/>
            </a:pPr>
            <a:r>
              <a:rPr lang="tr-TR" sz="1700" dirty="0">
                <a:latin typeface="+mj-lt"/>
                <a:cs typeface="Times New Roman" panose="02020603050405020304" pitchFamily="18" charset="0"/>
              </a:rPr>
              <a:t>Hiyerarşi kapsamı en büyük olan süreçten başlanarak yapılandırılır. </a:t>
            </a:r>
          </a:p>
          <a:p>
            <a:pPr marL="285750" indent="-285750">
              <a:lnSpc>
                <a:spcPct val="150000"/>
              </a:lnSpc>
              <a:buFont typeface="Arial" panose="020B0604020202020204" pitchFamily="34" charset="0"/>
              <a:buChar char="•"/>
            </a:pPr>
            <a:r>
              <a:rPr lang="tr-TR" sz="1700" dirty="0">
                <a:latin typeface="+mj-lt"/>
                <a:cs typeface="Times New Roman" panose="02020603050405020304" pitchFamily="18" charset="0"/>
              </a:rPr>
              <a:t>Ana Süreçler, Süreçler, Alt Süreçler ve İş Adımlarından oluşmaktadır.</a:t>
            </a:r>
          </a:p>
        </p:txBody>
      </p:sp>
    </p:spTree>
    <p:extLst>
      <p:ext uri="{BB962C8B-B14F-4D97-AF65-F5344CB8AC3E}">
        <p14:creationId xmlns:p14="http://schemas.microsoft.com/office/powerpoint/2010/main" val="4261525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a:extLst>
              <a:ext uri="{FF2B5EF4-FFF2-40B4-BE49-F238E27FC236}">
                <a16:creationId xmlns:a16="http://schemas.microsoft.com/office/drawing/2014/main" id="{C6EA13A1-CE69-4A43-B418-2EB2F1FCA901}"/>
              </a:ext>
            </a:extLst>
          </p:cNvPr>
          <p:cNvSpPr>
            <a:spLocks noGrp="1"/>
          </p:cNvSpPr>
          <p:nvPr>
            <p:ph type="ctrTitle" idx="4294967295"/>
          </p:nvPr>
        </p:nvSpPr>
        <p:spPr>
          <a:xfrm>
            <a:off x="1095972" y="366350"/>
            <a:ext cx="3838337" cy="309230"/>
          </a:xfrm>
          <a:prstGeom prst="rect">
            <a:avLst/>
          </a:prstGeom>
        </p:spPr>
        <p:txBody>
          <a:bodyPr/>
          <a:lstStyle/>
          <a:p>
            <a:r>
              <a:rPr lang="tr-TR" sz="2000" b="1" dirty="0"/>
              <a:t>İş Süreçleri Tanımlama Formu</a:t>
            </a:r>
          </a:p>
        </p:txBody>
      </p:sp>
      <p:sp>
        <p:nvSpPr>
          <p:cNvPr id="3" name="Dikdörtgen 2">
            <a:extLst>
              <a:ext uri="{FF2B5EF4-FFF2-40B4-BE49-F238E27FC236}">
                <a16:creationId xmlns:a16="http://schemas.microsoft.com/office/drawing/2014/main" id="{A99738E8-EF93-4E53-BB5D-A553E9998AA6}"/>
              </a:ext>
            </a:extLst>
          </p:cNvPr>
          <p:cNvSpPr/>
          <p:nvPr/>
        </p:nvSpPr>
        <p:spPr>
          <a:xfrm>
            <a:off x="612720" y="1229730"/>
            <a:ext cx="10753200" cy="3370474"/>
          </a:xfrm>
          <a:prstGeom prst="rect">
            <a:avLst/>
          </a:prstGeom>
        </p:spPr>
        <p:txBody>
          <a:bodyPr wrap="square">
            <a:spAutoFit/>
          </a:bodyPr>
          <a:lstStyle/>
          <a:p>
            <a:pPr algn="just">
              <a:lnSpc>
                <a:spcPct val="150000"/>
              </a:lnSpc>
            </a:pPr>
            <a:r>
              <a:rPr lang="tr-TR" sz="1600" b="1" dirty="0">
                <a:latin typeface="+mj-lt"/>
                <a:ea typeface="Calibri" panose="020F0502020204030204" pitchFamily="34" charset="0"/>
                <a:cs typeface="Times New Roman" panose="02020603050405020304" pitchFamily="18" charset="0"/>
              </a:rPr>
              <a:t>Ana Süreç No: </a:t>
            </a:r>
            <a:r>
              <a:rPr lang="tr-TR" sz="1600" dirty="0">
                <a:latin typeface="+mj-lt"/>
                <a:ea typeface="Calibri" panose="020F0502020204030204" pitchFamily="34" charset="0"/>
                <a:cs typeface="Times New Roman" panose="02020603050405020304" pitchFamily="18" charset="0"/>
              </a:rPr>
              <a:t>Birimlerin çalışma yönergesinde belirtilen sıralama ile numaralandırmaya başlanmalıdır.  1.,2.,3., … </a:t>
            </a:r>
          </a:p>
          <a:p>
            <a:pPr algn="just">
              <a:lnSpc>
                <a:spcPct val="150000"/>
              </a:lnSpc>
            </a:pPr>
            <a:r>
              <a:rPr lang="tr-TR" sz="1600" b="1" dirty="0">
                <a:latin typeface="+mj-lt"/>
                <a:ea typeface="Calibri" panose="020F0502020204030204" pitchFamily="34" charset="0"/>
                <a:cs typeface="Times New Roman" panose="02020603050405020304" pitchFamily="18" charset="0"/>
              </a:rPr>
              <a:t>Ana Süreç Adı:</a:t>
            </a:r>
            <a:r>
              <a:rPr lang="tr-TR" sz="1600" dirty="0">
                <a:latin typeface="+mj-lt"/>
                <a:ea typeface="Calibri" panose="020F0502020204030204" pitchFamily="34" charset="0"/>
                <a:cs typeface="Times New Roman" panose="02020603050405020304" pitchFamily="18" charset="0"/>
              </a:rPr>
              <a:t> Sağlık Bakanlığı Merkez Teşkilatta Daire Başkanlıklarını, Taşra Teşkilatında ise Başkanlıkları ifade eder.</a:t>
            </a:r>
          </a:p>
          <a:p>
            <a:pPr algn="just">
              <a:lnSpc>
                <a:spcPct val="150000"/>
              </a:lnSpc>
            </a:pPr>
            <a:r>
              <a:rPr lang="tr-TR" sz="1600" b="1" dirty="0">
                <a:latin typeface="+mj-lt"/>
                <a:ea typeface="Calibri" panose="020F0502020204030204" pitchFamily="34" charset="0"/>
                <a:cs typeface="Times New Roman" panose="02020603050405020304" pitchFamily="18" charset="0"/>
              </a:rPr>
              <a:t>Süreç No</a:t>
            </a:r>
            <a:r>
              <a:rPr lang="tr-TR" sz="1600" dirty="0">
                <a:latin typeface="+mj-lt"/>
                <a:ea typeface="Calibri" panose="020F0502020204030204" pitchFamily="34" charset="0"/>
                <a:cs typeface="Times New Roman" panose="02020603050405020304" pitchFamily="18" charset="0"/>
              </a:rPr>
              <a:t>: Bağlı bulunduğu ana sürecin kodunu başına alarak 1.1., 1.2., 2.1., 3.1.,……;</a:t>
            </a:r>
          </a:p>
          <a:p>
            <a:pPr algn="just">
              <a:lnSpc>
                <a:spcPct val="150000"/>
              </a:lnSpc>
            </a:pPr>
            <a:r>
              <a:rPr lang="tr-TR" sz="1600" b="1" dirty="0">
                <a:latin typeface="+mj-lt"/>
                <a:ea typeface="Calibri" panose="020F0502020204030204" pitchFamily="34" charset="0"/>
                <a:cs typeface="Times New Roman" panose="02020603050405020304" pitchFamily="18" charset="0"/>
              </a:rPr>
              <a:t>Süreç Adı:</a:t>
            </a:r>
            <a:r>
              <a:rPr lang="tr-TR" sz="1600" dirty="0">
                <a:latin typeface="+mj-lt"/>
                <a:ea typeface="Calibri" panose="020F0502020204030204" pitchFamily="34" charset="0"/>
                <a:cs typeface="Times New Roman" panose="02020603050405020304" pitchFamily="18" charset="0"/>
              </a:rPr>
              <a:t> Ana süreçleri oluşturan ve birbirleri ile etkileşimde olan süreçlerdir. Süreçler, Başkanlıkların birimlerini ifade eder.</a:t>
            </a:r>
          </a:p>
          <a:p>
            <a:pPr algn="just">
              <a:lnSpc>
                <a:spcPct val="150000"/>
              </a:lnSpc>
            </a:pPr>
            <a:r>
              <a:rPr lang="tr-TR" sz="1600" b="1" dirty="0">
                <a:latin typeface="+mj-lt"/>
                <a:ea typeface="Calibri" panose="020F0502020204030204" pitchFamily="34" charset="0"/>
                <a:cs typeface="Times New Roman" panose="02020603050405020304" pitchFamily="18" charset="0"/>
              </a:rPr>
              <a:t>Sürecin Sahibi: </a:t>
            </a:r>
            <a:r>
              <a:rPr lang="tr-TR" sz="1600" dirty="0">
                <a:latin typeface="+mj-lt"/>
                <a:ea typeface="Calibri" panose="020F0502020204030204" pitchFamily="34" charset="0"/>
                <a:cs typeface="Times New Roman" panose="02020603050405020304" pitchFamily="18" charset="0"/>
              </a:rPr>
              <a:t>Süreç konusunda karar verme ve iyileştirme yetkisi olan personelin görev unvanı yazılmalıdır. (Kadro unvanı yazılmamalıdır.)</a:t>
            </a:r>
          </a:p>
          <a:p>
            <a:pPr algn="just">
              <a:lnSpc>
                <a:spcPct val="150000"/>
              </a:lnSpc>
            </a:pPr>
            <a:r>
              <a:rPr lang="tr-TR" sz="1600" b="1" dirty="0">
                <a:latin typeface="+mj-lt"/>
                <a:ea typeface="Calibri" panose="020F0502020204030204" pitchFamily="34" charset="0"/>
                <a:cs typeface="Times New Roman" panose="02020603050405020304" pitchFamily="18" charset="0"/>
              </a:rPr>
              <a:t>Sürecin Amacı: </a:t>
            </a:r>
            <a:r>
              <a:rPr lang="tr-TR" sz="1600" dirty="0">
                <a:latin typeface="+mj-lt"/>
                <a:ea typeface="Calibri" panose="020F0502020204030204" pitchFamily="34" charset="0"/>
                <a:cs typeface="Times New Roman" panose="02020603050405020304" pitchFamily="18" charset="0"/>
              </a:rPr>
              <a:t>Bu sürecin varoluş sebebi bir cümle ile ifade edilmelidir.</a:t>
            </a:r>
          </a:p>
          <a:p>
            <a:pPr algn="just">
              <a:lnSpc>
                <a:spcPct val="150000"/>
              </a:lnSpc>
              <a:spcAft>
                <a:spcPts val="800"/>
              </a:spcAft>
            </a:pPr>
            <a:endParaRPr lang="tr-TR" sz="1600" dirty="0">
              <a:latin typeface="+mj-lt"/>
              <a:ea typeface="Calibri" panose="020F0502020204030204" pitchFamily="34" charset="0"/>
              <a:cs typeface="Times New Roman" panose="02020603050405020304" pitchFamily="18" charset="0"/>
            </a:endParaRPr>
          </a:p>
        </p:txBody>
      </p:sp>
      <p:pic>
        <p:nvPicPr>
          <p:cNvPr id="4" name="Resim 3">
            <a:extLst>
              <a:ext uri="{FF2B5EF4-FFF2-40B4-BE49-F238E27FC236}">
                <a16:creationId xmlns:a16="http://schemas.microsoft.com/office/drawing/2014/main" id="{AF7C45B4-CDD4-4CA2-9874-BF35733560BF}"/>
              </a:ext>
            </a:extLst>
          </p:cNvPr>
          <p:cNvPicPr>
            <a:picLocks/>
          </p:cNvPicPr>
          <p:nvPr/>
        </p:nvPicPr>
        <p:blipFill>
          <a:blip r:embed="rId3"/>
          <a:stretch>
            <a:fillRect/>
          </a:stretch>
        </p:blipFill>
        <p:spPr>
          <a:xfrm>
            <a:off x="612720" y="4355890"/>
            <a:ext cx="10753200" cy="1731890"/>
          </a:xfrm>
          <a:prstGeom prst="rect">
            <a:avLst/>
          </a:prstGeom>
        </p:spPr>
      </p:pic>
    </p:spTree>
    <p:extLst>
      <p:ext uri="{BB962C8B-B14F-4D97-AF65-F5344CB8AC3E}">
        <p14:creationId xmlns:p14="http://schemas.microsoft.com/office/powerpoint/2010/main" val="126708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a:extLst>
              <a:ext uri="{FF2B5EF4-FFF2-40B4-BE49-F238E27FC236}">
                <a16:creationId xmlns:a16="http://schemas.microsoft.com/office/drawing/2014/main" id="{C6EA13A1-CE69-4A43-B418-2EB2F1FCA901}"/>
              </a:ext>
            </a:extLst>
          </p:cNvPr>
          <p:cNvSpPr>
            <a:spLocks noGrp="1"/>
          </p:cNvSpPr>
          <p:nvPr>
            <p:ph type="ctrTitle" idx="4294967295"/>
          </p:nvPr>
        </p:nvSpPr>
        <p:spPr>
          <a:xfrm>
            <a:off x="1202652" y="383603"/>
            <a:ext cx="9786696" cy="309230"/>
          </a:xfrm>
          <a:prstGeom prst="rect">
            <a:avLst/>
          </a:prstGeom>
        </p:spPr>
        <p:txBody>
          <a:bodyPr/>
          <a:lstStyle/>
          <a:p>
            <a:r>
              <a:rPr lang="tr-TR" sz="2000" b="1" dirty="0"/>
              <a:t>İş Süreçleri Tanımlama Formu</a:t>
            </a:r>
          </a:p>
        </p:txBody>
      </p:sp>
      <p:sp>
        <p:nvSpPr>
          <p:cNvPr id="3" name="Dikdörtgen 2">
            <a:extLst>
              <a:ext uri="{FF2B5EF4-FFF2-40B4-BE49-F238E27FC236}">
                <a16:creationId xmlns:a16="http://schemas.microsoft.com/office/drawing/2014/main" id="{6D018D29-4AD4-4275-953E-E07F38F54A78}"/>
              </a:ext>
            </a:extLst>
          </p:cNvPr>
          <p:cNvSpPr/>
          <p:nvPr/>
        </p:nvSpPr>
        <p:spPr>
          <a:xfrm>
            <a:off x="588853" y="1162382"/>
            <a:ext cx="10753200" cy="3283848"/>
          </a:xfrm>
          <a:prstGeom prst="rect">
            <a:avLst/>
          </a:prstGeom>
        </p:spPr>
        <p:txBody>
          <a:bodyPr wrap="square">
            <a:spAutoFit/>
          </a:bodyPr>
          <a:lstStyle/>
          <a:p>
            <a:pPr algn="just">
              <a:lnSpc>
                <a:spcPct val="150000"/>
              </a:lnSpc>
            </a:pPr>
            <a:r>
              <a:rPr lang="tr-TR" sz="1400" b="1" dirty="0">
                <a:latin typeface="+mj-lt"/>
                <a:ea typeface="Calibri" panose="020F0502020204030204" pitchFamily="34" charset="0"/>
                <a:cs typeface="Times New Roman" panose="02020603050405020304" pitchFamily="18" charset="0"/>
              </a:rPr>
              <a:t>Alt Süreç: </a:t>
            </a:r>
            <a:r>
              <a:rPr lang="tr-TR" sz="1400" dirty="0">
                <a:latin typeface="+mj-lt"/>
                <a:ea typeface="Calibri" panose="020F0502020204030204" pitchFamily="34" charset="0"/>
                <a:cs typeface="Times New Roman" panose="02020603050405020304" pitchFamily="18" charset="0"/>
              </a:rPr>
              <a:t>Süreçleri oluşturan ve birbirleri ile etkileşimde olan alt süreçlerdir. Bir alt süreç </a:t>
            </a:r>
            <a:r>
              <a:rPr lang="tr-TR" sz="1400" b="1" dirty="0">
                <a:latin typeface="+mj-lt"/>
                <a:ea typeface="Calibri" panose="020F0502020204030204" pitchFamily="34" charset="0"/>
                <a:cs typeface="Times New Roman" panose="02020603050405020304" pitchFamily="18" charset="0"/>
              </a:rPr>
              <a:t>en az üç iş adımından </a:t>
            </a:r>
            <a:r>
              <a:rPr lang="tr-TR" sz="1400" dirty="0">
                <a:latin typeface="+mj-lt"/>
                <a:ea typeface="Calibri" panose="020F0502020204030204" pitchFamily="34" charset="0"/>
                <a:cs typeface="Times New Roman" panose="02020603050405020304" pitchFamily="18" charset="0"/>
              </a:rPr>
              <a:t>oluşmalıdır. Alt süreçler birimlerin işlerini ifade eder.</a:t>
            </a:r>
          </a:p>
          <a:p>
            <a:pPr algn="just">
              <a:lnSpc>
                <a:spcPct val="150000"/>
              </a:lnSpc>
            </a:pPr>
            <a:r>
              <a:rPr lang="tr-TR" sz="1400" b="1" dirty="0">
                <a:latin typeface="+mj-lt"/>
                <a:ea typeface="Calibri" panose="020F0502020204030204" pitchFamily="34" charset="0"/>
                <a:cs typeface="Times New Roman" panose="02020603050405020304" pitchFamily="18" charset="0"/>
              </a:rPr>
              <a:t>Alt Süreç No: </a:t>
            </a:r>
            <a:r>
              <a:rPr lang="tr-TR" sz="1400" dirty="0">
                <a:latin typeface="+mj-lt"/>
                <a:ea typeface="Calibri" panose="020F0502020204030204" pitchFamily="34" charset="0"/>
                <a:cs typeface="Times New Roman" panose="02020603050405020304" pitchFamily="18" charset="0"/>
              </a:rPr>
              <a:t>Süreç Hiyerarşisi/Süreçlerin Numaralandırılması bölümünde belirtilen şekilde alt süreç numarası verilerek oluşturulmalıdır.</a:t>
            </a:r>
          </a:p>
          <a:p>
            <a:pPr algn="just">
              <a:lnSpc>
                <a:spcPct val="150000"/>
              </a:lnSpc>
            </a:pPr>
            <a:r>
              <a:rPr lang="tr-TR" sz="1400" b="1" dirty="0">
                <a:latin typeface="+mj-lt"/>
                <a:ea typeface="Calibri" panose="020F0502020204030204" pitchFamily="34" charset="0"/>
                <a:cs typeface="Times New Roman" panose="02020603050405020304" pitchFamily="18" charset="0"/>
              </a:rPr>
              <a:t>Sürecin Girdileri: </a:t>
            </a:r>
            <a:r>
              <a:rPr lang="tr-TR" sz="1400" dirty="0">
                <a:latin typeface="+mj-lt"/>
                <a:ea typeface="Calibri" panose="020F0502020204030204" pitchFamily="34" charset="0"/>
                <a:cs typeface="Times New Roman" panose="02020603050405020304" pitchFamily="18" charset="0"/>
              </a:rPr>
              <a:t>Alt sürecin başlamasına esas teşkil eden bilgi, belge vb. ifade edilmelidir.</a:t>
            </a:r>
          </a:p>
          <a:p>
            <a:pPr algn="just">
              <a:lnSpc>
                <a:spcPct val="150000"/>
              </a:lnSpc>
            </a:pPr>
            <a:r>
              <a:rPr lang="tr-TR" sz="1400" b="1" dirty="0">
                <a:latin typeface="+mj-lt"/>
                <a:ea typeface="Calibri" panose="020F0502020204030204" pitchFamily="34" charset="0"/>
                <a:cs typeface="Times New Roman" panose="02020603050405020304" pitchFamily="18" charset="0"/>
              </a:rPr>
              <a:t>Sürecin Çıktıları: </a:t>
            </a:r>
            <a:r>
              <a:rPr lang="tr-TR" sz="1400" dirty="0">
                <a:latin typeface="+mj-lt"/>
                <a:ea typeface="Calibri" panose="020F0502020204030204" pitchFamily="34" charset="0"/>
                <a:cs typeface="Times New Roman" panose="02020603050405020304" pitchFamily="18" charset="0"/>
              </a:rPr>
              <a:t>Alt sürecin sonucunda ne elde edildiği ifade edilmelidir.</a:t>
            </a:r>
          </a:p>
          <a:p>
            <a:pPr algn="just">
              <a:lnSpc>
                <a:spcPct val="150000"/>
              </a:lnSpc>
            </a:pPr>
            <a:r>
              <a:rPr lang="tr-TR" sz="1400" b="1" dirty="0">
                <a:latin typeface="+mj-lt"/>
                <a:ea typeface="Calibri" panose="020F0502020204030204" pitchFamily="34" charset="0"/>
                <a:cs typeface="Times New Roman" panose="02020603050405020304" pitchFamily="18" charset="0"/>
              </a:rPr>
              <a:t>Alt Sürecin Yıl İçerisinde Tekrarlanma Sayısı: </a:t>
            </a:r>
            <a:r>
              <a:rPr lang="tr-TR" sz="1400" dirty="0">
                <a:latin typeface="+mj-lt"/>
                <a:ea typeface="Calibri" panose="020F0502020204030204" pitchFamily="34" charset="0"/>
                <a:cs typeface="Times New Roman" panose="02020603050405020304" pitchFamily="18" charset="0"/>
              </a:rPr>
              <a:t>Alt süreçte belirtilen işin bir yıl içerisinde kaç kez gerçekleştirildiği sayı ile ifade edilmelidir. Eğer iş talebe istinaden gerçekleştiriliyor ve düzenli periyotlarda değil ise “Sürekli” ifadesi kullanılmalıdır. </a:t>
            </a:r>
          </a:p>
          <a:p>
            <a:pPr algn="just">
              <a:lnSpc>
                <a:spcPct val="150000"/>
              </a:lnSpc>
            </a:pPr>
            <a:r>
              <a:rPr lang="tr-TR" sz="1400" b="1" dirty="0">
                <a:latin typeface="+mj-lt"/>
                <a:ea typeface="Calibri" panose="020F0502020204030204" pitchFamily="34" charset="0"/>
                <a:cs typeface="Times New Roman" panose="02020603050405020304" pitchFamily="18" charset="0"/>
              </a:rPr>
              <a:t>Alt Sürecin Yıl İçerisinde Tekrarlanma Dönemi: </a:t>
            </a:r>
            <a:r>
              <a:rPr lang="tr-TR" sz="1400" dirty="0">
                <a:latin typeface="+mj-lt"/>
                <a:ea typeface="Calibri" panose="020F0502020204030204" pitchFamily="34" charset="0"/>
                <a:cs typeface="Times New Roman" panose="02020603050405020304" pitchFamily="18" charset="0"/>
              </a:rPr>
              <a:t>Alt süreçte belirtilen işin bir yıl içerisinde hangi dönemlerde gerçekleştirildiği yazı ile ifade edilmelidir. Eğer iş talebe istinaden gerçekleştiriliyor ve düzenli periyotlarda değil ise “Sürekli” ifadesi kullanılmalıdır.</a:t>
            </a:r>
          </a:p>
        </p:txBody>
      </p:sp>
      <p:pic>
        <p:nvPicPr>
          <p:cNvPr id="4" name="Resim 3">
            <a:extLst>
              <a:ext uri="{FF2B5EF4-FFF2-40B4-BE49-F238E27FC236}">
                <a16:creationId xmlns:a16="http://schemas.microsoft.com/office/drawing/2014/main" id="{7A603790-91B8-420B-BAA5-BB69B51FD3E3}"/>
              </a:ext>
            </a:extLst>
          </p:cNvPr>
          <p:cNvPicPr>
            <a:picLocks/>
          </p:cNvPicPr>
          <p:nvPr/>
        </p:nvPicPr>
        <p:blipFill>
          <a:blip r:embed="rId3"/>
          <a:stretch>
            <a:fillRect/>
          </a:stretch>
        </p:blipFill>
        <p:spPr>
          <a:xfrm>
            <a:off x="588853" y="4572000"/>
            <a:ext cx="10753200" cy="1605935"/>
          </a:xfrm>
          <a:prstGeom prst="rect">
            <a:avLst/>
          </a:prstGeom>
        </p:spPr>
      </p:pic>
    </p:spTree>
    <p:extLst>
      <p:ext uri="{BB962C8B-B14F-4D97-AF65-F5344CB8AC3E}">
        <p14:creationId xmlns:p14="http://schemas.microsoft.com/office/powerpoint/2010/main" val="3810824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a:extLst>
              <a:ext uri="{FF2B5EF4-FFF2-40B4-BE49-F238E27FC236}">
                <a16:creationId xmlns:a16="http://schemas.microsoft.com/office/drawing/2014/main" id="{C6EA13A1-CE69-4A43-B418-2EB2F1FCA901}"/>
              </a:ext>
            </a:extLst>
          </p:cNvPr>
          <p:cNvSpPr>
            <a:spLocks noGrp="1"/>
          </p:cNvSpPr>
          <p:nvPr>
            <p:ph type="ctrTitle" idx="4294967295"/>
          </p:nvPr>
        </p:nvSpPr>
        <p:spPr>
          <a:xfrm>
            <a:off x="1095972" y="340472"/>
            <a:ext cx="9786696" cy="309230"/>
          </a:xfrm>
          <a:prstGeom prst="rect">
            <a:avLst/>
          </a:prstGeom>
        </p:spPr>
        <p:txBody>
          <a:bodyPr/>
          <a:lstStyle/>
          <a:p>
            <a:r>
              <a:rPr lang="tr-TR" sz="2000" b="1" dirty="0"/>
              <a:t>İş Süreçleri Tanımlama Formu</a:t>
            </a:r>
          </a:p>
        </p:txBody>
      </p:sp>
      <p:sp>
        <p:nvSpPr>
          <p:cNvPr id="3" name="Dikdörtgen 2">
            <a:extLst>
              <a:ext uri="{FF2B5EF4-FFF2-40B4-BE49-F238E27FC236}">
                <a16:creationId xmlns:a16="http://schemas.microsoft.com/office/drawing/2014/main" id="{B57029EA-8432-415A-8745-D0E14190C55C}"/>
              </a:ext>
            </a:extLst>
          </p:cNvPr>
          <p:cNvSpPr/>
          <p:nvPr/>
        </p:nvSpPr>
        <p:spPr>
          <a:xfrm>
            <a:off x="612720" y="1230095"/>
            <a:ext cx="10753200" cy="2354491"/>
          </a:xfrm>
          <a:prstGeom prst="rect">
            <a:avLst/>
          </a:prstGeom>
        </p:spPr>
        <p:txBody>
          <a:bodyPr wrap="square">
            <a:spAutoFit/>
          </a:bodyPr>
          <a:lstStyle/>
          <a:p>
            <a:pPr algn="just">
              <a:lnSpc>
                <a:spcPct val="150000"/>
              </a:lnSpc>
            </a:pPr>
            <a:r>
              <a:rPr lang="tr-TR" sz="1400" b="1" dirty="0">
                <a:latin typeface="+mj-lt"/>
                <a:ea typeface="Calibri" panose="020F0502020204030204" pitchFamily="34" charset="0"/>
                <a:cs typeface="Times New Roman" panose="02020603050405020304" pitchFamily="18" charset="0"/>
              </a:rPr>
              <a:t>İş Adımı: </a:t>
            </a:r>
            <a:r>
              <a:rPr lang="tr-TR" sz="1400" dirty="0">
                <a:latin typeface="+mj-lt"/>
                <a:ea typeface="Calibri" panose="020F0502020204030204" pitchFamily="34" charset="0"/>
                <a:cs typeface="Times New Roman" panose="02020603050405020304" pitchFamily="18" charset="0"/>
              </a:rPr>
              <a:t>Aynı fonksiyon içinde bir veya birkaç kişi tarafından gerçekleştirilen işleri ifade eder.</a:t>
            </a:r>
          </a:p>
          <a:p>
            <a:pPr algn="just">
              <a:lnSpc>
                <a:spcPct val="150000"/>
              </a:lnSpc>
            </a:pPr>
            <a:r>
              <a:rPr lang="tr-TR" sz="1400" b="1" dirty="0">
                <a:latin typeface="+mj-lt"/>
                <a:ea typeface="Calibri" panose="020F0502020204030204" pitchFamily="34" charset="0"/>
                <a:cs typeface="Times New Roman" panose="02020603050405020304" pitchFamily="18" charset="0"/>
              </a:rPr>
              <a:t>İş Adımı No: </a:t>
            </a:r>
            <a:r>
              <a:rPr lang="tr-TR" sz="1400" dirty="0">
                <a:latin typeface="+mj-lt"/>
                <a:ea typeface="Calibri" panose="020F0502020204030204" pitchFamily="34" charset="0"/>
                <a:cs typeface="Times New Roman" panose="02020603050405020304" pitchFamily="18" charset="0"/>
              </a:rPr>
              <a:t>Süreç Hiyerarşisi/Süreçlerin Numaralandırılması bölümünde belirtilen şekilde iş adımı numarası verilerek oluşturulmalıdır.</a:t>
            </a:r>
          </a:p>
          <a:p>
            <a:pPr algn="just">
              <a:lnSpc>
                <a:spcPct val="150000"/>
              </a:lnSpc>
            </a:pPr>
            <a:r>
              <a:rPr lang="tr-TR" sz="1400" b="1" dirty="0">
                <a:latin typeface="+mj-lt"/>
                <a:ea typeface="Calibri" panose="020F0502020204030204" pitchFamily="34" charset="0"/>
                <a:cs typeface="Times New Roman" panose="02020603050405020304" pitchFamily="18" charset="0"/>
              </a:rPr>
              <a:t>İş Adımını Gerçekleştiren Personelin Unvanı: </a:t>
            </a:r>
            <a:r>
              <a:rPr lang="tr-TR" sz="1400" dirty="0">
                <a:latin typeface="+mj-lt"/>
                <a:ea typeface="Calibri" panose="020F0502020204030204" pitchFamily="34" charset="0"/>
                <a:cs typeface="Times New Roman" panose="02020603050405020304" pitchFamily="18" charset="0"/>
              </a:rPr>
              <a:t>İş adımını gerçekleştiren personelin görev unvanı yazılmalıdır.</a:t>
            </a:r>
          </a:p>
          <a:p>
            <a:pPr algn="just">
              <a:lnSpc>
                <a:spcPct val="150000"/>
              </a:lnSpc>
            </a:pPr>
            <a:r>
              <a:rPr lang="tr-TR" sz="1400" b="1" dirty="0">
                <a:latin typeface="+mj-lt"/>
                <a:ea typeface="Calibri" panose="020F0502020204030204" pitchFamily="34" charset="0"/>
                <a:cs typeface="Times New Roman" panose="02020603050405020304" pitchFamily="18" charset="0"/>
              </a:rPr>
              <a:t>İş Adımı İçerisinde Kullanılan Doküman ya da Sistem Adı: </a:t>
            </a:r>
            <a:r>
              <a:rPr lang="tr-TR" sz="1400" dirty="0">
                <a:latin typeface="+mj-lt"/>
                <a:ea typeface="Calibri" panose="020F0502020204030204" pitchFamily="34" charset="0"/>
                <a:cs typeface="Times New Roman" panose="02020603050405020304" pitchFamily="18" charset="0"/>
              </a:rPr>
              <a:t>İş adımı içerisinde kullanılan doküman ya da sistem ifade edilmelidir. Fiziki dokümanın uzun adı, Sistemin kısaltmalarla ifade edilen adı kullanılmalıdır.</a:t>
            </a:r>
          </a:p>
          <a:p>
            <a:pPr algn="just">
              <a:lnSpc>
                <a:spcPct val="150000"/>
              </a:lnSpc>
            </a:pPr>
            <a:r>
              <a:rPr lang="tr-TR" sz="1400" b="1" dirty="0">
                <a:latin typeface="+mj-lt"/>
                <a:ea typeface="Calibri" panose="020F0502020204030204" pitchFamily="34" charset="0"/>
                <a:cs typeface="Times New Roman" panose="02020603050405020304" pitchFamily="18" charset="0"/>
              </a:rPr>
              <a:t>İş Adımının Gerçekleştirilme Süresi: </a:t>
            </a:r>
            <a:r>
              <a:rPr lang="tr-TR" sz="1400" dirty="0">
                <a:latin typeface="+mj-lt"/>
                <a:ea typeface="Calibri" panose="020F0502020204030204" pitchFamily="34" charset="0"/>
                <a:cs typeface="Times New Roman" panose="02020603050405020304" pitchFamily="18" charset="0"/>
              </a:rPr>
              <a:t>İş adımı ne kadar sürede gerçekleştirildiği ifade edilmelidir. Bilgi belge gelmesi gibi süresi belirtilemeyecek iş adımları “Anlık” olarak yazılmalıdır.</a:t>
            </a:r>
            <a:endParaRPr lang="tr-TR" sz="1400" b="1" dirty="0">
              <a:latin typeface="+mj-lt"/>
              <a:ea typeface="Calibri" panose="020F0502020204030204" pitchFamily="34" charset="0"/>
              <a:cs typeface="Times New Roman" panose="02020603050405020304" pitchFamily="18" charset="0"/>
            </a:endParaRPr>
          </a:p>
        </p:txBody>
      </p:sp>
      <p:pic>
        <p:nvPicPr>
          <p:cNvPr id="4" name="Resim 3">
            <a:extLst>
              <a:ext uri="{FF2B5EF4-FFF2-40B4-BE49-F238E27FC236}">
                <a16:creationId xmlns:a16="http://schemas.microsoft.com/office/drawing/2014/main" id="{C8E5748A-F109-4E86-9CF6-AFE1CF58E1ED}"/>
              </a:ext>
            </a:extLst>
          </p:cNvPr>
          <p:cNvPicPr>
            <a:picLocks/>
          </p:cNvPicPr>
          <p:nvPr/>
        </p:nvPicPr>
        <p:blipFill>
          <a:blip r:embed="rId3"/>
          <a:stretch>
            <a:fillRect/>
          </a:stretch>
        </p:blipFill>
        <p:spPr>
          <a:xfrm>
            <a:off x="612720" y="3584586"/>
            <a:ext cx="10753200" cy="2506211"/>
          </a:xfrm>
          <a:prstGeom prst="rect">
            <a:avLst/>
          </a:prstGeom>
        </p:spPr>
      </p:pic>
    </p:spTree>
    <p:extLst>
      <p:ext uri="{BB962C8B-B14F-4D97-AF65-F5344CB8AC3E}">
        <p14:creationId xmlns:p14="http://schemas.microsoft.com/office/powerpoint/2010/main" val="2868738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a:extLst>
              <a:ext uri="{FF2B5EF4-FFF2-40B4-BE49-F238E27FC236}">
                <a16:creationId xmlns:a16="http://schemas.microsoft.com/office/drawing/2014/main" id="{C6EA13A1-CE69-4A43-B418-2EB2F1FCA901}"/>
              </a:ext>
            </a:extLst>
          </p:cNvPr>
          <p:cNvSpPr>
            <a:spLocks noGrp="1"/>
          </p:cNvSpPr>
          <p:nvPr>
            <p:ph type="ctrTitle" idx="4294967295"/>
          </p:nvPr>
        </p:nvSpPr>
        <p:spPr>
          <a:xfrm>
            <a:off x="1103592" y="366351"/>
            <a:ext cx="9786696" cy="309230"/>
          </a:xfrm>
          <a:prstGeom prst="rect">
            <a:avLst/>
          </a:prstGeom>
        </p:spPr>
        <p:txBody>
          <a:bodyPr/>
          <a:lstStyle/>
          <a:p>
            <a:r>
              <a:rPr lang="tr-TR" sz="2000" b="1" dirty="0"/>
              <a:t>İş Süreçleri Tanımlama Formu – Sıkça Karşılaşılan Hatalar</a:t>
            </a:r>
          </a:p>
        </p:txBody>
      </p:sp>
      <p:sp>
        <p:nvSpPr>
          <p:cNvPr id="2" name="Dikdörtgen 1">
            <a:extLst>
              <a:ext uri="{FF2B5EF4-FFF2-40B4-BE49-F238E27FC236}">
                <a16:creationId xmlns:a16="http://schemas.microsoft.com/office/drawing/2014/main" id="{2B7BFC55-273E-4E89-B0C7-9906269F6F2F}"/>
              </a:ext>
            </a:extLst>
          </p:cNvPr>
          <p:cNvSpPr/>
          <p:nvPr/>
        </p:nvSpPr>
        <p:spPr>
          <a:xfrm>
            <a:off x="655320" y="1859339"/>
            <a:ext cx="10683240" cy="2970044"/>
          </a:xfrm>
          <a:prstGeom prst="rect">
            <a:avLst/>
          </a:prstGeom>
        </p:spPr>
        <p:txBody>
          <a:bodyPr wrap="square">
            <a:spAutoFit/>
          </a:bodyPr>
          <a:lstStyle/>
          <a:p>
            <a:pPr marL="285750" indent="-285750" algn="just">
              <a:buFont typeface="Arial" panose="020B0604020202020204" pitchFamily="34" charset="0"/>
              <a:buChar char="•"/>
            </a:pPr>
            <a:r>
              <a:rPr lang="tr-TR" sz="1700" dirty="0">
                <a:latin typeface="+mj-lt"/>
                <a:cs typeface="Times New Roman" panose="02020603050405020304" pitchFamily="18" charset="0"/>
              </a:rPr>
              <a:t>Birimlerin Sağlık Bakanlığı Taşra Teşkilatı Kadro Standartları ile Çalışma Usul ve Esaslarına Dair </a:t>
            </a:r>
            <a:r>
              <a:rPr lang="tr-TR" sz="1700" dirty="0" err="1">
                <a:latin typeface="+mj-lt"/>
                <a:cs typeface="Times New Roman" panose="02020603050405020304" pitchFamily="18" charset="0"/>
              </a:rPr>
              <a:t>Yönerge’ye</a:t>
            </a:r>
            <a:r>
              <a:rPr lang="tr-TR" sz="1700" dirty="0">
                <a:latin typeface="+mj-lt"/>
                <a:cs typeface="Times New Roman" panose="02020603050405020304" pitchFamily="18" charset="0"/>
              </a:rPr>
              <a:t> göre belirlenmemesi,</a:t>
            </a:r>
          </a:p>
          <a:p>
            <a:pPr marL="285750" indent="-285750" algn="just">
              <a:buFont typeface="Arial" panose="020B0604020202020204" pitchFamily="34" charset="0"/>
              <a:buChar char="•"/>
            </a:pPr>
            <a:endParaRPr lang="tr-TR" sz="1700" dirty="0">
              <a:latin typeface="+mj-lt"/>
              <a:cs typeface="Times New Roman" panose="02020603050405020304" pitchFamily="18" charset="0"/>
            </a:endParaRPr>
          </a:p>
          <a:p>
            <a:pPr marL="285750" indent="-285750" algn="just">
              <a:buFont typeface="Arial" panose="020B0604020202020204" pitchFamily="34" charset="0"/>
              <a:buChar char="•"/>
            </a:pPr>
            <a:r>
              <a:rPr lang="tr-TR" sz="1700" dirty="0">
                <a:latin typeface="+mj-lt"/>
                <a:cs typeface="Times New Roman" panose="02020603050405020304" pitchFamily="18" charset="0"/>
              </a:rPr>
              <a:t>Alt sürecin iş adımları yazılırken işin nasıl yapıldığı değil birimde yapılan işlerin yazılması,</a:t>
            </a:r>
          </a:p>
          <a:p>
            <a:pPr marL="285750" indent="-285750" algn="just">
              <a:buFont typeface="Arial" panose="020B0604020202020204" pitchFamily="34" charset="0"/>
              <a:buChar char="•"/>
            </a:pPr>
            <a:endParaRPr lang="tr-TR" sz="1700" dirty="0">
              <a:latin typeface="+mj-lt"/>
              <a:cs typeface="Times New Roman" panose="02020603050405020304" pitchFamily="18" charset="0"/>
            </a:endParaRPr>
          </a:p>
          <a:p>
            <a:pPr marL="285750" indent="-285750" algn="just">
              <a:buFont typeface="Arial" panose="020B0604020202020204" pitchFamily="34" charset="0"/>
              <a:buChar char="•"/>
            </a:pPr>
            <a:r>
              <a:rPr lang="tr-TR" sz="1700" dirty="0">
                <a:latin typeface="+mj-lt"/>
                <a:cs typeface="Times New Roman" panose="02020603050405020304" pitchFamily="18" charset="0"/>
              </a:rPr>
              <a:t>İş adımını gerçekleştiren personelin unvanı alanına görev unvanı değil kadro unvanı yazılması,</a:t>
            </a:r>
          </a:p>
          <a:p>
            <a:pPr marL="285750" indent="-285750" algn="just">
              <a:buFont typeface="Arial" panose="020B0604020202020204" pitchFamily="34" charset="0"/>
              <a:buChar char="•"/>
            </a:pPr>
            <a:endParaRPr lang="tr-TR" sz="1700" dirty="0">
              <a:latin typeface="+mj-lt"/>
              <a:cs typeface="Times New Roman" panose="02020603050405020304" pitchFamily="18" charset="0"/>
            </a:endParaRPr>
          </a:p>
          <a:p>
            <a:pPr marL="285750" indent="-285750" algn="just">
              <a:buFont typeface="Arial" panose="020B0604020202020204" pitchFamily="34" charset="0"/>
              <a:buChar char="•"/>
            </a:pPr>
            <a:r>
              <a:rPr lang="tr-TR" sz="1700" dirty="0">
                <a:latin typeface="+mj-lt"/>
                <a:cs typeface="Times New Roman" panose="02020603050405020304" pitchFamily="18" charset="0"/>
              </a:rPr>
              <a:t>İş adımı içerisinde kullanılan doküman ya da sistem adının ilgili alana hatalı/eksik yazılması,</a:t>
            </a:r>
          </a:p>
          <a:p>
            <a:pPr marL="285750" indent="-285750" algn="just">
              <a:buFont typeface="Arial" panose="020B0604020202020204" pitchFamily="34" charset="0"/>
              <a:buChar char="•"/>
            </a:pPr>
            <a:endParaRPr lang="tr-TR" sz="1700" dirty="0">
              <a:latin typeface="+mj-lt"/>
              <a:cs typeface="Times New Roman" panose="02020603050405020304" pitchFamily="18" charset="0"/>
            </a:endParaRPr>
          </a:p>
          <a:p>
            <a:pPr marL="285750" indent="-285750" algn="just">
              <a:buFont typeface="Arial" panose="020B0604020202020204" pitchFamily="34" charset="0"/>
              <a:buChar char="•"/>
            </a:pPr>
            <a:r>
              <a:rPr lang="tr-TR" sz="1700" dirty="0">
                <a:latin typeface="+mj-lt"/>
                <a:cs typeface="Times New Roman" panose="02020603050405020304" pitchFamily="18" charset="0"/>
              </a:rPr>
              <a:t>Karar kullanılması gereken noktalarda kararın kullanılmaması ya da kullanılan kararın tüm sonuçlarının iş adımı olarak yazılmaması.</a:t>
            </a:r>
          </a:p>
        </p:txBody>
      </p:sp>
    </p:spTree>
    <p:extLst>
      <p:ext uri="{BB962C8B-B14F-4D97-AF65-F5344CB8AC3E}">
        <p14:creationId xmlns:p14="http://schemas.microsoft.com/office/powerpoint/2010/main" val="355978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a:extLst>
              <a:ext uri="{FF2B5EF4-FFF2-40B4-BE49-F238E27FC236}">
                <a16:creationId xmlns:a16="http://schemas.microsoft.com/office/drawing/2014/main" id="{C6EA13A1-CE69-4A43-B418-2EB2F1FCA901}"/>
              </a:ext>
            </a:extLst>
          </p:cNvPr>
          <p:cNvSpPr>
            <a:spLocks noGrp="1"/>
          </p:cNvSpPr>
          <p:nvPr>
            <p:ph type="ctrTitle" idx="4294967295"/>
          </p:nvPr>
        </p:nvSpPr>
        <p:spPr>
          <a:xfrm>
            <a:off x="1099135" y="366350"/>
            <a:ext cx="9786696" cy="309230"/>
          </a:xfrm>
          <a:prstGeom prst="rect">
            <a:avLst/>
          </a:prstGeom>
        </p:spPr>
        <p:txBody>
          <a:bodyPr/>
          <a:lstStyle/>
          <a:p>
            <a:r>
              <a:rPr lang="tr-TR" sz="2000" b="1" dirty="0"/>
              <a:t>İş Süreçleri Tanımlama Formu – Sıkça Karşılaşılan Hatalar</a:t>
            </a:r>
          </a:p>
        </p:txBody>
      </p:sp>
      <p:pic>
        <p:nvPicPr>
          <p:cNvPr id="6" name="Resim 5">
            <a:extLst>
              <a:ext uri="{FF2B5EF4-FFF2-40B4-BE49-F238E27FC236}">
                <a16:creationId xmlns:a16="http://schemas.microsoft.com/office/drawing/2014/main" id="{708A5B51-30ED-4EBD-AE7A-84F83F2F8FF1}"/>
              </a:ext>
            </a:extLst>
          </p:cNvPr>
          <p:cNvPicPr>
            <a:picLocks noChangeAspect="1"/>
          </p:cNvPicPr>
          <p:nvPr/>
        </p:nvPicPr>
        <p:blipFill>
          <a:blip r:embed="rId3"/>
          <a:stretch>
            <a:fillRect/>
          </a:stretch>
        </p:blipFill>
        <p:spPr>
          <a:xfrm>
            <a:off x="740700" y="1762973"/>
            <a:ext cx="10710600" cy="3332053"/>
          </a:xfrm>
          <a:prstGeom prst="rect">
            <a:avLst/>
          </a:prstGeom>
        </p:spPr>
      </p:pic>
      <p:sp>
        <p:nvSpPr>
          <p:cNvPr id="7" name="Metin kutusu 6">
            <a:extLst>
              <a:ext uri="{FF2B5EF4-FFF2-40B4-BE49-F238E27FC236}">
                <a16:creationId xmlns:a16="http://schemas.microsoft.com/office/drawing/2014/main" id="{9FD9E1E9-22BD-462F-A773-6A54AF417471}"/>
              </a:ext>
            </a:extLst>
          </p:cNvPr>
          <p:cNvSpPr txBox="1"/>
          <p:nvPr/>
        </p:nvSpPr>
        <p:spPr>
          <a:xfrm rot="16200000">
            <a:off x="5448650" y="1286070"/>
            <a:ext cx="1885654" cy="4690328"/>
          </a:xfrm>
          <a:prstGeom prst="rect">
            <a:avLst/>
          </a:prstGeom>
          <a:noFill/>
        </p:spPr>
        <p:txBody>
          <a:bodyPr wrap="square" rtlCol="0">
            <a:spAutoFit/>
          </a:bodyPr>
          <a:lstStyle/>
          <a:p>
            <a:r>
              <a:rPr lang="tr-TR" sz="30000" dirty="0">
                <a:solidFill>
                  <a:srgbClr val="FF0000"/>
                </a:solidFill>
              </a:rPr>
              <a:t>X</a:t>
            </a:r>
          </a:p>
        </p:txBody>
      </p:sp>
    </p:spTree>
    <p:extLst>
      <p:ext uri="{BB962C8B-B14F-4D97-AF65-F5344CB8AC3E}">
        <p14:creationId xmlns:p14="http://schemas.microsoft.com/office/powerpoint/2010/main" val="4102870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Unvan 3"/>
          <p:cNvSpPr>
            <a:spLocks noGrp="1"/>
          </p:cNvSpPr>
          <p:nvPr>
            <p:ph type="title" idx="4294967295"/>
          </p:nvPr>
        </p:nvSpPr>
        <p:spPr>
          <a:xfrm>
            <a:off x="1205793" y="331428"/>
            <a:ext cx="3659505" cy="479456"/>
          </a:xfrm>
          <a:prstGeom prst="rect">
            <a:avLst/>
          </a:prstGeom>
        </p:spPr>
        <p:txBody>
          <a:bodyPr/>
          <a:lstStyle/>
          <a:p>
            <a:r>
              <a:rPr lang="tr-TR" sz="2000" b="1" dirty="0"/>
              <a:t>Kontrol Ortamı Standartları</a:t>
            </a:r>
          </a:p>
        </p:txBody>
      </p:sp>
      <p:grpSp>
        <p:nvGrpSpPr>
          <p:cNvPr id="4" name="Grup 3"/>
          <p:cNvGrpSpPr/>
          <p:nvPr/>
        </p:nvGrpSpPr>
        <p:grpSpPr>
          <a:xfrm>
            <a:off x="438869" y="1697249"/>
            <a:ext cx="9410455" cy="3555315"/>
            <a:chOff x="69414" y="1134788"/>
            <a:chExt cx="10263182" cy="3877479"/>
          </a:xfrm>
        </p:grpSpPr>
        <p:sp>
          <p:nvSpPr>
            <p:cNvPr id="22" name="Beşgen 21"/>
            <p:cNvSpPr/>
            <p:nvPr/>
          </p:nvSpPr>
          <p:spPr>
            <a:xfrm>
              <a:off x="3670526" y="3008873"/>
              <a:ext cx="5506276" cy="900000"/>
            </a:xfrm>
            <a:prstGeom prst="homePlate">
              <a:avLst/>
            </a:prstGeom>
            <a:solidFill>
              <a:srgbClr val="5353FF"/>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lvl="0">
                <a:defRPr/>
              </a:pPr>
              <a:r>
                <a:rPr lang="tr-TR" sz="1200" kern="0" dirty="0">
                  <a:solidFill>
                    <a:prstClr val="white"/>
                  </a:solidFill>
                  <a:latin typeface="Arial" panose="020B0604020202020204" pitchFamily="34" charset="0"/>
                  <a:cs typeface="Arial" panose="020B0604020202020204" pitchFamily="34" charset="0"/>
                </a:rPr>
                <a:t>İdarenin yöneticileri, faaliyetlerin yürütülmesinde hassas görevlere ilişkin prosedürleri belirlemeli ve personele duyurmalıdır.</a:t>
              </a:r>
            </a:p>
          </p:txBody>
        </p:sp>
        <p:sp>
          <p:nvSpPr>
            <p:cNvPr id="23" name="Beşgen 22"/>
            <p:cNvSpPr/>
            <p:nvPr/>
          </p:nvSpPr>
          <p:spPr>
            <a:xfrm>
              <a:off x="4390308" y="3947954"/>
              <a:ext cx="5942288" cy="1064313"/>
            </a:xfrm>
            <a:prstGeom prst="homePlate">
              <a:avLst/>
            </a:prstGeom>
            <a:solidFill>
              <a:srgbClr val="A3A3FF"/>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lvl="0">
                <a:defRPr/>
              </a:pPr>
              <a:r>
                <a:rPr lang="tr-TR" sz="1200" b="1" u="sng" kern="0" dirty="0">
                  <a:latin typeface="Arial" panose="020B0604020202020204" pitchFamily="34" charset="0"/>
                  <a:cs typeface="Arial" panose="020B0604020202020204" pitchFamily="34" charset="0"/>
                </a:rPr>
                <a:t>Birim düzeyinde</a:t>
              </a:r>
              <a:r>
                <a:rPr lang="tr-TR" sz="1200" kern="0" dirty="0">
                  <a:latin typeface="Arial" panose="020B0604020202020204" pitchFamily="34" charset="0"/>
                  <a:cs typeface="Arial" panose="020B0604020202020204" pitchFamily="34" charset="0"/>
                </a:rPr>
                <a:t> görev tanımlarının oluşturulması/güncellenmesi</a:t>
              </a:r>
            </a:p>
          </p:txBody>
        </p:sp>
        <p:sp>
          <p:nvSpPr>
            <p:cNvPr id="24" name="Beşgen 23"/>
            <p:cNvSpPr/>
            <p:nvPr/>
          </p:nvSpPr>
          <p:spPr>
            <a:xfrm>
              <a:off x="3073235" y="2073617"/>
              <a:ext cx="5143826" cy="900000"/>
            </a:xfrm>
            <a:prstGeom prst="homePlate">
              <a:avLst/>
            </a:prstGeom>
            <a:solidFill>
              <a:srgbClr val="0000C8"/>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lvl="0">
                <a:defRPr/>
              </a:pPr>
              <a:r>
                <a:rPr lang="tr-TR" sz="1200" b="1" u="sng" kern="0" dirty="0">
                  <a:solidFill>
                    <a:prstClr val="white"/>
                  </a:solidFill>
                  <a:latin typeface="Arial" panose="020B0604020202020204" pitchFamily="34" charset="0"/>
                  <a:cs typeface="Arial" panose="020B0604020202020204" pitchFamily="34" charset="0"/>
                </a:rPr>
                <a:t>Misyon, organizasyon yapısı ve görevler: </a:t>
              </a:r>
              <a:r>
                <a:rPr lang="tr-TR" sz="1200" kern="0" dirty="0">
                  <a:solidFill>
                    <a:prstClr val="white"/>
                  </a:solidFill>
                  <a:latin typeface="Arial" panose="020B0604020202020204" pitchFamily="34" charset="0"/>
                  <a:cs typeface="Arial" panose="020B0604020202020204" pitchFamily="34" charset="0"/>
                </a:rPr>
                <a:t>İdarelerin misyonu ile birimlerin ve personelin görev tanımları yazılı olarak belirlenmeli, personele duyurulmalı ve idarede uygun bir organizasyon yapısı oluşturulmalıdır</a:t>
              </a:r>
              <a:endParaRPr kumimoji="0" lang="tr-TR" sz="12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5" name="Beşgen 24"/>
            <p:cNvSpPr/>
            <p:nvPr/>
          </p:nvSpPr>
          <p:spPr>
            <a:xfrm>
              <a:off x="2496289" y="1141121"/>
              <a:ext cx="4461247" cy="900000"/>
            </a:xfrm>
            <a:prstGeom prst="homePlate">
              <a:avLst/>
            </a:prstGeom>
            <a:solidFill>
              <a:srgbClr val="00008C"/>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marR="0" lvl="0" indent="0" defTabSz="914400" eaLnBrk="1" fontAlgn="auto" latinLnBrk="0" hangingPunct="1">
                <a:lnSpc>
                  <a:spcPct val="100000"/>
                </a:lnSpc>
                <a:spcBef>
                  <a:spcPts val="0"/>
                </a:spcBef>
                <a:spcAft>
                  <a:spcPts val="0"/>
                </a:spcAft>
                <a:buClrTx/>
                <a:buSzTx/>
                <a:buFontTx/>
                <a:buNone/>
                <a:tabLst/>
                <a:defRPr/>
              </a:pPr>
              <a:r>
                <a:rPr kumimoji="0" lang="tr-TR"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KONTROL ORTAMI</a:t>
              </a:r>
            </a:p>
          </p:txBody>
        </p:sp>
        <p:sp>
          <p:nvSpPr>
            <p:cNvPr id="26" name="Serbest Form 25"/>
            <p:cNvSpPr/>
            <p:nvPr/>
          </p:nvSpPr>
          <p:spPr>
            <a:xfrm>
              <a:off x="1883525" y="1134788"/>
              <a:ext cx="1231576" cy="906334"/>
            </a:xfrm>
            <a:custGeom>
              <a:avLst/>
              <a:gdLst>
                <a:gd name="connsiteX0" fmla="*/ 0 w 1333849"/>
                <a:gd name="connsiteY0" fmla="*/ 841286 h 841286"/>
                <a:gd name="connsiteX1" fmla="*/ 666921 w 1333849"/>
                <a:gd name="connsiteY1" fmla="*/ 0 h 841286"/>
                <a:gd name="connsiteX2" fmla="*/ 666928 w 1333849"/>
                <a:gd name="connsiteY2" fmla="*/ 0 h 841286"/>
                <a:gd name="connsiteX3" fmla="*/ 1333849 w 1333849"/>
                <a:gd name="connsiteY3" fmla="*/ 841286 h 841286"/>
                <a:gd name="connsiteX4" fmla="*/ 0 w 1333849"/>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849" h="841286">
                  <a:moveTo>
                    <a:pt x="0" y="841286"/>
                  </a:moveTo>
                  <a:lnTo>
                    <a:pt x="666921" y="0"/>
                  </a:lnTo>
                  <a:lnTo>
                    <a:pt x="666928" y="0"/>
                  </a:lnTo>
                  <a:lnTo>
                    <a:pt x="1333849" y="841286"/>
                  </a:lnTo>
                  <a:lnTo>
                    <a:pt x="0" y="841286"/>
                  </a:lnTo>
                  <a:close/>
                </a:path>
              </a:pathLst>
            </a:custGeom>
            <a:solidFill>
              <a:srgbClr val="00008C"/>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20320" tIns="20320" rIns="20320" bIns="20320" numCol="1" spcCol="1270" anchor="ctr" anchorCtr="0">
              <a:noAutofit/>
            </a:bodyPr>
            <a:lstStyle/>
            <a:p>
              <a:pPr marL="0" marR="0" lvl="0" indent="0" algn="ctr" defTabSz="711200" eaLnBrk="1" fontAlgn="auto" latinLnBrk="0" hangingPunct="1">
                <a:lnSpc>
                  <a:spcPct val="100000"/>
                </a:lnSpc>
                <a:spcBef>
                  <a:spcPct val="0"/>
                </a:spcBef>
                <a:spcAft>
                  <a:spcPts val="0"/>
                </a:spcAft>
                <a:buClrTx/>
                <a:buSzTx/>
                <a:buFontTx/>
                <a:buNone/>
                <a:tabLst/>
                <a:defRPr/>
              </a:pPr>
              <a:endParaRPr kumimoji="0" lang="tr-TR" sz="1100" b="1" i="0" u="none" strike="noStrike" kern="0" cap="none" spc="0" normalizeH="0" baseline="0" noProof="0" dirty="0">
                <a:ln>
                  <a:noFill/>
                </a:ln>
                <a:solidFill>
                  <a:srgbClr val="E7E6E6"/>
                </a:solidFill>
                <a:effectLst/>
                <a:uLnTx/>
                <a:uFillTx/>
                <a:latin typeface="Arial" panose="020B0604020202020204" pitchFamily="34" charset="0"/>
                <a:cs typeface="Arial" panose="020B0604020202020204" pitchFamily="34" charset="0"/>
              </a:endParaRPr>
            </a:p>
            <a:p>
              <a:pPr marL="0" marR="0" lvl="0" indent="0" algn="ctr" defTabSz="711200" eaLnBrk="1" fontAlgn="auto" latinLnBrk="0" hangingPunct="1">
                <a:lnSpc>
                  <a:spcPct val="100000"/>
                </a:lnSpc>
                <a:spcBef>
                  <a:spcPct val="0"/>
                </a:spcBef>
                <a:spcAft>
                  <a:spcPts val="0"/>
                </a:spcAft>
                <a:buClrTx/>
                <a:buSzTx/>
                <a:buFontTx/>
                <a:buNone/>
                <a:tabLst/>
                <a:defRPr/>
              </a:pPr>
              <a:endParaRPr kumimoji="0" lang="tr-TR" sz="1100" b="1" i="0" u="none" strike="noStrike" kern="0" cap="none" spc="0" normalizeH="0" baseline="0" noProof="0" dirty="0">
                <a:ln>
                  <a:noFill/>
                </a:ln>
                <a:solidFill>
                  <a:srgbClr val="E7E6E6"/>
                </a:solidFill>
                <a:effectLst/>
                <a:uLnTx/>
                <a:uFillTx/>
                <a:latin typeface="Arial" panose="020B0604020202020204" pitchFamily="34" charset="0"/>
                <a:cs typeface="Arial" panose="020B0604020202020204" pitchFamily="34" charset="0"/>
              </a:endParaRPr>
            </a:p>
            <a:p>
              <a:pPr marL="0" marR="0" lvl="0" indent="0" algn="ctr" defTabSz="711200" eaLnBrk="1" fontAlgn="auto" latinLnBrk="0" hangingPunct="1">
                <a:lnSpc>
                  <a:spcPct val="100000"/>
                </a:lnSpc>
                <a:spcBef>
                  <a:spcPct val="0"/>
                </a:spcBef>
                <a:spcAft>
                  <a:spcPts val="0"/>
                </a:spcAft>
                <a:buClrTx/>
                <a:buSzTx/>
                <a:buFontTx/>
                <a:buNone/>
                <a:tabLst/>
                <a:defRPr/>
              </a:pPr>
              <a:r>
                <a:rPr kumimoji="0" lang="tr-TR" sz="1100" b="1" i="0" u="none" strike="noStrike" kern="0" cap="none" spc="0" normalizeH="0" baseline="0" noProof="0" dirty="0">
                  <a:ln>
                    <a:noFill/>
                  </a:ln>
                  <a:solidFill>
                    <a:srgbClr val="E7E6E6"/>
                  </a:solidFill>
                  <a:effectLst/>
                  <a:uLnTx/>
                  <a:uFillTx/>
                  <a:latin typeface="Arial" panose="020B0604020202020204" pitchFamily="34" charset="0"/>
                  <a:cs typeface="Arial" panose="020B0604020202020204" pitchFamily="34" charset="0"/>
                </a:rPr>
                <a:t>Bileşen </a:t>
              </a:r>
              <a:r>
                <a:rPr kumimoji="0" lang="tr-TR" sz="11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1</a:t>
              </a:r>
            </a:p>
          </p:txBody>
        </p:sp>
        <p:sp>
          <p:nvSpPr>
            <p:cNvPr id="27" name="Serbest Form 26"/>
            <p:cNvSpPr/>
            <p:nvPr/>
          </p:nvSpPr>
          <p:spPr>
            <a:xfrm>
              <a:off x="1277550" y="2073615"/>
              <a:ext cx="2463151" cy="900000"/>
            </a:xfrm>
            <a:custGeom>
              <a:avLst/>
              <a:gdLst>
                <a:gd name="connsiteX0" fmla="*/ 0 w 2667698"/>
                <a:gd name="connsiteY0" fmla="*/ 841286 h 841286"/>
                <a:gd name="connsiteX1" fmla="*/ 666921 w 2667698"/>
                <a:gd name="connsiteY1" fmla="*/ 0 h 841286"/>
                <a:gd name="connsiteX2" fmla="*/ 2000777 w 2667698"/>
                <a:gd name="connsiteY2" fmla="*/ 0 h 841286"/>
                <a:gd name="connsiteX3" fmla="*/ 2667698 w 2667698"/>
                <a:gd name="connsiteY3" fmla="*/ 841286 h 841286"/>
                <a:gd name="connsiteX4" fmla="*/ 0 w 2667698"/>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698" h="841286">
                  <a:moveTo>
                    <a:pt x="0" y="841286"/>
                  </a:moveTo>
                  <a:lnTo>
                    <a:pt x="666921" y="0"/>
                  </a:lnTo>
                  <a:lnTo>
                    <a:pt x="2000777" y="0"/>
                  </a:lnTo>
                  <a:lnTo>
                    <a:pt x="2667698" y="841286"/>
                  </a:lnTo>
                  <a:lnTo>
                    <a:pt x="0" y="841286"/>
                  </a:lnTo>
                  <a:close/>
                </a:path>
              </a:pathLst>
            </a:custGeom>
            <a:solidFill>
              <a:srgbClr val="0000C8"/>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492248" tIns="25400" rIns="492247" bIns="254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endParaRPr kumimoji="0" lang="tr-TR" sz="1200" b="1" i="0" u="none" strike="noStrike" kern="0" cap="none" spc="0" normalizeH="0" baseline="0" noProof="0" dirty="0">
                <a:ln>
                  <a:noFill/>
                </a:ln>
                <a:solidFill>
                  <a:srgbClr val="E7E6E6"/>
                </a:solidFill>
                <a:effectLst/>
                <a:uLnTx/>
                <a:uFillTx/>
                <a:latin typeface="Arial" panose="020B0604020202020204" pitchFamily="34" charset="0"/>
                <a:cs typeface="Arial" panose="020B0604020202020204" pitchFamily="34" charset="0"/>
              </a:endParaRPr>
            </a:p>
            <a:p>
              <a:pPr marL="0" marR="0" lvl="0" indent="0" algn="ctr" defTabSz="889000" eaLnBrk="1" fontAlgn="auto" latinLnBrk="0" hangingPunct="1">
                <a:lnSpc>
                  <a:spcPct val="90000"/>
                </a:lnSpc>
                <a:spcBef>
                  <a:spcPct val="0"/>
                </a:spcBef>
                <a:spcAft>
                  <a:spcPct val="35000"/>
                </a:spcAft>
                <a:buClrTx/>
                <a:buSzTx/>
                <a:buFontTx/>
                <a:buNone/>
                <a:tabLst/>
                <a:defRPr/>
              </a:pPr>
              <a:r>
                <a:rPr kumimoji="0" lang="tr-TR" sz="1200" b="1" i="0" u="none" strike="noStrike" kern="0" cap="none" spc="0" normalizeH="0" baseline="0" noProof="0" dirty="0">
                  <a:ln>
                    <a:noFill/>
                  </a:ln>
                  <a:solidFill>
                    <a:srgbClr val="E7E6E6"/>
                  </a:solidFill>
                  <a:effectLst/>
                  <a:uLnTx/>
                  <a:uFillTx/>
                  <a:latin typeface="Arial" panose="020B0604020202020204" pitchFamily="34" charset="0"/>
                  <a:cs typeface="Arial" panose="020B0604020202020204" pitchFamily="34" charset="0"/>
                </a:rPr>
                <a:t>Standart </a:t>
              </a:r>
              <a:r>
                <a:rPr kumimoji="0" lang="tr-TR" sz="12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KOS 2</a:t>
              </a:r>
              <a:endParaRPr kumimoji="0" lang="tr-TR" sz="12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8" name="Serbest Form 27"/>
            <p:cNvSpPr/>
            <p:nvPr/>
          </p:nvSpPr>
          <p:spPr>
            <a:xfrm>
              <a:off x="681274" y="3016382"/>
              <a:ext cx="3694728" cy="900000"/>
            </a:xfrm>
            <a:custGeom>
              <a:avLst/>
              <a:gdLst>
                <a:gd name="connsiteX0" fmla="*/ 0 w 4001547"/>
                <a:gd name="connsiteY0" fmla="*/ 841286 h 841286"/>
                <a:gd name="connsiteX1" fmla="*/ 666921 w 4001547"/>
                <a:gd name="connsiteY1" fmla="*/ 0 h 841286"/>
                <a:gd name="connsiteX2" fmla="*/ 3334626 w 4001547"/>
                <a:gd name="connsiteY2" fmla="*/ 0 h 841286"/>
                <a:gd name="connsiteX3" fmla="*/ 4001547 w 4001547"/>
                <a:gd name="connsiteY3" fmla="*/ 841286 h 841286"/>
                <a:gd name="connsiteX4" fmla="*/ 0 w 4001547"/>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1547" h="841286">
                  <a:moveTo>
                    <a:pt x="0" y="841286"/>
                  </a:moveTo>
                  <a:lnTo>
                    <a:pt x="666921" y="0"/>
                  </a:lnTo>
                  <a:lnTo>
                    <a:pt x="3334626" y="0"/>
                  </a:lnTo>
                  <a:lnTo>
                    <a:pt x="4001547" y="841286"/>
                  </a:lnTo>
                  <a:lnTo>
                    <a:pt x="0" y="841286"/>
                  </a:lnTo>
                  <a:close/>
                </a:path>
              </a:pathLst>
            </a:custGeom>
            <a:solidFill>
              <a:srgbClr val="5353FF"/>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725671" tIns="25400" rIns="725671" bIns="254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tr-TR" sz="1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Genel Şart KOS </a:t>
              </a:r>
              <a:r>
                <a:rPr lang="tr-TR" sz="1200" b="1" kern="0" dirty="0">
                  <a:solidFill>
                    <a:schemeClr val="bg1"/>
                  </a:solidFill>
                  <a:latin typeface="Arial" panose="020B0604020202020204" pitchFamily="34" charset="0"/>
                  <a:cs typeface="Arial" panose="020B0604020202020204" pitchFamily="34" charset="0"/>
                </a:rPr>
                <a:t>2</a:t>
              </a:r>
              <a:r>
                <a:rPr lang="tr-TR" sz="1200" b="1" kern="0" noProof="0" dirty="0">
                  <a:solidFill>
                    <a:schemeClr val="bg1"/>
                  </a:solidFill>
                  <a:latin typeface="Arial" panose="020B0604020202020204" pitchFamily="34" charset="0"/>
                  <a:cs typeface="Arial" panose="020B0604020202020204" pitchFamily="34" charset="0"/>
                </a:rPr>
                <a:t>.6</a:t>
              </a:r>
              <a:endParaRPr kumimoji="0" lang="tr-TR" sz="12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29" name="Serbest Form 28"/>
            <p:cNvSpPr/>
            <p:nvPr/>
          </p:nvSpPr>
          <p:spPr>
            <a:xfrm>
              <a:off x="69414" y="3956568"/>
              <a:ext cx="4942853" cy="1055699"/>
            </a:xfrm>
            <a:custGeom>
              <a:avLst/>
              <a:gdLst>
                <a:gd name="connsiteX0" fmla="*/ 0 w 5335396"/>
                <a:gd name="connsiteY0" fmla="*/ 841286 h 841286"/>
                <a:gd name="connsiteX1" fmla="*/ 666921 w 5335396"/>
                <a:gd name="connsiteY1" fmla="*/ 0 h 841286"/>
                <a:gd name="connsiteX2" fmla="*/ 4668475 w 5335396"/>
                <a:gd name="connsiteY2" fmla="*/ 0 h 841286"/>
                <a:gd name="connsiteX3" fmla="*/ 5335396 w 5335396"/>
                <a:gd name="connsiteY3" fmla="*/ 841286 h 841286"/>
                <a:gd name="connsiteX4" fmla="*/ 0 w 5335396"/>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5396" h="841286">
                  <a:moveTo>
                    <a:pt x="0" y="841286"/>
                  </a:moveTo>
                  <a:lnTo>
                    <a:pt x="666921" y="0"/>
                  </a:lnTo>
                  <a:lnTo>
                    <a:pt x="4668475" y="0"/>
                  </a:lnTo>
                  <a:lnTo>
                    <a:pt x="5335396" y="841286"/>
                  </a:lnTo>
                  <a:lnTo>
                    <a:pt x="0" y="841286"/>
                  </a:lnTo>
                  <a:close/>
                </a:path>
              </a:pathLst>
            </a:custGeom>
            <a:solidFill>
              <a:srgbClr val="A3A3FF"/>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959095" tIns="25400" rIns="959094" bIns="25400" numCol="1" spcCol="1270" anchor="ctr" anchorCtr="0">
              <a:noAutofit/>
            </a:bodyPr>
            <a:lstStyle/>
            <a:p>
              <a:pPr algn="ctr" defTabSz="889000">
                <a:defRPr/>
              </a:pPr>
              <a:r>
                <a:rPr kumimoji="0" lang="tr-TR" sz="16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lang="tr-TR" sz="1600" b="1" kern="0" dirty="0">
                  <a:solidFill>
                    <a:prstClr val="black"/>
                  </a:solidFill>
                  <a:latin typeface="Arial" panose="020B0604020202020204" pitchFamily="34" charset="0"/>
                  <a:cs typeface="Arial" panose="020B0604020202020204" pitchFamily="34" charset="0"/>
                </a:rPr>
                <a:t>E.2.6.4</a:t>
              </a:r>
            </a:p>
          </p:txBody>
        </p:sp>
      </p:grpSp>
      <p:sp>
        <p:nvSpPr>
          <p:cNvPr id="16" name="Yuvarlatılmış Dikdörtgen 15"/>
          <p:cNvSpPr/>
          <p:nvPr/>
        </p:nvSpPr>
        <p:spPr>
          <a:xfrm>
            <a:off x="3895344" y="5553363"/>
            <a:ext cx="3218378" cy="827341"/>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360363" lvl="0">
              <a:defRPr/>
            </a:pPr>
            <a:r>
              <a:rPr kumimoji="0" lang="tr-TR" sz="1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TAMAMLANMA TARİHİ</a:t>
            </a:r>
            <a:endParaRPr lang="tr-TR" sz="1200" kern="0" dirty="0">
              <a:solidFill>
                <a:prstClr val="black"/>
              </a:solidFill>
              <a:latin typeface="Arial" panose="020B0604020202020204" pitchFamily="34" charset="0"/>
              <a:cs typeface="Arial" panose="020B0604020202020204" pitchFamily="34" charset="0"/>
            </a:endParaRPr>
          </a:p>
          <a:p>
            <a:pPr marL="360363" lvl="0">
              <a:defRPr/>
            </a:pPr>
            <a:r>
              <a:rPr lang="tr-TR" sz="1200" kern="0" dirty="0">
                <a:solidFill>
                  <a:prstClr val="black"/>
                </a:solidFill>
                <a:latin typeface="Arial" panose="020B0604020202020204" pitchFamily="34" charset="0"/>
                <a:cs typeface="Arial" panose="020B0604020202020204" pitchFamily="34" charset="0"/>
              </a:rPr>
              <a:t>1. Çeyrek Dönem 2025</a:t>
            </a:r>
          </a:p>
          <a:p>
            <a:pPr marL="360363">
              <a:defRPr/>
            </a:pPr>
            <a:r>
              <a:rPr lang="tr-TR" sz="1200" kern="0" dirty="0">
                <a:solidFill>
                  <a:prstClr val="black"/>
                </a:solidFill>
                <a:latin typeface="Arial" panose="020B0604020202020204" pitchFamily="34" charset="0"/>
                <a:cs typeface="Arial" panose="020B0604020202020204" pitchFamily="34" charset="0"/>
              </a:rPr>
              <a:t>1. Çeyrek Dönem 2026</a:t>
            </a:r>
          </a:p>
        </p:txBody>
      </p:sp>
      <p:sp>
        <p:nvSpPr>
          <p:cNvPr id="17" name="Yuvarlatılmış Dikdörtgen 16"/>
          <p:cNvSpPr/>
          <p:nvPr/>
        </p:nvSpPr>
        <p:spPr>
          <a:xfrm>
            <a:off x="438869" y="5553363"/>
            <a:ext cx="3456475" cy="813815"/>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265113">
              <a:defRPr/>
            </a:pPr>
            <a:r>
              <a:rPr kumimoji="0" lang="tr-TR" sz="1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SORUMLU BİRİM</a:t>
            </a:r>
          </a:p>
          <a:p>
            <a:pPr marL="265113">
              <a:defRPr/>
            </a:pPr>
            <a:r>
              <a:rPr lang="tr-TR" sz="1200" kern="0" dirty="0">
                <a:solidFill>
                  <a:prstClr val="black"/>
                </a:solidFill>
                <a:latin typeface="Arial" panose="020B0604020202020204" pitchFamily="34" charset="0"/>
                <a:cs typeface="Arial" panose="020B0604020202020204" pitchFamily="34" charset="0"/>
              </a:rPr>
              <a:t>Merkez Birimler/İl Sağlık Müdürlükleri</a:t>
            </a:r>
          </a:p>
        </p:txBody>
      </p:sp>
      <p:sp>
        <p:nvSpPr>
          <p:cNvPr id="18" name="Yuvarlatılmış Dikdörtgen 17"/>
          <p:cNvSpPr/>
          <p:nvPr/>
        </p:nvSpPr>
        <p:spPr>
          <a:xfrm>
            <a:off x="7113722" y="5553362"/>
            <a:ext cx="4073746" cy="813815"/>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265113">
              <a:defRPr/>
            </a:pPr>
            <a:r>
              <a:rPr lang="tr-TR" sz="1400" b="1" kern="0" dirty="0">
                <a:solidFill>
                  <a:prstClr val="black"/>
                </a:solidFill>
                <a:latin typeface="Arial" panose="020B0604020202020204" pitchFamily="34" charset="0"/>
                <a:cs typeface="Arial" panose="020B0604020202020204" pitchFamily="34" charset="0"/>
              </a:rPr>
              <a:t>Eylem Çıktısı</a:t>
            </a:r>
          </a:p>
          <a:p>
            <a:pPr marL="265113">
              <a:defRPr/>
            </a:pPr>
            <a:r>
              <a:rPr lang="tr-TR" sz="1400" kern="0" dirty="0">
                <a:solidFill>
                  <a:prstClr val="black"/>
                </a:solidFill>
                <a:latin typeface="Arial" panose="020B0604020202020204" pitchFamily="34" charset="0"/>
                <a:cs typeface="Arial" panose="020B0604020202020204" pitchFamily="34" charset="0"/>
              </a:rPr>
              <a:t>Görev Tanımı Oluşturma Formu</a:t>
            </a:r>
          </a:p>
        </p:txBody>
      </p:sp>
    </p:spTree>
    <p:extLst>
      <p:ext uri="{BB962C8B-B14F-4D97-AF65-F5344CB8AC3E}">
        <p14:creationId xmlns:p14="http://schemas.microsoft.com/office/powerpoint/2010/main" val="2323882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3B593D24-5697-44AC-8279-70FB6F5A2680}"/>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102510" y="4390432"/>
            <a:ext cx="4091353" cy="2299340"/>
          </a:xfrm>
          <a:prstGeom prst="rect">
            <a:avLst/>
          </a:prstGeom>
          <a:effectLst>
            <a:glow rad="127000">
              <a:schemeClr val="accent1">
                <a:alpha val="0"/>
              </a:schemeClr>
            </a:glow>
            <a:outerShdw blurRad="698500" dir="5400000" sx="1000" sy="1000" algn="ctr" rotWithShape="0">
              <a:srgbClr val="000000"/>
            </a:outerShdw>
            <a:reflection endPos="0" dir="5400000" sy="-100000" algn="bl" rotWithShape="0"/>
          </a:effectLst>
        </p:spPr>
      </p:pic>
      <p:sp>
        <p:nvSpPr>
          <p:cNvPr id="5" name="Unvan 4">
            <a:extLst>
              <a:ext uri="{FF2B5EF4-FFF2-40B4-BE49-F238E27FC236}">
                <a16:creationId xmlns:a16="http://schemas.microsoft.com/office/drawing/2014/main" id="{C6EA13A1-CE69-4A43-B418-2EB2F1FCA901}"/>
              </a:ext>
            </a:extLst>
          </p:cNvPr>
          <p:cNvSpPr>
            <a:spLocks noGrp="1"/>
          </p:cNvSpPr>
          <p:nvPr>
            <p:ph type="ctrTitle" idx="4294967295"/>
          </p:nvPr>
        </p:nvSpPr>
        <p:spPr>
          <a:xfrm>
            <a:off x="1202652" y="349098"/>
            <a:ext cx="9786696" cy="309230"/>
          </a:xfrm>
          <a:prstGeom prst="rect">
            <a:avLst/>
          </a:prstGeom>
        </p:spPr>
        <p:txBody>
          <a:bodyPr/>
          <a:lstStyle/>
          <a:p>
            <a:r>
              <a:rPr lang="tr-TR" sz="2000" b="1" dirty="0"/>
              <a:t>Görev Tanımı Oluşturma Formu</a:t>
            </a:r>
          </a:p>
        </p:txBody>
      </p:sp>
      <p:sp>
        <p:nvSpPr>
          <p:cNvPr id="2" name="Dikdörtgen 1">
            <a:extLst>
              <a:ext uri="{FF2B5EF4-FFF2-40B4-BE49-F238E27FC236}">
                <a16:creationId xmlns:a16="http://schemas.microsoft.com/office/drawing/2014/main" id="{4B6DBB5D-FAEE-4E75-BA14-456F964748A5}"/>
              </a:ext>
            </a:extLst>
          </p:cNvPr>
          <p:cNvSpPr/>
          <p:nvPr/>
        </p:nvSpPr>
        <p:spPr>
          <a:xfrm>
            <a:off x="640080" y="1930384"/>
            <a:ext cx="10911840" cy="2859757"/>
          </a:xfrm>
          <a:prstGeom prst="rect">
            <a:avLst/>
          </a:prstGeom>
        </p:spPr>
        <p:txBody>
          <a:bodyPr wrap="square">
            <a:spAutoFit/>
          </a:bodyPr>
          <a:lstStyle/>
          <a:p>
            <a:pPr lvl="0" algn="just">
              <a:lnSpc>
                <a:spcPct val="150000"/>
              </a:lnSpc>
              <a:spcBef>
                <a:spcPts val="600"/>
              </a:spcBef>
              <a:spcAft>
                <a:spcPts val="600"/>
              </a:spcAft>
            </a:pPr>
            <a:r>
              <a:rPr lang="tr-TR" sz="1700" b="1" dirty="0">
                <a:latin typeface="+mj-lt"/>
                <a:ea typeface="Calibri" panose="020F0502020204030204" pitchFamily="34" charset="0"/>
                <a:cs typeface="Times New Roman" panose="02020603050405020304" pitchFamily="18" charset="0"/>
              </a:rPr>
              <a:t>Görev Tanımı Oluşturmanın Amacı;</a:t>
            </a:r>
          </a:p>
          <a:p>
            <a:pPr marL="342900" lvl="0" indent="-342900" algn="just">
              <a:lnSpc>
                <a:spcPct val="150000"/>
              </a:lnSpc>
              <a:spcBef>
                <a:spcPts val="600"/>
              </a:spcBef>
              <a:spcAft>
                <a:spcPts val="600"/>
              </a:spcAft>
              <a:buFont typeface="Symbol" panose="05050102010706020507" pitchFamily="18" charset="2"/>
              <a:buChar char=""/>
            </a:pPr>
            <a:r>
              <a:rPr lang="tr-TR" sz="1700" dirty="0">
                <a:latin typeface="+mj-lt"/>
                <a:ea typeface="Calibri" panose="020F0502020204030204" pitchFamily="34" charset="0"/>
                <a:cs typeface="Times New Roman" panose="02020603050405020304" pitchFamily="18" charset="0"/>
              </a:rPr>
              <a:t>İşin gereklerine uygun personel seçiminden personelin eğitilmesine, norm kadro planlamasından personelin yeni beceriler kazanmasına ve sorumluluk sınırlarına kadar geniş bir alanda rehber niteliği taşımaktadır. </a:t>
            </a:r>
          </a:p>
          <a:p>
            <a:pPr marL="342900" lvl="0" indent="-342900" algn="just">
              <a:lnSpc>
                <a:spcPct val="150000"/>
              </a:lnSpc>
              <a:spcBef>
                <a:spcPts val="600"/>
              </a:spcBef>
              <a:spcAft>
                <a:spcPts val="600"/>
              </a:spcAft>
              <a:buFont typeface="Symbol" panose="05050102010706020507" pitchFamily="18" charset="2"/>
              <a:buChar char=""/>
            </a:pPr>
            <a:r>
              <a:rPr lang="tr-TR" sz="1700" dirty="0">
                <a:latin typeface="+mj-lt"/>
                <a:ea typeface="Calibri" panose="020F0502020204030204" pitchFamily="34" charset="0"/>
                <a:cs typeface="Times New Roman" panose="02020603050405020304" pitchFamily="18" charset="0"/>
              </a:rPr>
              <a:t>Kaynakların etkin ve verimli kullanılması sağlamaktadır. </a:t>
            </a:r>
          </a:p>
          <a:p>
            <a:pPr marL="342900" lvl="0" indent="-342900" algn="just">
              <a:lnSpc>
                <a:spcPct val="150000"/>
              </a:lnSpc>
              <a:spcBef>
                <a:spcPts val="600"/>
              </a:spcBef>
              <a:spcAft>
                <a:spcPts val="600"/>
              </a:spcAft>
              <a:buFont typeface="Symbol" panose="05050102010706020507" pitchFamily="18" charset="2"/>
              <a:buChar char=""/>
            </a:pPr>
            <a:r>
              <a:rPr lang="tr-TR" sz="1700" dirty="0">
                <a:latin typeface="+mj-lt"/>
                <a:ea typeface="Calibri" panose="020F0502020204030204" pitchFamily="34" charset="0"/>
                <a:cs typeface="Times New Roman" panose="02020603050405020304" pitchFamily="18" charset="0"/>
              </a:rPr>
              <a:t>Personelin işleriyle ilgili görev, sorumluluk ve hedefler konusunda bilgilenmelerini ve görevlerini beklenen düzeyde yerine getirmelerini sağlamaktadır. </a:t>
            </a:r>
          </a:p>
        </p:txBody>
      </p:sp>
    </p:spTree>
    <p:extLst>
      <p:ext uri="{BB962C8B-B14F-4D97-AF65-F5344CB8AC3E}">
        <p14:creationId xmlns:p14="http://schemas.microsoft.com/office/powerpoint/2010/main" val="2403088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a:extLst>
              <a:ext uri="{FF2B5EF4-FFF2-40B4-BE49-F238E27FC236}">
                <a16:creationId xmlns:a16="http://schemas.microsoft.com/office/drawing/2014/main" id="{C6EA13A1-CE69-4A43-B418-2EB2F1FCA901}"/>
              </a:ext>
            </a:extLst>
          </p:cNvPr>
          <p:cNvSpPr>
            <a:spLocks noGrp="1"/>
          </p:cNvSpPr>
          <p:nvPr>
            <p:ph type="ctrTitle" idx="4294967295"/>
          </p:nvPr>
        </p:nvSpPr>
        <p:spPr>
          <a:xfrm>
            <a:off x="1225898" y="316471"/>
            <a:ext cx="8782259" cy="467300"/>
          </a:xfrm>
          <a:prstGeom prst="rect">
            <a:avLst/>
          </a:prstGeom>
        </p:spPr>
        <p:txBody>
          <a:bodyPr/>
          <a:lstStyle/>
          <a:p>
            <a:r>
              <a:rPr lang="tr-TR" sz="2000" b="1" dirty="0"/>
              <a:t>İç Kontrol (Doğuşu ve Gelişimi-2) </a:t>
            </a:r>
          </a:p>
        </p:txBody>
      </p:sp>
      <p:sp>
        <p:nvSpPr>
          <p:cNvPr id="2" name="Dikdörtgen 1">
            <a:extLst>
              <a:ext uri="{FF2B5EF4-FFF2-40B4-BE49-F238E27FC236}">
                <a16:creationId xmlns:a16="http://schemas.microsoft.com/office/drawing/2014/main" id="{AE7DE89E-8F36-479E-B86B-C6CFC2106B70}"/>
              </a:ext>
            </a:extLst>
          </p:cNvPr>
          <p:cNvSpPr/>
          <p:nvPr/>
        </p:nvSpPr>
        <p:spPr>
          <a:xfrm>
            <a:off x="109146" y="1439159"/>
            <a:ext cx="11898634" cy="3070071"/>
          </a:xfrm>
          <a:prstGeom prst="rect">
            <a:avLst/>
          </a:prstGeom>
        </p:spPr>
        <p:txBody>
          <a:bodyPr wrap="square">
            <a:spAutoFit/>
          </a:bodyPr>
          <a:lstStyle/>
          <a:p>
            <a:pPr marL="789750" lvl="1" indent="-285750">
              <a:spcBef>
                <a:spcPts val="300"/>
              </a:spcBef>
              <a:buFont typeface="Arial" panose="020B0604020202020204" pitchFamily="34" charset="0"/>
              <a:buChar char="•"/>
            </a:pPr>
            <a:r>
              <a:rPr lang="tr-TR" altLang="tr-TR" sz="1700" dirty="0"/>
              <a:t>2002 </a:t>
            </a:r>
            <a:r>
              <a:rPr lang="tr-TR" altLang="tr-TR" sz="1700" dirty="0" err="1"/>
              <a:t>Sarbanes</a:t>
            </a:r>
            <a:r>
              <a:rPr lang="tr-TR" altLang="tr-TR" sz="1700" dirty="0"/>
              <a:t> – </a:t>
            </a:r>
            <a:r>
              <a:rPr lang="tr-TR" altLang="tr-TR" sz="1700" dirty="0" err="1"/>
              <a:t>Oxley</a:t>
            </a:r>
            <a:r>
              <a:rPr lang="tr-TR" altLang="tr-TR" sz="1700" dirty="0"/>
              <a:t> Yasası (SOX), ABD</a:t>
            </a:r>
          </a:p>
          <a:p>
            <a:pPr marL="789750" lvl="1" indent="-285750">
              <a:spcBef>
                <a:spcPts val="300"/>
              </a:spcBef>
              <a:buFont typeface="Arial" panose="020B0604020202020204" pitchFamily="34" charset="0"/>
              <a:buChar char="•"/>
            </a:pPr>
            <a:r>
              <a:rPr lang="tr-TR" altLang="tr-TR" sz="1700" b="1" dirty="0">
                <a:solidFill>
                  <a:srgbClr val="0070C0"/>
                </a:solidFill>
              </a:rPr>
              <a:t>2003 5018 sayılı Kamu Mali Yönetimi ve Kontrol Kanunu</a:t>
            </a:r>
          </a:p>
          <a:p>
            <a:pPr marL="789750" lvl="1" indent="-285750">
              <a:spcBef>
                <a:spcPts val="300"/>
              </a:spcBef>
              <a:buFont typeface="Arial" panose="020B0604020202020204" pitchFamily="34" charset="0"/>
              <a:buChar char="•"/>
            </a:pPr>
            <a:r>
              <a:rPr lang="tr-TR" sz="1700" dirty="0"/>
              <a:t>2004</a:t>
            </a:r>
            <a:r>
              <a:rPr lang="en-US" sz="1700" dirty="0"/>
              <a:t> </a:t>
            </a:r>
            <a:r>
              <a:rPr lang="tr-TR" sz="1700" dirty="0"/>
              <a:t>COSO ERM, Kurumsal Risk Yönetimi (KRY) </a:t>
            </a:r>
            <a:r>
              <a:rPr lang="tr-TR" altLang="tr-TR" sz="1700" dirty="0"/>
              <a:t>Bütünleşik Çerçeve Raporu, ABD</a:t>
            </a:r>
            <a:endParaRPr lang="tr-TR" altLang="tr-TR" sz="1700" dirty="0">
              <a:solidFill>
                <a:srgbClr val="0070C0"/>
              </a:solidFill>
            </a:endParaRPr>
          </a:p>
          <a:p>
            <a:pPr marL="789750" lvl="1" indent="-285750">
              <a:spcBef>
                <a:spcPts val="300"/>
              </a:spcBef>
              <a:buFont typeface="Arial" panose="020B0604020202020204" pitchFamily="34" charset="0"/>
              <a:buChar char="•"/>
            </a:pPr>
            <a:r>
              <a:rPr lang="tr-TR" altLang="tr-TR" sz="1700" b="1" dirty="0"/>
              <a:t>2013 COSO,  İç Kontrol Bütünleşik Çerçeve Raporu (Güncelleme), ABD</a:t>
            </a:r>
          </a:p>
          <a:p>
            <a:pPr marL="789750" lvl="1" indent="-285750">
              <a:spcBef>
                <a:spcPts val="300"/>
              </a:spcBef>
              <a:buFont typeface="Arial" panose="020B0604020202020204" pitchFamily="34" charset="0"/>
              <a:buChar char="•"/>
            </a:pPr>
            <a:r>
              <a:rPr lang="tr-TR" altLang="tr-TR" sz="1700" b="1" dirty="0">
                <a:solidFill>
                  <a:srgbClr val="0070C0"/>
                </a:solidFill>
              </a:rPr>
              <a:t>2014 Kamu İç Kontrol Rehberi - HMB</a:t>
            </a:r>
          </a:p>
          <a:p>
            <a:pPr marL="789750" lvl="1" indent="-285750">
              <a:spcBef>
                <a:spcPts val="300"/>
              </a:spcBef>
              <a:buFont typeface="Arial" panose="020B0604020202020204" pitchFamily="34" charset="0"/>
              <a:buChar char="•"/>
            </a:pPr>
            <a:r>
              <a:rPr lang="en-US" sz="1700" dirty="0"/>
              <a:t>2017 </a:t>
            </a:r>
            <a:r>
              <a:rPr lang="tr-TR" sz="1700" dirty="0"/>
              <a:t>COSO ERM, Kurumsal Risk Yönetimi (KRY) </a:t>
            </a:r>
            <a:r>
              <a:rPr lang="tr-TR" dirty="0"/>
              <a:t>Riskin Strateji ve Performansla Uyumlaştırılması</a:t>
            </a:r>
            <a:r>
              <a:rPr lang="tr-TR" altLang="tr-TR" sz="1700" dirty="0"/>
              <a:t>, ABD</a:t>
            </a:r>
          </a:p>
          <a:p>
            <a:pPr marL="789750" lvl="1" indent="-285750">
              <a:spcBef>
                <a:spcPts val="300"/>
              </a:spcBef>
              <a:buFont typeface="Arial" panose="020B0604020202020204" pitchFamily="34" charset="0"/>
              <a:buChar char="•"/>
            </a:pPr>
            <a:r>
              <a:rPr lang="tr-TR" altLang="tr-TR" sz="1700" dirty="0"/>
              <a:t>2019 COSO, </a:t>
            </a:r>
            <a:r>
              <a:rPr lang="tr-TR" sz="1700" dirty="0"/>
              <a:t>Sağlık Hizmeti Sağlayıcı Sektörü için Uygulama Kılavuzu, ABD</a:t>
            </a:r>
          </a:p>
          <a:p>
            <a:pPr marL="789750" lvl="1" indent="-285750">
              <a:spcBef>
                <a:spcPts val="300"/>
              </a:spcBef>
              <a:buFont typeface="Arial" panose="020B0604020202020204" pitchFamily="34" charset="0"/>
              <a:buChar char="•"/>
            </a:pPr>
            <a:r>
              <a:rPr lang="tr-TR" altLang="tr-TR" sz="1700" b="1" dirty="0"/>
              <a:t>2023 COSO, Etkin İç Kontrolün Sağlanması (ICRS – Sürdürülebilirlik Raporlaması)</a:t>
            </a:r>
          </a:p>
          <a:p>
            <a:pPr marL="789750" lvl="1" indent="-285750">
              <a:spcBef>
                <a:spcPts val="300"/>
              </a:spcBef>
              <a:buFont typeface="Arial" panose="020B0604020202020204" pitchFamily="34" charset="0"/>
              <a:buChar char="•"/>
            </a:pPr>
            <a:r>
              <a:rPr lang="tr-TR" altLang="tr-TR" sz="1700" b="1" dirty="0">
                <a:solidFill>
                  <a:srgbClr val="0070C0"/>
                </a:solidFill>
              </a:rPr>
              <a:t>2024 Kamu Kurumsal Risk Yönetimi Rehberi – HMB</a:t>
            </a:r>
          </a:p>
          <a:p>
            <a:pPr marL="789750" lvl="1" indent="-285750">
              <a:spcBef>
                <a:spcPts val="300"/>
              </a:spcBef>
              <a:buFont typeface="Arial" panose="020B0604020202020204" pitchFamily="34" charset="0"/>
              <a:buChar char="•"/>
            </a:pPr>
            <a:r>
              <a:rPr lang="tr-TR" altLang="tr-TR" sz="1700" b="1" dirty="0">
                <a:solidFill>
                  <a:srgbClr val="0070C0"/>
                </a:solidFill>
              </a:rPr>
              <a:t>2024 İç Kontrol Sistemi İzleme ve Değerlendirme Rehberi - HMB</a:t>
            </a:r>
          </a:p>
        </p:txBody>
      </p:sp>
      <p:pic>
        <p:nvPicPr>
          <p:cNvPr id="6" name="Resim 5">
            <a:extLst>
              <a:ext uri="{FF2B5EF4-FFF2-40B4-BE49-F238E27FC236}">
                <a16:creationId xmlns:a16="http://schemas.microsoft.com/office/drawing/2014/main" id="{38018720-D3F4-4A9D-84EE-99094E6310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1912" y="4509230"/>
            <a:ext cx="5375868" cy="2250831"/>
          </a:xfrm>
          <a:prstGeom prst="rect">
            <a:avLst/>
          </a:prstGeom>
        </p:spPr>
      </p:pic>
    </p:spTree>
    <p:extLst>
      <p:ext uri="{BB962C8B-B14F-4D97-AF65-F5344CB8AC3E}">
        <p14:creationId xmlns:p14="http://schemas.microsoft.com/office/powerpoint/2010/main" val="1212522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a:extLst>
              <a:ext uri="{FF2B5EF4-FFF2-40B4-BE49-F238E27FC236}">
                <a16:creationId xmlns:a16="http://schemas.microsoft.com/office/drawing/2014/main" id="{C6EA13A1-CE69-4A43-B418-2EB2F1FCA901}"/>
              </a:ext>
            </a:extLst>
          </p:cNvPr>
          <p:cNvSpPr>
            <a:spLocks noGrp="1"/>
          </p:cNvSpPr>
          <p:nvPr>
            <p:ph type="ctrTitle" idx="4294967295"/>
          </p:nvPr>
        </p:nvSpPr>
        <p:spPr>
          <a:xfrm>
            <a:off x="1095972" y="332303"/>
            <a:ext cx="4002239" cy="309230"/>
          </a:xfrm>
          <a:prstGeom prst="rect">
            <a:avLst/>
          </a:prstGeom>
        </p:spPr>
        <p:txBody>
          <a:bodyPr/>
          <a:lstStyle/>
          <a:p>
            <a:r>
              <a:rPr lang="tr-TR" sz="2000" b="1" dirty="0"/>
              <a:t>Görev Tanımı Oluşturma Formu</a:t>
            </a:r>
          </a:p>
        </p:txBody>
      </p:sp>
      <p:sp>
        <p:nvSpPr>
          <p:cNvPr id="4" name="Rectangle 3">
            <a:extLst>
              <a:ext uri="{FF2B5EF4-FFF2-40B4-BE49-F238E27FC236}">
                <a16:creationId xmlns:a16="http://schemas.microsoft.com/office/drawing/2014/main" id="{A1CEB222-9A44-4B2D-917F-8707BC450130}"/>
              </a:ext>
            </a:extLst>
          </p:cNvPr>
          <p:cNvSpPr>
            <a:spLocks noChangeArrowheads="1"/>
          </p:cNvSpPr>
          <p:nvPr/>
        </p:nvSpPr>
        <p:spPr bwMode="auto">
          <a:xfrm>
            <a:off x="612720" y="1372542"/>
            <a:ext cx="10753200" cy="1220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tr-TR" altLang="tr-TR" sz="1700" b="1"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Görev Tanımının Yöntemi;</a:t>
            </a:r>
            <a:endParaRPr kumimoji="0" lang="tr-TR" altLang="tr-TR" sz="1700" b="0" i="0" u="none" strike="noStrike" cap="none" normalizeH="0" baseline="0" dirty="0">
              <a:ln>
                <a:noFill/>
              </a:ln>
              <a:solidFill>
                <a:schemeClr val="tx1"/>
              </a:solidFill>
              <a:effectLst/>
              <a:latin typeface="+mj-lt"/>
              <a:cs typeface="Times New Roman" panose="02020603050405020304" pitchFamily="18" charset="0"/>
            </a:endParaRPr>
          </a:p>
          <a:p>
            <a:pPr marL="0" marR="0" lvl="0" indent="0" algn="l" defTabSz="914400" rtl="0" eaLnBrk="0" fontAlgn="base" latinLnBrk="0" hangingPunct="0">
              <a:lnSpc>
                <a:spcPct val="150000"/>
              </a:lnSpc>
              <a:spcBef>
                <a:spcPct val="0"/>
              </a:spcBef>
              <a:spcAft>
                <a:spcPct val="0"/>
              </a:spcAft>
              <a:buClrTx/>
              <a:buSzTx/>
              <a:tabLst/>
            </a:pPr>
            <a:r>
              <a:rPr kumimoji="0" lang="tr-TR" altLang="tr-TR" sz="1700" b="0" i="0" u="none" strike="noStrike" cap="none" normalizeH="0" baseline="0" dirty="0">
                <a:ln>
                  <a:noFill/>
                </a:ln>
                <a:solidFill>
                  <a:schemeClr val="tx1"/>
                </a:solidFill>
                <a:effectLst/>
                <a:latin typeface="+mj-lt"/>
                <a:cs typeface="Times New Roman" panose="02020603050405020304" pitchFamily="18" charset="0"/>
              </a:rPr>
              <a:t>Görev tanımı oluşturulurken kadro unvanları değil görev unvanları dikkate alınmalıdır.</a:t>
            </a:r>
          </a:p>
          <a:p>
            <a:pPr marL="0" marR="0" lvl="0" indent="0" algn="l" defTabSz="914400" rtl="0" eaLnBrk="0" fontAlgn="base" latinLnBrk="0" hangingPunct="0">
              <a:lnSpc>
                <a:spcPct val="150000"/>
              </a:lnSpc>
              <a:spcBef>
                <a:spcPct val="0"/>
              </a:spcBef>
              <a:spcAft>
                <a:spcPct val="0"/>
              </a:spcAft>
              <a:buClrTx/>
              <a:buSzTx/>
              <a:tabLst/>
            </a:pPr>
            <a:r>
              <a:rPr lang="tr-TR" altLang="tr-TR" sz="1700" dirty="0">
                <a:latin typeface="+mj-lt"/>
                <a:cs typeface="Times New Roman" panose="02020603050405020304" pitchFamily="18" charset="0"/>
              </a:rPr>
              <a:t>İş Süreçleri Tanımlama Formundaki </a:t>
            </a:r>
            <a:r>
              <a:rPr lang="tr-TR" altLang="tr-TR" sz="1700" b="1" u="sng" dirty="0">
                <a:latin typeface="+mj-lt"/>
                <a:cs typeface="Times New Roman" panose="02020603050405020304" pitchFamily="18" charset="0"/>
              </a:rPr>
              <a:t>iş adımını gerçekleştiren personel</a:t>
            </a:r>
            <a:r>
              <a:rPr lang="tr-TR" altLang="tr-TR" sz="1700" b="1" dirty="0">
                <a:latin typeface="+mj-lt"/>
                <a:cs typeface="Times New Roman" panose="02020603050405020304" pitchFamily="18" charset="0"/>
              </a:rPr>
              <a:t> </a:t>
            </a:r>
            <a:r>
              <a:rPr lang="tr-TR" altLang="tr-TR" sz="1700" dirty="0">
                <a:latin typeface="+mj-lt"/>
                <a:cs typeface="Times New Roman" panose="02020603050405020304" pitchFamily="18" charset="0"/>
              </a:rPr>
              <a:t>için doldurulmalıdır. </a:t>
            </a:r>
            <a:endParaRPr kumimoji="0" lang="tr-TR" altLang="tr-TR" sz="1700" b="0" i="0" u="none" strike="noStrike" cap="none" normalizeH="0" baseline="0" dirty="0">
              <a:ln>
                <a:noFill/>
              </a:ln>
              <a:solidFill>
                <a:schemeClr val="tx1"/>
              </a:solidFill>
              <a:effectLst/>
              <a:latin typeface="+mj-lt"/>
              <a:cs typeface="Times New Roman" panose="02020603050405020304" pitchFamily="18" charset="0"/>
            </a:endParaRPr>
          </a:p>
        </p:txBody>
      </p:sp>
      <p:pic>
        <p:nvPicPr>
          <p:cNvPr id="6" name="Resim 38">
            <a:extLst>
              <a:ext uri="{FF2B5EF4-FFF2-40B4-BE49-F238E27FC236}">
                <a16:creationId xmlns:a16="http://schemas.microsoft.com/office/drawing/2014/main" id="{59A4E78F-0114-4053-8EC8-714F57CE219B}"/>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720" y="2815843"/>
            <a:ext cx="10646520" cy="3400624"/>
          </a:xfrm>
          <a:prstGeom prst="rect">
            <a:avLst/>
          </a:prstGeom>
          <a:noFill/>
          <a:extLst>
            <a:ext uri="{909E8E84-426E-40DD-AFC4-6F175D3DCCD1}">
              <a14:hiddenFill xmlns:a14="http://schemas.microsoft.com/office/drawing/2010/main">
                <a:solidFill>
                  <a:srgbClr val="FFFFFF"/>
                </a:solidFill>
              </a14:hiddenFill>
            </a:ext>
          </a:extLst>
        </p:spPr>
      </p:pic>
      <p:sp>
        <p:nvSpPr>
          <p:cNvPr id="7" name="Dikdörtgen 6">
            <a:extLst>
              <a:ext uri="{FF2B5EF4-FFF2-40B4-BE49-F238E27FC236}">
                <a16:creationId xmlns:a16="http://schemas.microsoft.com/office/drawing/2014/main" id="{BDC71851-2664-48F1-9924-F26D71E75464}"/>
              </a:ext>
            </a:extLst>
          </p:cNvPr>
          <p:cNvSpPr/>
          <p:nvPr/>
        </p:nvSpPr>
        <p:spPr>
          <a:xfrm>
            <a:off x="7255624" y="4721095"/>
            <a:ext cx="1248295" cy="1495372"/>
          </a:xfrm>
          <a:prstGeom prst="rect">
            <a:avLst/>
          </a:prstGeom>
          <a:noFill/>
          <a:ln w="825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67181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a:extLst>
              <a:ext uri="{FF2B5EF4-FFF2-40B4-BE49-F238E27FC236}">
                <a16:creationId xmlns:a16="http://schemas.microsoft.com/office/drawing/2014/main" id="{C6EA13A1-CE69-4A43-B418-2EB2F1FCA901}"/>
              </a:ext>
            </a:extLst>
          </p:cNvPr>
          <p:cNvSpPr>
            <a:spLocks noGrp="1"/>
          </p:cNvSpPr>
          <p:nvPr>
            <p:ph type="ctrTitle" idx="4294967295"/>
          </p:nvPr>
        </p:nvSpPr>
        <p:spPr>
          <a:xfrm>
            <a:off x="1116388" y="331845"/>
            <a:ext cx="4979612" cy="309230"/>
          </a:xfrm>
          <a:prstGeom prst="rect">
            <a:avLst/>
          </a:prstGeom>
        </p:spPr>
        <p:txBody>
          <a:bodyPr/>
          <a:lstStyle/>
          <a:p>
            <a:r>
              <a:rPr lang="tr-TR" sz="2000" b="1" dirty="0"/>
              <a:t>Görev Tanımı Oluşturma Formu</a:t>
            </a:r>
          </a:p>
        </p:txBody>
      </p:sp>
      <p:pic>
        <p:nvPicPr>
          <p:cNvPr id="3" name="Resim 2">
            <a:extLst>
              <a:ext uri="{FF2B5EF4-FFF2-40B4-BE49-F238E27FC236}">
                <a16:creationId xmlns:a16="http://schemas.microsoft.com/office/drawing/2014/main" id="{06AD64D8-27ED-4395-A354-7A4E50FB8098}"/>
              </a:ext>
            </a:extLst>
          </p:cNvPr>
          <p:cNvPicPr>
            <a:picLocks noChangeAspect="1"/>
          </p:cNvPicPr>
          <p:nvPr/>
        </p:nvPicPr>
        <p:blipFill>
          <a:blip r:embed="rId3"/>
          <a:stretch>
            <a:fillRect/>
          </a:stretch>
        </p:blipFill>
        <p:spPr>
          <a:xfrm>
            <a:off x="364693" y="1294083"/>
            <a:ext cx="5448300" cy="4819650"/>
          </a:xfrm>
          <a:prstGeom prst="rect">
            <a:avLst/>
          </a:prstGeom>
        </p:spPr>
      </p:pic>
      <p:sp>
        <p:nvSpPr>
          <p:cNvPr id="4" name="Dikdörtgen 3">
            <a:extLst>
              <a:ext uri="{FF2B5EF4-FFF2-40B4-BE49-F238E27FC236}">
                <a16:creationId xmlns:a16="http://schemas.microsoft.com/office/drawing/2014/main" id="{9BBF69BC-278B-4AD0-95D8-81DDE974745C}"/>
              </a:ext>
            </a:extLst>
          </p:cNvPr>
          <p:cNvSpPr/>
          <p:nvPr/>
        </p:nvSpPr>
        <p:spPr>
          <a:xfrm>
            <a:off x="5880339" y="1079560"/>
            <a:ext cx="6038850" cy="5546005"/>
          </a:xfrm>
          <a:prstGeom prst="rect">
            <a:avLst/>
          </a:prstGeom>
        </p:spPr>
        <p:txBody>
          <a:bodyPr wrap="square">
            <a:spAutoFit/>
          </a:bodyPr>
          <a:lstStyle/>
          <a:p>
            <a:pPr algn="just">
              <a:lnSpc>
                <a:spcPct val="150000"/>
              </a:lnSpc>
            </a:pPr>
            <a:r>
              <a:rPr lang="tr-TR" sz="1400" b="1" dirty="0">
                <a:latin typeface="+mj-lt"/>
                <a:ea typeface="Malgun Gothic" panose="020B0503020000020004" pitchFamily="34" charset="-127"/>
                <a:cs typeface="Times New Roman" panose="02020603050405020304" pitchFamily="18" charset="0"/>
              </a:rPr>
              <a:t>Görev Unvanı;</a:t>
            </a:r>
            <a:r>
              <a:rPr lang="tr-TR" sz="1400" b="1" dirty="0">
                <a:latin typeface="+mj-lt"/>
                <a:ea typeface="Calibri" panose="020F0502020204030204" pitchFamily="34" charset="0"/>
                <a:cs typeface="Times New Roman" panose="02020603050405020304" pitchFamily="18" charset="0"/>
              </a:rPr>
              <a:t> </a:t>
            </a:r>
            <a:r>
              <a:rPr lang="tr-TR" sz="1400" dirty="0">
                <a:latin typeface="+mj-lt"/>
                <a:ea typeface="Calibri" panose="020F0502020204030204" pitchFamily="34" charset="0"/>
                <a:cs typeface="Times New Roman" panose="02020603050405020304" pitchFamily="18" charset="0"/>
              </a:rPr>
              <a:t>Görev tanımı yapılacak olan personelin görev unvanı yazılacaktır. Örneğin; …. Birim Personeli. Nadiren de olsa görev unvanı ile kadro unvanı aynı olabilir. Örneğin; Daire Başkanı hem görev hem de kadro unvanıdır.</a:t>
            </a:r>
          </a:p>
          <a:p>
            <a:pPr algn="just">
              <a:lnSpc>
                <a:spcPct val="150000"/>
              </a:lnSpc>
            </a:pPr>
            <a:r>
              <a:rPr lang="tr-TR" sz="1400" b="1" dirty="0">
                <a:latin typeface="+mj-lt"/>
                <a:ea typeface="Malgun Gothic" panose="020B0503020000020004" pitchFamily="34" charset="-127"/>
                <a:cs typeface="Times New Roman" panose="02020603050405020304" pitchFamily="18" charset="0"/>
              </a:rPr>
              <a:t>Başkanlık ve Birim;</a:t>
            </a:r>
            <a:r>
              <a:rPr lang="tr-TR" sz="1400" b="1" dirty="0">
                <a:latin typeface="+mj-lt"/>
                <a:ea typeface="Calibri" panose="020F0502020204030204" pitchFamily="34" charset="0"/>
                <a:cs typeface="Times New Roman" panose="02020603050405020304" pitchFamily="18" charset="0"/>
              </a:rPr>
              <a:t> </a:t>
            </a:r>
            <a:r>
              <a:rPr lang="tr-TR" sz="1400" dirty="0">
                <a:latin typeface="+mj-lt"/>
                <a:ea typeface="Calibri" panose="020F0502020204030204" pitchFamily="34" charset="0"/>
                <a:cs typeface="Times New Roman" panose="02020603050405020304" pitchFamily="18" charset="0"/>
              </a:rPr>
              <a:t>Görev unvanının bağlı olduğu Başkanlık ve birim yazılacaktır.</a:t>
            </a:r>
          </a:p>
          <a:p>
            <a:pPr algn="just">
              <a:lnSpc>
                <a:spcPct val="150000"/>
              </a:lnSpc>
            </a:pPr>
            <a:r>
              <a:rPr lang="tr-TR" sz="1400" b="1" dirty="0">
                <a:latin typeface="+mj-lt"/>
                <a:ea typeface="Malgun Gothic" panose="020B0503020000020004" pitchFamily="34" charset="-127"/>
                <a:cs typeface="Times New Roman" panose="02020603050405020304" pitchFamily="18" charset="0"/>
              </a:rPr>
              <a:t>Görevin Kısa Tanımı;</a:t>
            </a:r>
            <a:r>
              <a:rPr lang="tr-TR" sz="1400" dirty="0">
                <a:latin typeface="+mj-lt"/>
                <a:ea typeface="Calibri" panose="020F0502020204030204" pitchFamily="34" charset="0"/>
                <a:cs typeface="Times New Roman" panose="02020603050405020304" pitchFamily="18" charset="0"/>
              </a:rPr>
              <a:t> Tek cümlelik bir paragraf olacaktır. En önemli görevleri özetleyen ortalama 5-6 satırdan oluşan bir cümle yazılacaktır. </a:t>
            </a:r>
          </a:p>
          <a:p>
            <a:pPr algn="just">
              <a:lnSpc>
                <a:spcPct val="150000"/>
              </a:lnSpc>
            </a:pPr>
            <a:r>
              <a:rPr lang="tr-TR" sz="1400" b="1" dirty="0">
                <a:latin typeface="+mj-lt"/>
                <a:cs typeface="Times New Roman" panose="02020603050405020304" pitchFamily="18" charset="0"/>
              </a:rPr>
              <a:t>Görev ve Sorumlulukları;</a:t>
            </a:r>
            <a:r>
              <a:rPr lang="tr-TR" sz="1400" dirty="0">
                <a:latin typeface="+mj-lt"/>
                <a:cs typeface="Times New Roman" panose="02020603050405020304" pitchFamily="18" charset="0"/>
              </a:rPr>
              <a:t> Bu bölümde, görev unvanının görev ve sorumlulukları önem sırasına göre genelden özele doğru yazılacaktır. Cümle sonları -</a:t>
            </a:r>
            <a:r>
              <a:rPr lang="tr-TR" sz="1400" dirty="0" err="1">
                <a:latin typeface="+mj-lt"/>
                <a:cs typeface="Times New Roman" panose="02020603050405020304" pitchFamily="18" charset="0"/>
              </a:rPr>
              <a:t>mek</a:t>
            </a:r>
            <a:r>
              <a:rPr lang="tr-TR" sz="1400" dirty="0">
                <a:latin typeface="+mj-lt"/>
                <a:cs typeface="Times New Roman" panose="02020603050405020304" pitchFamily="18" charset="0"/>
              </a:rPr>
              <a:t>,  -</a:t>
            </a:r>
            <a:r>
              <a:rPr lang="tr-TR" sz="1400" dirty="0" err="1">
                <a:latin typeface="+mj-lt"/>
                <a:cs typeface="Times New Roman" panose="02020603050405020304" pitchFamily="18" charset="0"/>
              </a:rPr>
              <a:t>mak</a:t>
            </a:r>
            <a:r>
              <a:rPr lang="tr-TR" sz="1400" dirty="0">
                <a:latin typeface="+mj-lt"/>
                <a:cs typeface="Times New Roman" panose="02020603050405020304" pitchFamily="18" charset="0"/>
              </a:rPr>
              <a:t> olarak bitirilecektir.</a:t>
            </a:r>
          </a:p>
          <a:p>
            <a:pPr algn="just">
              <a:lnSpc>
                <a:spcPct val="150000"/>
              </a:lnSpc>
            </a:pPr>
            <a:r>
              <a:rPr lang="tr-TR" sz="1400" b="1" dirty="0">
                <a:latin typeface="+mj-lt"/>
                <a:cs typeface="Times New Roman" panose="02020603050405020304" pitchFamily="18" charset="0"/>
              </a:rPr>
              <a:t>Yetkiler;</a:t>
            </a:r>
            <a:r>
              <a:rPr lang="tr-TR" sz="1400" dirty="0">
                <a:latin typeface="+mj-lt"/>
                <a:cs typeface="Times New Roman" panose="02020603050405020304" pitchFamily="18" charset="0"/>
              </a:rPr>
              <a:t> Bu bölümde, görev unvanının yetkileri önem sırasına göre yazılacaktır. </a:t>
            </a:r>
          </a:p>
          <a:p>
            <a:pPr algn="just">
              <a:lnSpc>
                <a:spcPct val="150000"/>
              </a:lnSpc>
            </a:pPr>
            <a:r>
              <a:rPr lang="tr-TR" sz="1400" b="1" dirty="0">
                <a:latin typeface="+mj-lt"/>
                <a:cs typeface="Times New Roman" panose="02020603050405020304" pitchFamily="18" charset="0"/>
              </a:rPr>
              <a:t>En Yakın Yöneticisi;</a:t>
            </a:r>
            <a:r>
              <a:rPr lang="tr-TR" sz="1400" dirty="0">
                <a:latin typeface="+mj-lt"/>
                <a:cs typeface="Times New Roman" panose="02020603050405020304" pitchFamily="18" charset="0"/>
              </a:rPr>
              <a:t> Bu bölüme organizasyon şemasında bağlı olunan ilk yöneticinin görev unvanı yazılacaktır.</a:t>
            </a:r>
          </a:p>
          <a:p>
            <a:pPr algn="just">
              <a:lnSpc>
                <a:spcPct val="150000"/>
              </a:lnSpc>
            </a:pPr>
            <a:r>
              <a:rPr lang="tr-TR" sz="1400" b="1" dirty="0">
                <a:latin typeface="+mj-lt"/>
                <a:cs typeface="Times New Roman" panose="02020603050405020304" pitchFamily="18" charset="0"/>
              </a:rPr>
              <a:t>Altındaki Bağlı Görev Unvanları;</a:t>
            </a:r>
            <a:r>
              <a:rPr lang="tr-TR" sz="1400" dirty="0">
                <a:latin typeface="+mj-lt"/>
                <a:cs typeface="Times New Roman" panose="02020603050405020304" pitchFamily="18" charset="0"/>
              </a:rPr>
              <a:t> Bu bölüme organizasyon şemasında kendisine bağlı ilk görev unvanı/unvanları yazılacaktır.</a:t>
            </a:r>
          </a:p>
        </p:txBody>
      </p:sp>
    </p:spTree>
    <p:extLst>
      <p:ext uri="{BB962C8B-B14F-4D97-AF65-F5344CB8AC3E}">
        <p14:creationId xmlns:p14="http://schemas.microsoft.com/office/powerpoint/2010/main" val="23563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a:extLst>
              <a:ext uri="{FF2B5EF4-FFF2-40B4-BE49-F238E27FC236}">
                <a16:creationId xmlns:a16="http://schemas.microsoft.com/office/drawing/2014/main" id="{C6EA13A1-CE69-4A43-B418-2EB2F1FCA901}"/>
              </a:ext>
            </a:extLst>
          </p:cNvPr>
          <p:cNvSpPr>
            <a:spLocks noGrp="1"/>
          </p:cNvSpPr>
          <p:nvPr>
            <p:ph type="ctrTitle" idx="4294967295"/>
          </p:nvPr>
        </p:nvSpPr>
        <p:spPr>
          <a:xfrm>
            <a:off x="1133641" y="332756"/>
            <a:ext cx="4068087" cy="309230"/>
          </a:xfrm>
          <a:prstGeom prst="rect">
            <a:avLst/>
          </a:prstGeom>
        </p:spPr>
        <p:txBody>
          <a:bodyPr/>
          <a:lstStyle/>
          <a:p>
            <a:r>
              <a:rPr lang="tr-TR" sz="2000" b="1" dirty="0"/>
              <a:t>Görev Tanımı Oluşturma Formu</a:t>
            </a:r>
          </a:p>
        </p:txBody>
      </p:sp>
      <p:pic>
        <p:nvPicPr>
          <p:cNvPr id="3" name="Resim 2">
            <a:extLst>
              <a:ext uri="{FF2B5EF4-FFF2-40B4-BE49-F238E27FC236}">
                <a16:creationId xmlns:a16="http://schemas.microsoft.com/office/drawing/2014/main" id="{A3AF8536-AC29-4560-B3C4-E9050C69F4B6}"/>
              </a:ext>
            </a:extLst>
          </p:cNvPr>
          <p:cNvPicPr>
            <a:picLocks/>
          </p:cNvPicPr>
          <p:nvPr/>
        </p:nvPicPr>
        <p:blipFill>
          <a:blip r:embed="rId3"/>
          <a:stretch>
            <a:fillRect/>
          </a:stretch>
        </p:blipFill>
        <p:spPr>
          <a:xfrm>
            <a:off x="469941" y="1395614"/>
            <a:ext cx="5444997" cy="4820400"/>
          </a:xfrm>
          <a:prstGeom prst="rect">
            <a:avLst/>
          </a:prstGeom>
        </p:spPr>
      </p:pic>
      <p:sp>
        <p:nvSpPr>
          <p:cNvPr id="4" name="Dikdörtgen 3">
            <a:extLst>
              <a:ext uri="{FF2B5EF4-FFF2-40B4-BE49-F238E27FC236}">
                <a16:creationId xmlns:a16="http://schemas.microsoft.com/office/drawing/2014/main" id="{CF26FE83-01B6-4AB8-AE49-9DC0175A4CD4}"/>
              </a:ext>
            </a:extLst>
          </p:cNvPr>
          <p:cNvSpPr/>
          <p:nvPr/>
        </p:nvSpPr>
        <p:spPr>
          <a:xfrm>
            <a:off x="6096000" y="1441128"/>
            <a:ext cx="5942202" cy="4729372"/>
          </a:xfrm>
          <a:prstGeom prst="rect">
            <a:avLst/>
          </a:prstGeom>
        </p:spPr>
        <p:txBody>
          <a:bodyPr wrap="square">
            <a:spAutoFit/>
          </a:bodyPr>
          <a:lstStyle/>
          <a:p>
            <a:pPr algn="just">
              <a:lnSpc>
                <a:spcPct val="150000"/>
              </a:lnSpc>
            </a:pPr>
            <a:r>
              <a:rPr lang="tr-TR" sz="1350" b="1" dirty="0">
                <a:latin typeface="+mj-lt"/>
                <a:ea typeface="Malgun Gothic" panose="020B0503020000020004" pitchFamily="34" charset="-127"/>
                <a:cs typeface="Times New Roman" panose="02020603050405020304" pitchFamily="18" charset="0"/>
              </a:rPr>
              <a:t>Bu Görevde Çalışanda Aranan Nitelikler;</a:t>
            </a:r>
            <a:r>
              <a:rPr lang="tr-TR" sz="1350" dirty="0">
                <a:latin typeface="+mj-lt"/>
                <a:ea typeface="Calibri" panose="020F0502020204030204" pitchFamily="34" charset="0"/>
                <a:cs typeface="Times New Roman" panose="02020603050405020304" pitchFamily="18" charset="0"/>
              </a:rPr>
              <a:t> Bu bölümde, varsa görev unvanı için aranan nitelikler belirtilecektir.</a:t>
            </a:r>
          </a:p>
          <a:p>
            <a:pPr algn="just">
              <a:lnSpc>
                <a:spcPct val="150000"/>
              </a:lnSpc>
            </a:pPr>
            <a:r>
              <a:rPr lang="tr-TR" sz="1350" b="1" dirty="0">
                <a:latin typeface="+mj-lt"/>
                <a:cs typeface="Times New Roman" panose="02020603050405020304" pitchFamily="18" charset="0"/>
              </a:rPr>
              <a:t>    Eğitim:</a:t>
            </a:r>
            <a:r>
              <a:rPr lang="tr-TR" sz="1350" dirty="0">
                <a:latin typeface="+mj-lt"/>
                <a:cs typeface="Times New Roman" panose="02020603050405020304" pitchFamily="18" charset="0"/>
              </a:rPr>
              <a:t> Bu görev unvanı için gerekli eğitim düzeyi yazılacaktır.</a:t>
            </a:r>
          </a:p>
          <a:p>
            <a:pPr algn="just">
              <a:lnSpc>
                <a:spcPct val="150000"/>
              </a:lnSpc>
            </a:pPr>
            <a:r>
              <a:rPr lang="tr-TR" sz="1350" b="1" dirty="0">
                <a:latin typeface="+mj-lt"/>
                <a:cs typeface="Times New Roman" panose="02020603050405020304" pitchFamily="18" charset="0"/>
              </a:rPr>
              <a:t>    Yabancı Dil:</a:t>
            </a:r>
            <a:r>
              <a:rPr lang="tr-TR" sz="1350" dirty="0">
                <a:latin typeface="+mj-lt"/>
                <a:cs typeface="Times New Roman" panose="02020603050405020304" pitchFamily="18" charset="0"/>
              </a:rPr>
              <a:t> Görevin gerektirdiği yabancı dil düzeyi belirtilecektir.</a:t>
            </a:r>
          </a:p>
          <a:p>
            <a:pPr algn="just">
              <a:lnSpc>
                <a:spcPct val="150000"/>
              </a:lnSpc>
            </a:pPr>
            <a:r>
              <a:rPr lang="tr-TR" sz="1350" b="1" dirty="0">
                <a:latin typeface="+mj-lt"/>
                <a:cs typeface="Times New Roman" panose="02020603050405020304" pitchFamily="18" charset="0"/>
              </a:rPr>
              <a:t>    Deneyim:</a:t>
            </a:r>
            <a:r>
              <a:rPr lang="tr-TR" sz="1350" dirty="0">
                <a:latin typeface="+mj-lt"/>
                <a:cs typeface="Times New Roman" panose="02020603050405020304" pitchFamily="18" charset="0"/>
              </a:rPr>
              <a:t> Gerekli görev deneyimi yazılacaktır. </a:t>
            </a:r>
          </a:p>
          <a:p>
            <a:pPr algn="just">
              <a:lnSpc>
                <a:spcPct val="150000"/>
              </a:lnSpc>
            </a:pPr>
            <a:r>
              <a:rPr lang="tr-TR" sz="1350" b="1" dirty="0">
                <a:latin typeface="+mj-lt"/>
                <a:cs typeface="Times New Roman" panose="02020603050405020304" pitchFamily="18" charset="0"/>
              </a:rPr>
              <a:t>    Özel Bilgi/Beceri: </a:t>
            </a:r>
            <a:r>
              <a:rPr lang="tr-TR" sz="1350" dirty="0">
                <a:latin typeface="+mj-lt"/>
                <a:cs typeface="Times New Roman" panose="02020603050405020304" pitchFamily="18" charset="0"/>
              </a:rPr>
              <a:t>Görev unvanı için gerekli özel bilgi ve nitelikler belirtilecektir.</a:t>
            </a:r>
          </a:p>
          <a:p>
            <a:pPr algn="just">
              <a:lnSpc>
                <a:spcPct val="150000"/>
              </a:lnSpc>
            </a:pPr>
            <a:r>
              <a:rPr lang="tr-TR" sz="1350" b="1" dirty="0">
                <a:latin typeface="+mj-lt"/>
                <a:cs typeface="Times New Roman" panose="02020603050405020304" pitchFamily="18" charset="0"/>
              </a:rPr>
              <a:t>Çalışma Koşulları;</a:t>
            </a:r>
            <a:r>
              <a:rPr lang="tr-TR" sz="1350" dirty="0">
                <a:latin typeface="+mj-lt"/>
                <a:cs typeface="Times New Roman" panose="02020603050405020304" pitchFamily="18" charset="0"/>
              </a:rPr>
              <a:t> Bu bölümde, unvana ait çalışma koşulları belirtilecektir.</a:t>
            </a:r>
          </a:p>
          <a:p>
            <a:pPr algn="just">
              <a:lnSpc>
                <a:spcPct val="150000"/>
              </a:lnSpc>
            </a:pPr>
            <a:r>
              <a:rPr lang="tr-TR" sz="1350" b="1" dirty="0">
                <a:latin typeface="+mj-lt"/>
                <a:cs typeface="Times New Roman" panose="02020603050405020304" pitchFamily="18" charset="0"/>
              </a:rPr>
              <a:t>    Çalışma Ortamı:</a:t>
            </a:r>
            <a:r>
              <a:rPr lang="tr-TR" sz="1350" dirty="0">
                <a:latin typeface="+mj-lt"/>
                <a:cs typeface="Times New Roman" panose="02020603050405020304" pitchFamily="18" charset="0"/>
              </a:rPr>
              <a:t> Ağırlıklı olarak çalışmaların gerçekleştirildiği ortam yazılacaktır.</a:t>
            </a:r>
          </a:p>
          <a:p>
            <a:pPr algn="just">
              <a:lnSpc>
                <a:spcPct val="150000"/>
              </a:lnSpc>
            </a:pPr>
            <a:r>
              <a:rPr lang="tr-TR" sz="1350" b="1" dirty="0">
                <a:latin typeface="+mj-lt"/>
                <a:cs typeface="Times New Roman" panose="02020603050405020304" pitchFamily="18" charset="0"/>
              </a:rPr>
              <a:t>    Çalışma saatleri:</a:t>
            </a:r>
            <a:r>
              <a:rPr lang="tr-TR" sz="1350" dirty="0">
                <a:latin typeface="+mj-lt"/>
                <a:cs typeface="Times New Roman" panose="02020603050405020304" pitchFamily="18" charset="0"/>
              </a:rPr>
              <a:t> Çalışmaların normal (Kurumun tabi olduğu) çalışma saatleri ya da vardiyalı düzene uygun olarak yapıldığı yazılacaktır.</a:t>
            </a:r>
          </a:p>
          <a:p>
            <a:pPr algn="just">
              <a:lnSpc>
                <a:spcPct val="150000"/>
              </a:lnSpc>
            </a:pPr>
            <a:r>
              <a:rPr lang="tr-TR" sz="1350" b="1" dirty="0">
                <a:latin typeface="+mj-lt"/>
                <a:cs typeface="Times New Roman" panose="02020603050405020304" pitchFamily="18" charset="0"/>
              </a:rPr>
              <a:t>    Fazla Mesai:</a:t>
            </a:r>
            <a:r>
              <a:rPr lang="tr-TR" sz="1350" dirty="0">
                <a:latin typeface="+mj-lt"/>
                <a:cs typeface="Times New Roman" panose="02020603050405020304" pitchFamily="18" charset="0"/>
              </a:rPr>
              <a:t> Çalışma saatleri dışında yapılması gereken çalışmalar varsa yazılacaktır. </a:t>
            </a:r>
          </a:p>
          <a:p>
            <a:pPr algn="just">
              <a:lnSpc>
                <a:spcPct val="150000"/>
              </a:lnSpc>
            </a:pPr>
            <a:r>
              <a:rPr lang="tr-TR" sz="1350" b="1" dirty="0">
                <a:latin typeface="+mj-lt"/>
                <a:cs typeface="Times New Roman" panose="02020603050405020304" pitchFamily="18" charset="0"/>
              </a:rPr>
              <a:t>    Seyahat Durumu:</a:t>
            </a:r>
            <a:r>
              <a:rPr lang="tr-TR" sz="1350" dirty="0">
                <a:latin typeface="+mj-lt"/>
                <a:cs typeface="Times New Roman" panose="02020603050405020304" pitchFamily="18" charset="0"/>
              </a:rPr>
              <a:t> Görev gereği seyahat edilmesi gerekiyorsa yazılacaktır.</a:t>
            </a:r>
          </a:p>
        </p:txBody>
      </p:sp>
    </p:spTree>
    <p:extLst>
      <p:ext uri="{BB962C8B-B14F-4D97-AF65-F5344CB8AC3E}">
        <p14:creationId xmlns:p14="http://schemas.microsoft.com/office/powerpoint/2010/main" val="2635541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4">
            <a:extLst>
              <a:ext uri="{FF2B5EF4-FFF2-40B4-BE49-F238E27FC236}">
                <a16:creationId xmlns:a16="http://schemas.microsoft.com/office/drawing/2014/main" id="{95428C48-BDF9-4B39-AA03-4E81D67C6013}"/>
              </a:ext>
            </a:extLst>
          </p:cNvPr>
          <p:cNvSpPr txBox="1">
            <a:spLocks/>
          </p:cNvSpPr>
          <p:nvPr/>
        </p:nvSpPr>
        <p:spPr>
          <a:xfrm>
            <a:off x="1142267" y="466834"/>
            <a:ext cx="8634779" cy="46766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000" b="1" dirty="0"/>
              <a:t>Görev Tanımı Oluşturma Formu– Sıkça Yapılan Hatalar</a:t>
            </a:r>
          </a:p>
        </p:txBody>
      </p:sp>
      <p:sp>
        <p:nvSpPr>
          <p:cNvPr id="3" name="Unvan 4">
            <a:extLst>
              <a:ext uri="{FF2B5EF4-FFF2-40B4-BE49-F238E27FC236}">
                <a16:creationId xmlns:a16="http://schemas.microsoft.com/office/drawing/2014/main" id="{F239457F-7165-4FBE-81AC-C8BEC1764710}"/>
              </a:ext>
            </a:extLst>
          </p:cNvPr>
          <p:cNvSpPr txBox="1">
            <a:spLocks/>
          </p:cNvSpPr>
          <p:nvPr/>
        </p:nvSpPr>
        <p:spPr>
          <a:xfrm>
            <a:off x="1142267" y="1330992"/>
            <a:ext cx="9770243" cy="523058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Arial" panose="020B0604020202020204" pitchFamily="34" charset="0"/>
              <a:buChar char="•"/>
            </a:pPr>
            <a:r>
              <a:rPr lang="tr-TR" sz="2400" dirty="0">
                <a:cs typeface="Times New Roman" panose="02020603050405020304" pitchFamily="18" charset="0"/>
              </a:rPr>
              <a:t>Görev </a:t>
            </a:r>
            <a:r>
              <a:rPr lang="tr-TR" sz="2400" dirty="0" err="1">
                <a:cs typeface="Times New Roman" panose="02020603050405020304" pitchFamily="18" charset="0"/>
              </a:rPr>
              <a:t>Ünvanı</a:t>
            </a:r>
            <a:r>
              <a:rPr lang="tr-TR" sz="2400" dirty="0">
                <a:cs typeface="Times New Roman" panose="02020603050405020304" pitchFamily="18" charset="0"/>
              </a:rPr>
              <a:t> değil Kadro </a:t>
            </a:r>
            <a:r>
              <a:rPr lang="tr-TR" sz="2400" dirty="0" err="1">
                <a:cs typeface="Times New Roman" panose="02020603050405020304" pitchFamily="18" charset="0"/>
              </a:rPr>
              <a:t>Ünvanı</a:t>
            </a:r>
            <a:r>
              <a:rPr lang="tr-TR" sz="2400" dirty="0">
                <a:cs typeface="Times New Roman" panose="02020603050405020304" pitchFamily="18" charset="0"/>
              </a:rPr>
              <a:t> yazılması</a:t>
            </a:r>
          </a:p>
          <a:p>
            <a:pPr marL="342900" indent="-342900">
              <a:buFont typeface="Arial" panose="020B0604020202020204" pitchFamily="34" charset="0"/>
              <a:buChar char="•"/>
            </a:pPr>
            <a:endParaRPr lang="tr-TR" sz="2400" dirty="0">
              <a:cs typeface="Times New Roman" panose="02020603050405020304" pitchFamily="18" charset="0"/>
            </a:endParaRPr>
          </a:p>
          <a:p>
            <a:pPr marL="342900" indent="-342900">
              <a:buFont typeface="Arial" panose="020B0604020202020204" pitchFamily="34" charset="0"/>
              <a:buChar char="•"/>
            </a:pPr>
            <a:r>
              <a:rPr lang="tr-TR" sz="2400" dirty="0">
                <a:cs typeface="Times New Roman" panose="02020603050405020304" pitchFamily="18" charset="0"/>
              </a:rPr>
              <a:t>Eski formların kullanılmış olması</a:t>
            </a:r>
          </a:p>
          <a:p>
            <a:pPr marL="342900" indent="-342900">
              <a:buFont typeface="Arial" panose="020B0604020202020204" pitchFamily="34" charset="0"/>
              <a:buChar char="•"/>
            </a:pPr>
            <a:endParaRPr lang="tr-TR" sz="2400" dirty="0">
              <a:cs typeface="Times New Roman" panose="02020603050405020304" pitchFamily="18" charset="0"/>
            </a:endParaRPr>
          </a:p>
          <a:p>
            <a:pPr marL="342900" indent="-342900">
              <a:buFont typeface="Arial" panose="020B0604020202020204" pitchFamily="34" charset="0"/>
              <a:buChar char="•"/>
            </a:pPr>
            <a:r>
              <a:rPr lang="tr-TR" sz="2400" dirty="0">
                <a:cs typeface="Times New Roman" panose="02020603050405020304" pitchFamily="18" charset="0"/>
              </a:rPr>
              <a:t>Her birimin en az iki form göndermesi gerekirken tek form gönderilmesi</a:t>
            </a:r>
          </a:p>
          <a:p>
            <a:pPr marL="342900" indent="-342900">
              <a:buFont typeface="Arial" panose="020B0604020202020204" pitchFamily="34" charset="0"/>
              <a:buChar char="•"/>
            </a:pPr>
            <a:endParaRPr lang="tr-TR" sz="2400" dirty="0">
              <a:cs typeface="Times New Roman" panose="02020603050405020304" pitchFamily="18" charset="0"/>
            </a:endParaRPr>
          </a:p>
          <a:p>
            <a:pPr marL="342900" indent="-342900">
              <a:buFont typeface="Arial" panose="020B0604020202020204" pitchFamily="34" charset="0"/>
              <a:buChar char="•"/>
            </a:pPr>
            <a:r>
              <a:rPr lang="tr-TR" sz="2400" dirty="0">
                <a:cs typeface="Times New Roman" panose="02020603050405020304" pitchFamily="18" charset="0"/>
              </a:rPr>
              <a:t>Formlardaki tüm alanların doldurulmaması</a:t>
            </a:r>
          </a:p>
        </p:txBody>
      </p:sp>
      <p:pic>
        <p:nvPicPr>
          <p:cNvPr id="5" name="Grafik 4" descr="Kapat">
            <a:extLst>
              <a:ext uri="{FF2B5EF4-FFF2-40B4-BE49-F238E27FC236}">
                <a16:creationId xmlns:a16="http://schemas.microsoft.com/office/drawing/2014/main" id="{D078AF02-3881-4621-9A5E-C645F59274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89679" y="4062038"/>
            <a:ext cx="2389833" cy="2389833"/>
          </a:xfrm>
          <a:prstGeom prst="rect">
            <a:avLst/>
          </a:prstGeom>
        </p:spPr>
      </p:pic>
      <p:pic>
        <p:nvPicPr>
          <p:cNvPr id="7" name="Resim 6">
            <a:extLst>
              <a:ext uri="{FF2B5EF4-FFF2-40B4-BE49-F238E27FC236}">
                <a16:creationId xmlns:a16="http://schemas.microsoft.com/office/drawing/2014/main" id="{28154A2F-B08B-4130-A786-808734DB8E6D}"/>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165038" y="3551669"/>
            <a:ext cx="2839497" cy="2839497"/>
          </a:xfrm>
          <a:prstGeom prst="rect">
            <a:avLst/>
          </a:prstGeom>
        </p:spPr>
      </p:pic>
    </p:spTree>
    <p:extLst>
      <p:ext uri="{BB962C8B-B14F-4D97-AF65-F5344CB8AC3E}">
        <p14:creationId xmlns:p14="http://schemas.microsoft.com/office/powerpoint/2010/main" val="487443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Unvan 3"/>
          <p:cNvSpPr>
            <a:spLocks noGrp="1"/>
          </p:cNvSpPr>
          <p:nvPr>
            <p:ph type="title" idx="4294967295"/>
          </p:nvPr>
        </p:nvSpPr>
        <p:spPr>
          <a:xfrm>
            <a:off x="1119282" y="294226"/>
            <a:ext cx="3722741" cy="393191"/>
          </a:xfrm>
          <a:prstGeom prst="rect">
            <a:avLst/>
          </a:prstGeom>
        </p:spPr>
        <p:txBody>
          <a:bodyPr/>
          <a:lstStyle/>
          <a:p>
            <a:r>
              <a:rPr lang="tr-TR" sz="2000" b="1" dirty="0"/>
              <a:t>Bilgi ve İletişim Standartları</a:t>
            </a:r>
          </a:p>
        </p:txBody>
      </p:sp>
      <p:grpSp>
        <p:nvGrpSpPr>
          <p:cNvPr id="4" name="Grup 3"/>
          <p:cNvGrpSpPr/>
          <p:nvPr/>
        </p:nvGrpSpPr>
        <p:grpSpPr>
          <a:xfrm>
            <a:off x="491277" y="1727218"/>
            <a:ext cx="9805478" cy="3463751"/>
            <a:chOff x="75640" y="1272243"/>
            <a:chExt cx="10470488" cy="3698663"/>
          </a:xfrm>
        </p:grpSpPr>
        <p:sp>
          <p:nvSpPr>
            <p:cNvPr id="16" name="Beşgen 15"/>
            <p:cNvSpPr/>
            <p:nvPr/>
          </p:nvSpPr>
          <p:spPr>
            <a:xfrm>
              <a:off x="3668284" y="3146328"/>
              <a:ext cx="5721249" cy="907510"/>
            </a:xfrm>
            <a:prstGeom prst="homePlate">
              <a:avLst/>
            </a:prstGeom>
            <a:solidFill>
              <a:srgbClr val="53FF53"/>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722313"/>
              <a:r>
                <a:rPr lang="tr-TR" sz="1200" kern="0" dirty="0">
                  <a:solidFill>
                    <a:prstClr val="black"/>
                  </a:solidFill>
                  <a:latin typeface="Arial" panose="020B0604020202020204" pitchFamily="34" charset="0"/>
                </a:rPr>
                <a:t>Yöneticiler, idarenin misyon, vizyon ve amaçları çerçevesinde beklentilerini görev ve sorumlulukları kapsamında personele bildirmelidir.</a:t>
              </a:r>
            </a:p>
          </p:txBody>
        </p:sp>
        <p:sp>
          <p:nvSpPr>
            <p:cNvPr id="19" name="Beşgen 18"/>
            <p:cNvSpPr/>
            <p:nvPr/>
          </p:nvSpPr>
          <p:spPr>
            <a:xfrm>
              <a:off x="4385793" y="4069369"/>
              <a:ext cx="6160335" cy="900000"/>
            </a:xfrm>
            <a:prstGeom prst="homePlate">
              <a:avLst/>
            </a:prstGeom>
            <a:solidFill>
              <a:srgbClr val="A3FFA3"/>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46100" lvl="0">
                <a:defRPr/>
              </a:pPr>
              <a:r>
                <a:rPr lang="tr-TR" sz="1200" b="1" u="sng" kern="0" dirty="0">
                  <a:solidFill>
                    <a:prstClr val="black"/>
                  </a:solidFill>
                  <a:latin typeface="Arial" panose="020B0604020202020204" pitchFamily="34" charset="0"/>
                </a:rPr>
                <a:t>Birim düzeyinde</a:t>
              </a:r>
              <a:r>
                <a:rPr lang="tr-TR" sz="1200" kern="0" dirty="0">
                  <a:solidFill>
                    <a:prstClr val="black"/>
                  </a:solidFill>
                  <a:latin typeface="Arial" panose="020B0604020202020204" pitchFamily="34" charset="0"/>
                </a:rPr>
                <a:t> ilgili yıl iş takvimlerinin hazırlanması.</a:t>
              </a:r>
              <a:endParaRPr kumimoji="0" lang="tr-TR" sz="1200" i="0" strike="noStrike" kern="0" cap="none" spc="0" normalizeH="0" baseline="0" noProof="0" dirty="0">
                <a:ln>
                  <a:noFill/>
                </a:ln>
                <a:solidFill>
                  <a:prstClr val="black"/>
                </a:solidFill>
                <a:effectLst/>
                <a:uLnTx/>
                <a:uFillTx/>
                <a:latin typeface="Arial" panose="020B0604020202020204" pitchFamily="34" charset="0"/>
              </a:endParaRPr>
            </a:p>
          </p:txBody>
        </p:sp>
        <p:sp>
          <p:nvSpPr>
            <p:cNvPr id="30" name="Beşgen 29"/>
            <p:cNvSpPr/>
            <p:nvPr/>
          </p:nvSpPr>
          <p:spPr>
            <a:xfrm>
              <a:off x="2895601" y="2211072"/>
              <a:ext cx="5469466" cy="900000"/>
            </a:xfrm>
            <a:prstGeom prst="homePlate">
              <a:avLst/>
            </a:prstGeom>
            <a:solidFill>
              <a:srgbClr val="53FF53"/>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722313"/>
              <a:r>
                <a:rPr lang="tr-TR" sz="1100" b="1" u="sng" kern="0" dirty="0">
                  <a:solidFill>
                    <a:prstClr val="black"/>
                  </a:solidFill>
                  <a:latin typeface="Arial" panose="020B0604020202020204" pitchFamily="34" charset="0"/>
                </a:rPr>
                <a:t>Bilgi ve İletişim: </a:t>
              </a:r>
              <a:r>
                <a:rPr lang="tr-TR" sz="1100" kern="0" dirty="0">
                  <a:solidFill>
                    <a:prstClr val="black"/>
                  </a:solidFill>
                  <a:latin typeface="Arial" panose="020B0604020202020204" pitchFamily="34" charset="0"/>
                </a:rPr>
                <a:t>İdareler, birimlerinin ve çalışanlarının performansının izlenebilmesi, karar alma süreçlerinin sağlıklı bir şekilde işleyebilmesi ve hizmet sunumunda etkinlik ve memnuniyetin sağlanması amacıyla uygun bir bilgi ve iletişim sistemine sahip olmalıdır.</a:t>
              </a:r>
            </a:p>
          </p:txBody>
        </p:sp>
        <p:sp>
          <p:nvSpPr>
            <p:cNvPr id="32" name="Beşgen 31"/>
            <p:cNvSpPr/>
            <p:nvPr/>
          </p:nvSpPr>
          <p:spPr>
            <a:xfrm>
              <a:off x="2494049" y="1278576"/>
              <a:ext cx="4389352" cy="900000"/>
            </a:xfrm>
            <a:prstGeom prst="homePlate">
              <a:avLst/>
            </a:prstGeom>
            <a:solidFill>
              <a:srgbClr val="008C00"/>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marR="0" lvl="0" indent="0" defTabSz="914400" eaLnBrk="1" fontAlgn="auto" latinLnBrk="0" hangingPunct="1">
                <a:lnSpc>
                  <a:spcPct val="100000"/>
                </a:lnSpc>
                <a:spcBef>
                  <a:spcPts val="0"/>
                </a:spcBef>
                <a:spcAft>
                  <a:spcPts val="0"/>
                </a:spcAft>
                <a:buClrTx/>
                <a:buSzTx/>
                <a:buFontTx/>
                <a:buNone/>
                <a:tabLst/>
                <a:defRPr/>
              </a:pPr>
              <a:r>
                <a:rPr kumimoji="0" lang="tr-TR" b="0" i="0" u="none" strike="noStrike" kern="0" cap="none" spc="0" normalizeH="0" baseline="0" noProof="0" dirty="0">
                  <a:ln>
                    <a:noFill/>
                  </a:ln>
                  <a:solidFill>
                    <a:prstClr val="white"/>
                  </a:solidFill>
                  <a:effectLst/>
                  <a:uLnTx/>
                  <a:uFillTx/>
                  <a:latin typeface="Arial" panose="020B0604020202020204" pitchFamily="34" charset="0"/>
                  <a:ea typeface="+mn-ea"/>
                  <a:cs typeface="+mn-cs"/>
                </a:rPr>
                <a:t>BİLGİ VE İLETİŞİM</a:t>
              </a:r>
            </a:p>
          </p:txBody>
        </p:sp>
        <p:sp>
          <p:nvSpPr>
            <p:cNvPr id="33" name="Serbest Form 32"/>
            <p:cNvSpPr/>
            <p:nvPr/>
          </p:nvSpPr>
          <p:spPr>
            <a:xfrm>
              <a:off x="1881284" y="1272243"/>
              <a:ext cx="1231576" cy="906334"/>
            </a:xfrm>
            <a:custGeom>
              <a:avLst/>
              <a:gdLst>
                <a:gd name="connsiteX0" fmla="*/ 0 w 1333849"/>
                <a:gd name="connsiteY0" fmla="*/ 841286 h 841286"/>
                <a:gd name="connsiteX1" fmla="*/ 666921 w 1333849"/>
                <a:gd name="connsiteY1" fmla="*/ 0 h 841286"/>
                <a:gd name="connsiteX2" fmla="*/ 666928 w 1333849"/>
                <a:gd name="connsiteY2" fmla="*/ 0 h 841286"/>
                <a:gd name="connsiteX3" fmla="*/ 1333849 w 1333849"/>
                <a:gd name="connsiteY3" fmla="*/ 841286 h 841286"/>
                <a:gd name="connsiteX4" fmla="*/ 0 w 1333849"/>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849" h="841286">
                  <a:moveTo>
                    <a:pt x="0" y="841286"/>
                  </a:moveTo>
                  <a:lnTo>
                    <a:pt x="666921" y="0"/>
                  </a:lnTo>
                  <a:lnTo>
                    <a:pt x="666928" y="0"/>
                  </a:lnTo>
                  <a:lnTo>
                    <a:pt x="1333849" y="841286"/>
                  </a:lnTo>
                  <a:lnTo>
                    <a:pt x="0" y="841286"/>
                  </a:lnTo>
                  <a:close/>
                </a:path>
              </a:pathLst>
            </a:custGeom>
            <a:solidFill>
              <a:srgbClr val="008C00"/>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20320" tIns="20320" rIns="20320" bIns="20320" numCol="1" spcCol="1270" anchor="ctr" anchorCtr="0">
              <a:noAutofit/>
            </a:bodyPr>
            <a:lstStyle/>
            <a:p>
              <a:pPr marL="0" marR="0" lvl="0" indent="0" algn="ctr" defTabSz="711200" eaLnBrk="1" fontAlgn="auto" latinLnBrk="0" hangingPunct="1">
                <a:lnSpc>
                  <a:spcPct val="100000"/>
                </a:lnSpc>
                <a:spcBef>
                  <a:spcPct val="0"/>
                </a:spcBef>
                <a:spcAft>
                  <a:spcPts val="0"/>
                </a:spcAft>
                <a:buClrTx/>
                <a:buSzTx/>
                <a:buFontTx/>
                <a:buNone/>
                <a:tabLst/>
                <a:defRPr/>
              </a:pPr>
              <a:endParaRPr kumimoji="0" lang="tr-TR" sz="1100" b="1" i="0" u="none" strike="noStrike" kern="0" cap="none" spc="0" normalizeH="0" baseline="0" noProof="0" dirty="0">
                <a:ln>
                  <a:noFill/>
                </a:ln>
                <a:solidFill>
                  <a:srgbClr val="E7E6E6"/>
                </a:solidFill>
                <a:effectLst/>
                <a:uLnTx/>
                <a:uFillTx/>
                <a:latin typeface="Arial" panose="020B0604020202020204" pitchFamily="34" charset="0"/>
                <a:ea typeface="+mn-ea"/>
                <a:cs typeface="+mn-cs"/>
              </a:endParaRPr>
            </a:p>
            <a:p>
              <a:pPr marL="0" marR="0" lvl="0" indent="0" algn="ctr" defTabSz="711200" eaLnBrk="1" fontAlgn="auto" latinLnBrk="0" hangingPunct="1">
                <a:lnSpc>
                  <a:spcPct val="100000"/>
                </a:lnSpc>
                <a:spcBef>
                  <a:spcPct val="0"/>
                </a:spcBef>
                <a:spcAft>
                  <a:spcPts val="0"/>
                </a:spcAft>
                <a:buClrTx/>
                <a:buSzTx/>
                <a:buFontTx/>
                <a:buNone/>
                <a:tabLst/>
                <a:defRPr/>
              </a:pPr>
              <a:endParaRPr kumimoji="0" lang="tr-TR" sz="1100" b="1" i="0" u="none" strike="noStrike" kern="0" cap="none" spc="0" normalizeH="0" baseline="0" noProof="0" dirty="0">
                <a:ln>
                  <a:noFill/>
                </a:ln>
                <a:solidFill>
                  <a:srgbClr val="E7E6E6"/>
                </a:solidFill>
                <a:effectLst/>
                <a:uLnTx/>
                <a:uFillTx/>
                <a:latin typeface="Arial" panose="020B0604020202020204" pitchFamily="34" charset="0"/>
                <a:ea typeface="+mn-ea"/>
                <a:cs typeface="+mn-cs"/>
              </a:endParaRPr>
            </a:p>
            <a:p>
              <a:pPr marL="0" marR="0" lvl="0" indent="0" algn="ctr" defTabSz="711200" eaLnBrk="1" fontAlgn="auto" latinLnBrk="0" hangingPunct="1">
                <a:lnSpc>
                  <a:spcPct val="100000"/>
                </a:lnSpc>
                <a:spcBef>
                  <a:spcPct val="0"/>
                </a:spcBef>
                <a:spcAft>
                  <a:spcPts val="0"/>
                </a:spcAft>
                <a:buClrTx/>
                <a:buSzTx/>
                <a:buFontTx/>
                <a:buNone/>
                <a:tabLst/>
                <a:defRPr/>
              </a:pPr>
              <a:r>
                <a:rPr kumimoji="0" lang="tr-TR" sz="1200" b="1" i="0" u="none" strike="noStrike" kern="0" cap="none" spc="0" normalizeH="0" baseline="0" noProof="0" dirty="0">
                  <a:ln>
                    <a:noFill/>
                  </a:ln>
                  <a:solidFill>
                    <a:srgbClr val="E7E6E6"/>
                  </a:solidFill>
                  <a:effectLst/>
                  <a:uLnTx/>
                  <a:uFillTx/>
                  <a:latin typeface="Arial" panose="020B0604020202020204" pitchFamily="34" charset="0"/>
                  <a:ea typeface="+mn-ea"/>
                  <a:cs typeface="+mn-cs"/>
                </a:rPr>
                <a:t>Bileşen 4</a:t>
              </a:r>
            </a:p>
          </p:txBody>
        </p:sp>
        <p:sp>
          <p:nvSpPr>
            <p:cNvPr id="34" name="Serbest Form 33"/>
            <p:cNvSpPr/>
            <p:nvPr/>
          </p:nvSpPr>
          <p:spPr>
            <a:xfrm>
              <a:off x="1275309" y="2211071"/>
              <a:ext cx="2463151" cy="900001"/>
            </a:xfrm>
            <a:custGeom>
              <a:avLst/>
              <a:gdLst>
                <a:gd name="connsiteX0" fmla="*/ 0 w 2667698"/>
                <a:gd name="connsiteY0" fmla="*/ 841286 h 841286"/>
                <a:gd name="connsiteX1" fmla="*/ 666921 w 2667698"/>
                <a:gd name="connsiteY1" fmla="*/ 0 h 841286"/>
                <a:gd name="connsiteX2" fmla="*/ 2000777 w 2667698"/>
                <a:gd name="connsiteY2" fmla="*/ 0 h 841286"/>
                <a:gd name="connsiteX3" fmla="*/ 2667698 w 2667698"/>
                <a:gd name="connsiteY3" fmla="*/ 841286 h 841286"/>
                <a:gd name="connsiteX4" fmla="*/ 0 w 2667698"/>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698" h="841286">
                  <a:moveTo>
                    <a:pt x="0" y="841286"/>
                  </a:moveTo>
                  <a:lnTo>
                    <a:pt x="666921" y="0"/>
                  </a:lnTo>
                  <a:lnTo>
                    <a:pt x="2000777" y="0"/>
                  </a:lnTo>
                  <a:lnTo>
                    <a:pt x="2667698" y="841286"/>
                  </a:lnTo>
                  <a:lnTo>
                    <a:pt x="0" y="841286"/>
                  </a:lnTo>
                  <a:close/>
                </a:path>
              </a:pathLst>
            </a:custGeom>
            <a:solidFill>
              <a:srgbClr val="00C800"/>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492248" tIns="25400" rIns="492247" bIns="254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endParaRPr kumimoji="0" lang="tr-TR" sz="1100" b="1" i="0" u="none" strike="noStrike" kern="0" cap="none" spc="0" normalizeH="0" baseline="0" noProof="0" dirty="0">
                <a:ln>
                  <a:noFill/>
                </a:ln>
                <a:solidFill>
                  <a:srgbClr val="E7E6E6"/>
                </a:solidFill>
                <a:effectLst/>
                <a:uLnTx/>
                <a:uFillTx/>
                <a:latin typeface="Arial" panose="020B0604020202020204" pitchFamily="34" charset="0"/>
                <a:ea typeface="+mn-ea"/>
                <a:cs typeface="+mn-cs"/>
              </a:endParaRPr>
            </a:p>
            <a:p>
              <a:pPr marL="0" marR="0" lvl="0" indent="0" algn="ctr" defTabSz="889000" eaLnBrk="1" fontAlgn="auto" latinLnBrk="0" hangingPunct="1">
                <a:lnSpc>
                  <a:spcPct val="90000"/>
                </a:lnSpc>
                <a:spcBef>
                  <a:spcPct val="0"/>
                </a:spcBef>
                <a:spcAft>
                  <a:spcPct val="35000"/>
                </a:spcAft>
                <a:buClrTx/>
                <a:buSzTx/>
                <a:buFontTx/>
                <a:buNone/>
                <a:tabLst/>
                <a:defRPr/>
              </a:pPr>
              <a:r>
                <a:rPr kumimoji="0" lang="tr-TR" sz="1200" b="1" i="0" u="none" strike="noStrike" kern="0" cap="none" spc="0" normalizeH="0" baseline="0" noProof="0" dirty="0">
                  <a:ln>
                    <a:noFill/>
                  </a:ln>
                  <a:solidFill>
                    <a:srgbClr val="E7E6E6"/>
                  </a:solidFill>
                  <a:effectLst/>
                  <a:uLnTx/>
                  <a:uFillTx/>
                  <a:latin typeface="Arial" panose="020B0604020202020204" pitchFamily="34" charset="0"/>
                  <a:ea typeface="+mn-ea"/>
                  <a:cs typeface="+mn-cs"/>
                </a:rPr>
                <a:t>Standart BİS 13</a:t>
              </a:r>
              <a:endParaRPr kumimoji="0" lang="tr-TR" sz="1200" b="0" i="0" u="none" strike="noStrike" kern="0" cap="none" spc="0" normalizeH="0" baseline="0" noProof="0" dirty="0">
                <a:ln>
                  <a:noFill/>
                </a:ln>
                <a:solidFill>
                  <a:srgbClr val="E7E6E6"/>
                </a:solidFill>
                <a:effectLst/>
                <a:uLnTx/>
                <a:uFillTx/>
                <a:latin typeface="Arial" panose="020B0604020202020204" pitchFamily="34" charset="0"/>
                <a:ea typeface="+mn-ea"/>
                <a:cs typeface="+mn-cs"/>
              </a:endParaRPr>
            </a:p>
          </p:txBody>
        </p:sp>
        <p:sp>
          <p:nvSpPr>
            <p:cNvPr id="35" name="Serbest Form 34"/>
            <p:cNvSpPr/>
            <p:nvPr/>
          </p:nvSpPr>
          <p:spPr>
            <a:xfrm>
              <a:off x="679033" y="3153837"/>
              <a:ext cx="3694728" cy="900000"/>
            </a:xfrm>
            <a:custGeom>
              <a:avLst/>
              <a:gdLst>
                <a:gd name="connsiteX0" fmla="*/ 0 w 4001547"/>
                <a:gd name="connsiteY0" fmla="*/ 841286 h 841286"/>
                <a:gd name="connsiteX1" fmla="*/ 666921 w 4001547"/>
                <a:gd name="connsiteY1" fmla="*/ 0 h 841286"/>
                <a:gd name="connsiteX2" fmla="*/ 3334626 w 4001547"/>
                <a:gd name="connsiteY2" fmla="*/ 0 h 841286"/>
                <a:gd name="connsiteX3" fmla="*/ 4001547 w 4001547"/>
                <a:gd name="connsiteY3" fmla="*/ 841286 h 841286"/>
                <a:gd name="connsiteX4" fmla="*/ 0 w 4001547"/>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1547" h="841286">
                  <a:moveTo>
                    <a:pt x="0" y="841286"/>
                  </a:moveTo>
                  <a:lnTo>
                    <a:pt x="666921" y="0"/>
                  </a:lnTo>
                  <a:lnTo>
                    <a:pt x="3334626" y="0"/>
                  </a:lnTo>
                  <a:lnTo>
                    <a:pt x="4001547" y="841286"/>
                  </a:lnTo>
                  <a:lnTo>
                    <a:pt x="0" y="841286"/>
                  </a:lnTo>
                  <a:close/>
                </a:path>
              </a:pathLst>
            </a:custGeom>
            <a:solidFill>
              <a:srgbClr val="53FF53"/>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725671" tIns="25400" rIns="725671" bIns="254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tr-TR" sz="1200" b="1" i="0" u="none" strike="noStrike" kern="0" cap="none" spc="0" normalizeH="0" baseline="0" noProof="0" dirty="0">
                  <a:ln>
                    <a:noFill/>
                  </a:ln>
                  <a:solidFill>
                    <a:prstClr val="black"/>
                  </a:solidFill>
                  <a:effectLst/>
                  <a:uLnTx/>
                  <a:uFillTx/>
                  <a:latin typeface="Arial" panose="020B0604020202020204" pitchFamily="34" charset="0"/>
                  <a:ea typeface="+mn-ea"/>
                  <a:cs typeface="+mn-cs"/>
                </a:rPr>
                <a:t>Genel Şart BİS 13.6</a:t>
              </a:r>
              <a:endParaRPr kumimoji="0" lang="tr-TR" sz="12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6" name="Serbest Form 35"/>
            <p:cNvSpPr/>
            <p:nvPr/>
          </p:nvSpPr>
          <p:spPr>
            <a:xfrm>
              <a:off x="75640" y="4070906"/>
              <a:ext cx="4926305" cy="900000"/>
            </a:xfrm>
            <a:custGeom>
              <a:avLst/>
              <a:gdLst>
                <a:gd name="connsiteX0" fmla="*/ 0 w 5335396"/>
                <a:gd name="connsiteY0" fmla="*/ 841286 h 841286"/>
                <a:gd name="connsiteX1" fmla="*/ 666921 w 5335396"/>
                <a:gd name="connsiteY1" fmla="*/ 0 h 841286"/>
                <a:gd name="connsiteX2" fmla="*/ 4668475 w 5335396"/>
                <a:gd name="connsiteY2" fmla="*/ 0 h 841286"/>
                <a:gd name="connsiteX3" fmla="*/ 5335396 w 5335396"/>
                <a:gd name="connsiteY3" fmla="*/ 841286 h 841286"/>
                <a:gd name="connsiteX4" fmla="*/ 0 w 5335396"/>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5396" h="841286">
                  <a:moveTo>
                    <a:pt x="0" y="841286"/>
                  </a:moveTo>
                  <a:lnTo>
                    <a:pt x="666921" y="0"/>
                  </a:lnTo>
                  <a:lnTo>
                    <a:pt x="4668475" y="0"/>
                  </a:lnTo>
                  <a:lnTo>
                    <a:pt x="5335396" y="841286"/>
                  </a:lnTo>
                  <a:lnTo>
                    <a:pt x="0" y="841286"/>
                  </a:lnTo>
                  <a:close/>
                </a:path>
              </a:pathLst>
            </a:custGeom>
            <a:solidFill>
              <a:srgbClr val="A3FFA3"/>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959095" tIns="25400" rIns="959094" bIns="25400" numCol="1" spcCol="1270" anchor="ctr" anchorCtr="0">
              <a:noAutofit/>
            </a:bodyPr>
            <a:lstStyle/>
            <a:p>
              <a:pPr marL="0" marR="0" lvl="0" indent="0" algn="ctr" defTabSz="889000" eaLnBrk="1" fontAlgn="auto" latinLnBrk="0" hangingPunct="1">
                <a:lnSpc>
                  <a:spcPct val="100000"/>
                </a:lnSpc>
                <a:spcBef>
                  <a:spcPts val="0"/>
                </a:spcBef>
                <a:spcAft>
                  <a:spcPts val="0"/>
                </a:spcAft>
                <a:buClrTx/>
                <a:buSzTx/>
                <a:buFontTx/>
                <a:buNone/>
                <a:tabLst/>
                <a:defRPr/>
              </a:pPr>
              <a:r>
                <a:rPr kumimoji="0" lang="tr-TR" sz="1600" b="1" i="0" u="none" strike="noStrike" kern="0" cap="none" spc="0" normalizeH="0" baseline="0" noProof="0" dirty="0">
                  <a:ln>
                    <a:noFill/>
                  </a:ln>
                  <a:solidFill>
                    <a:prstClr val="black"/>
                  </a:solidFill>
                  <a:effectLst/>
                  <a:uLnTx/>
                  <a:uFillTx/>
                  <a:latin typeface="Arial" panose="020B0604020202020204" pitchFamily="34" charset="0"/>
                  <a:ea typeface="+mn-ea"/>
                  <a:cs typeface="+mn-cs"/>
                </a:rPr>
                <a:t>E.13.6.1</a:t>
              </a:r>
            </a:p>
          </p:txBody>
        </p:sp>
      </p:grpSp>
      <p:sp>
        <p:nvSpPr>
          <p:cNvPr id="17" name="Yuvarlatılmış Dikdörtgen 16"/>
          <p:cNvSpPr/>
          <p:nvPr/>
        </p:nvSpPr>
        <p:spPr>
          <a:xfrm>
            <a:off x="438869" y="5553363"/>
            <a:ext cx="3456475" cy="813815"/>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265113">
              <a:defRPr/>
            </a:pPr>
            <a:r>
              <a:rPr kumimoji="0" lang="tr-TR" sz="1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SORUMLU BİRİM</a:t>
            </a:r>
          </a:p>
          <a:p>
            <a:pPr marL="265113">
              <a:defRPr/>
            </a:pPr>
            <a:r>
              <a:rPr lang="tr-TR" sz="1200" kern="0" dirty="0">
                <a:solidFill>
                  <a:prstClr val="black"/>
                </a:solidFill>
                <a:latin typeface="Arial" panose="020B0604020202020204" pitchFamily="34" charset="0"/>
                <a:cs typeface="Arial" panose="020B0604020202020204" pitchFamily="34" charset="0"/>
              </a:rPr>
              <a:t>Merkez Birimler/İl Sağlık Müdürlükleri</a:t>
            </a:r>
          </a:p>
        </p:txBody>
      </p:sp>
      <p:sp>
        <p:nvSpPr>
          <p:cNvPr id="18" name="Yuvarlatılmış Dikdörtgen 17"/>
          <p:cNvSpPr/>
          <p:nvPr/>
        </p:nvSpPr>
        <p:spPr>
          <a:xfrm>
            <a:off x="7113722" y="5553362"/>
            <a:ext cx="4073746" cy="813815"/>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265113">
              <a:defRPr/>
            </a:pPr>
            <a:r>
              <a:rPr lang="tr-TR" sz="1400" b="1" kern="0" dirty="0">
                <a:solidFill>
                  <a:prstClr val="black"/>
                </a:solidFill>
                <a:latin typeface="Arial" panose="020B0604020202020204" pitchFamily="34" charset="0"/>
                <a:cs typeface="Arial" panose="020B0604020202020204" pitchFamily="34" charset="0"/>
              </a:rPr>
              <a:t>Eylem Çıktısı</a:t>
            </a:r>
          </a:p>
          <a:p>
            <a:pPr marL="265113">
              <a:defRPr/>
            </a:pPr>
            <a:r>
              <a:rPr lang="sv-SE" sz="1400" kern="0" dirty="0">
                <a:solidFill>
                  <a:prstClr val="black"/>
                </a:solidFill>
                <a:latin typeface="Arial" panose="020B0604020202020204" pitchFamily="34" charset="0"/>
                <a:cs typeface="Arial" panose="020B0604020202020204" pitchFamily="34" charset="0"/>
              </a:rPr>
              <a:t>İş Takvimi</a:t>
            </a:r>
            <a:endParaRPr lang="tr-TR" sz="1400" kern="0" dirty="0">
              <a:solidFill>
                <a:prstClr val="black"/>
              </a:solidFill>
              <a:latin typeface="Arial" panose="020B0604020202020204" pitchFamily="34" charset="0"/>
              <a:cs typeface="Arial" panose="020B0604020202020204" pitchFamily="34" charset="0"/>
            </a:endParaRPr>
          </a:p>
        </p:txBody>
      </p:sp>
      <p:sp>
        <p:nvSpPr>
          <p:cNvPr id="20" name="Yuvarlatılmış Dikdörtgen 19"/>
          <p:cNvSpPr/>
          <p:nvPr/>
        </p:nvSpPr>
        <p:spPr>
          <a:xfrm>
            <a:off x="3895344" y="5553363"/>
            <a:ext cx="3218378" cy="827341"/>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360363" lvl="0">
              <a:defRPr/>
            </a:pPr>
            <a:r>
              <a:rPr kumimoji="0" lang="tr-TR" sz="1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TAMAMLANMA TARİHİ</a:t>
            </a:r>
            <a:endParaRPr lang="tr-TR" sz="1200" kern="0" dirty="0">
              <a:solidFill>
                <a:prstClr val="black"/>
              </a:solidFill>
              <a:latin typeface="Arial" panose="020B0604020202020204" pitchFamily="34" charset="0"/>
              <a:cs typeface="Arial" panose="020B0604020202020204" pitchFamily="34" charset="0"/>
            </a:endParaRPr>
          </a:p>
          <a:p>
            <a:pPr marL="360363" lvl="0">
              <a:defRPr/>
            </a:pPr>
            <a:r>
              <a:rPr lang="tr-TR" sz="1200" kern="0" dirty="0">
                <a:solidFill>
                  <a:prstClr val="black"/>
                </a:solidFill>
                <a:latin typeface="Arial" panose="020B0604020202020204" pitchFamily="34" charset="0"/>
                <a:cs typeface="Arial" panose="020B0604020202020204" pitchFamily="34" charset="0"/>
              </a:rPr>
              <a:t>1. Çeyrek Dönem 2025</a:t>
            </a:r>
          </a:p>
          <a:p>
            <a:pPr marL="360363" lvl="0">
              <a:defRPr/>
            </a:pPr>
            <a:r>
              <a:rPr lang="tr-TR" sz="1200" kern="0" dirty="0">
                <a:solidFill>
                  <a:prstClr val="black"/>
                </a:solidFill>
                <a:latin typeface="Arial" panose="020B0604020202020204" pitchFamily="34" charset="0"/>
                <a:cs typeface="Arial" panose="020B0604020202020204" pitchFamily="34" charset="0"/>
              </a:rPr>
              <a:t>1. Çeyrek Dönem 2026</a:t>
            </a:r>
          </a:p>
        </p:txBody>
      </p:sp>
    </p:spTree>
    <p:extLst>
      <p:ext uri="{BB962C8B-B14F-4D97-AF65-F5344CB8AC3E}">
        <p14:creationId xmlns:p14="http://schemas.microsoft.com/office/powerpoint/2010/main" val="4126033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a:extLst>
              <a:ext uri="{FF2B5EF4-FFF2-40B4-BE49-F238E27FC236}">
                <a16:creationId xmlns:a16="http://schemas.microsoft.com/office/drawing/2014/main" id="{C6EA13A1-CE69-4A43-B418-2EB2F1FCA901}"/>
              </a:ext>
            </a:extLst>
          </p:cNvPr>
          <p:cNvSpPr>
            <a:spLocks noGrp="1"/>
          </p:cNvSpPr>
          <p:nvPr>
            <p:ph type="ctrTitle" idx="4294967295"/>
          </p:nvPr>
        </p:nvSpPr>
        <p:spPr>
          <a:xfrm>
            <a:off x="1168147" y="349758"/>
            <a:ext cx="1445657" cy="309230"/>
          </a:xfrm>
          <a:prstGeom prst="rect">
            <a:avLst/>
          </a:prstGeom>
        </p:spPr>
        <p:txBody>
          <a:bodyPr/>
          <a:lstStyle/>
          <a:p>
            <a:r>
              <a:rPr lang="tr-TR" sz="2000" b="1" dirty="0"/>
              <a:t>İş Takvimi</a:t>
            </a:r>
          </a:p>
        </p:txBody>
      </p:sp>
      <p:pic>
        <p:nvPicPr>
          <p:cNvPr id="2" name="Resim 1">
            <a:extLst>
              <a:ext uri="{FF2B5EF4-FFF2-40B4-BE49-F238E27FC236}">
                <a16:creationId xmlns:a16="http://schemas.microsoft.com/office/drawing/2014/main" id="{67B71E33-05A8-40E6-8848-1EC60574456A}"/>
              </a:ext>
            </a:extLst>
          </p:cNvPr>
          <p:cNvPicPr>
            <a:picLocks noChangeAspect="1"/>
          </p:cNvPicPr>
          <p:nvPr/>
        </p:nvPicPr>
        <p:blipFill>
          <a:blip r:embed="rId3"/>
          <a:stretch>
            <a:fillRect/>
          </a:stretch>
        </p:blipFill>
        <p:spPr>
          <a:xfrm>
            <a:off x="1326626" y="1207698"/>
            <a:ext cx="9538748" cy="5145929"/>
          </a:xfrm>
          <a:prstGeom prst="rect">
            <a:avLst/>
          </a:prstGeom>
        </p:spPr>
      </p:pic>
    </p:spTree>
    <p:extLst>
      <p:ext uri="{BB962C8B-B14F-4D97-AF65-F5344CB8AC3E}">
        <p14:creationId xmlns:p14="http://schemas.microsoft.com/office/powerpoint/2010/main" val="2843475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a:extLst>
              <a:ext uri="{FF2B5EF4-FFF2-40B4-BE49-F238E27FC236}">
                <a16:creationId xmlns:a16="http://schemas.microsoft.com/office/drawing/2014/main" id="{C6EA13A1-CE69-4A43-B418-2EB2F1FCA901}"/>
              </a:ext>
            </a:extLst>
          </p:cNvPr>
          <p:cNvSpPr>
            <a:spLocks noGrp="1"/>
          </p:cNvSpPr>
          <p:nvPr>
            <p:ph type="ctrTitle" idx="4294967295"/>
          </p:nvPr>
        </p:nvSpPr>
        <p:spPr>
          <a:xfrm>
            <a:off x="1142267" y="366351"/>
            <a:ext cx="4145725" cy="309230"/>
          </a:xfrm>
          <a:prstGeom prst="rect">
            <a:avLst/>
          </a:prstGeom>
        </p:spPr>
        <p:txBody>
          <a:bodyPr/>
          <a:lstStyle/>
          <a:p>
            <a:r>
              <a:rPr lang="tr-TR" sz="2000" b="1" dirty="0"/>
              <a:t>İş Takvimi – Sıkça Yapılan Hatalar</a:t>
            </a:r>
          </a:p>
        </p:txBody>
      </p:sp>
      <p:sp>
        <p:nvSpPr>
          <p:cNvPr id="3" name="Metin kutusu 2">
            <a:extLst>
              <a:ext uri="{FF2B5EF4-FFF2-40B4-BE49-F238E27FC236}">
                <a16:creationId xmlns:a16="http://schemas.microsoft.com/office/drawing/2014/main" id="{CD138C8A-D1D1-4AD1-A377-5D0BF8F02F53}"/>
              </a:ext>
            </a:extLst>
          </p:cNvPr>
          <p:cNvSpPr txBox="1"/>
          <p:nvPr/>
        </p:nvSpPr>
        <p:spPr>
          <a:xfrm>
            <a:off x="719400" y="1402200"/>
            <a:ext cx="10306007" cy="1661993"/>
          </a:xfrm>
          <a:prstGeom prst="rect">
            <a:avLst/>
          </a:prstGeom>
          <a:noFill/>
        </p:spPr>
        <p:txBody>
          <a:bodyPr wrap="square" rtlCol="0">
            <a:spAutoFit/>
          </a:bodyPr>
          <a:lstStyle/>
          <a:p>
            <a:pPr marL="285750" indent="-285750" algn="just">
              <a:buFont typeface="Arial" panose="020B0604020202020204" pitchFamily="34" charset="0"/>
              <a:buChar char="•"/>
            </a:pPr>
            <a:r>
              <a:rPr lang="tr-TR" sz="1700" dirty="0"/>
              <a:t>Formun birim bazlı doldurulması gerekirken birim bazlı doldurulmaması,</a:t>
            </a:r>
          </a:p>
          <a:p>
            <a:pPr marL="285750" indent="-285750" algn="just">
              <a:buFont typeface="Arial" panose="020B0604020202020204" pitchFamily="34" charset="0"/>
              <a:buChar char="•"/>
            </a:pPr>
            <a:endParaRPr lang="tr-TR" sz="1700" dirty="0"/>
          </a:p>
          <a:p>
            <a:pPr marL="285750" indent="-285750" algn="just">
              <a:buFont typeface="Arial" panose="020B0604020202020204" pitchFamily="34" charset="0"/>
              <a:buChar char="•"/>
            </a:pPr>
            <a:r>
              <a:rPr lang="tr-TR" sz="1700" dirty="0"/>
              <a:t>Günlük olarak yapılan (rutin) işlerin yazılması,</a:t>
            </a:r>
          </a:p>
          <a:p>
            <a:pPr marL="285750" indent="-285750" algn="just">
              <a:buFont typeface="Arial" panose="020B0604020202020204" pitchFamily="34" charset="0"/>
              <a:buChar char="•"/>
            </a:pPr>
            <a:endParaRPr lang="tr-TR" sz="1700" dirty="0"/>
          </a:p>
          <a:p>
            <a:pPr marL="285750" indent="-285750" algn="just">
              <a:buFont typeface="Arial" panose="020B0604020202020204" pitchFamily="34" charset="0"/>
              <a:buChar char="•"/>
            </a:pPr>
            <a:r>
              <a:rPr lang="tr-TR" sz="1700" dirty="0"/>
              <a:t>Sonuç (Gerçekleşme Durumu) alanının 4’üncü çeyrekte doldurulması gerekirken 1’inci çeyrekte doldurulup gönderilmesi.</a:t>
            </a:r>
          </a:p>
        </p:txBody>
      </p:sp>
      <p:pic>
        <p:nvPicPr>
          <p:cNvPr id="4" name="Resim 3">
            <a:extLst>
              <a:ext uri="{FF2B5EF4-FFF2-40B4-BE49-F238E27FC236}">
                <a16:creationId xmlns:a16="http://schemas.microsoft.com/office/drawing/2014/main" id="{E17A0B15-14F7-4C37-AE63-81A2121DF0EB}"/>
              </a:ext>
            </a:extLst>
          </p:cNvPr>
          <p:cNvPicPr>
            <a:picLocks noChangeAspect="1"/>
          </p:cNvPicPr>
          <p:nvPr/>
        </p:nvPicPr>
        <p:blipFill>
          <a:blip r:embed="rId3"/>
          <a:stretch>
            <a:fillRect/>
          </a:stretch>
        </p:blipFill>
        <p:spPr>
          <a:xfrm>
            <a:off x="719400" y="3546227"/>
            <a:ext cx="10306007" cy="1909573"/>
          </a:xfrm>
          <a:prstGeom prst="rect">
            <a:avLst/>
          </a:prstGeom>
        </p:spPr>
      </p:pic>
      <p:sp>
        <p:nvSpPr>
          <p:cNvPr id="6" name="Metin kutusu 5">
            <a:extLst>
              <a:ext uri="{FF2B5EF4-FFF2-40B4-BE49-F238E27FC236}">
                <a16:creationId xmlns:a16="http://schemas.microsoft.com/office/drawing/2014/main" id="{2CE883F4-833D-442C-947E-56A700F80069}"/>
              </a:ext>
            </a:extLst>
          </p:cNvPr>
          <p:cNvSpPr txBox="1"/>
          <p:nvPr/>
        </p:nvSpPr>
        <p:spPr>
          <a:xfrm rot="16200000">
            <a:off x="5299067" y="2413075"/>
            <a:ext cx="1918464" cy="4708981"/>
          </a:xfrm>
          <a:prstGeom prst="rect">
            <a:avLst/>
          </a:prstGeom>
          <a:noFill/>
        </p:spPr>
        <p:txBody>
          <a:bodyPr wrap="square" rtlCol="0">
            <a:spAutoFit/>
          </a:bodyPr>
          <a:lstStyle/>
          <a:p>
            <a:r>
              <a:rPr lang="tr-TR" sz="30000" dirty="0">
                <a:solidFill>
                  <a:srgbClr val="FF0000"/>
                </a:solidFill>
              </a:rPr>
              <a:t>X</a:t>
            </a:r>
          </a:p>
        </p:txBody>
      </p:sp>
    </p:spTree>
    <p:extLst>
      <p:ext uri="{BB962C8B-B14F-4D97-AF65-F5344CB8AC3E}">
        <p14:creationId xmlns:p14="http://schemas.microsoft.com/office/powerpoint/2010/main" val="4174339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Unvan 3"/>
          <p:cNvSpPr>
            <a:spLocks noGrp="1"/>
          </p:cNvSpPr>
          <p:nvPr>
            <p:ph type="title" idx="4294967295"/>
          </p:nvPr>
        </p:nvSpPr>
        <p:spPr>
          <a:xfrm>
            <a:off x="1140419" y="276974"/>
            <a:ext cx="3604110" cy="427696"/>
          </a:xfrm>
          <a:prstGeom prst="rect">
            <a:avLst/>
          </a:prstGeom>
        </p:spPr>
        <p:txBody>
          <a:bodyPr/>
          <a:lstStyle/>
          <a:p>
            <a:r>
              <a:rPr lang="tr-TR" sz="2000" b="1" dirty="0"/>
              <a:t>Bilgi ve İletişim Standartları</a:t>
            </a:r>
          </a:p>
        </p:txBody>
      </p:sp>
      <p:grpSp>
        <p:nvGrpSpPr>
          <p:cNvPr id="4" name="Grup 3"/>
          <p:cNvGrpSpPr/>
          <p:nvPr/>
        </p:nvGrpSpPr>
        <p:grpSpPr>
          <a:xfrm>
            <a:off x="491277" y="1727218"/>
            <a:ext cx="9805478" cy="3463751"/>
            <a:chOff x="75640" y="1272243"/>
            <a:chExt cx="10470488" cy="3698663"/>
          </a:xfrm>
        </p:grpSpPr>
        <p:sp>
          <p:nvSpPr>
            <p:cNvPr id="16" name="Beşgen 15"/>
            <p:cNvSpPr/>
            <p:nvPr/>
          </p:nvSpPr>
          <p:spPr>
            <a:xfrm>
              <a:off x="3668284" y="3146328"/>
              <a:ext cx="5721249" cy="907510"/>
            </a:xfrm>
            <a:prstGeom prst="homePlate">
              <a:avLst/>
            </a:prstGeom>
            <a:solidFill>
              <a:srgbClr val="53FF53"/>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722313"/>
              <a:r>
                <a:rPr lang="tr-TR" sz="1200" kern="0" dirty="0">
                  <a:solidFill>
                    <a:prstClr val="black"/>
                  </a:solidFill>
                  <a:latin typeface="Arial" panose="020B0604020202020204" pitchFamily="34" charset="0"/>
                </a:rPr>
                <a:t>Yöneticiler, idarenin misyon, vizyon ve amaçları çerçevesinde beklentilerini görev ve sorumlulukları kapsamında personele bildirmelidir.</a:t>
              </a:r>
            </a:p>
          </p:txBody>
        </p:sp>
        <p:sp>
          <p:nvSpPr>
            <p:cNvPr id="19" name="Beşgen 18"/>
            <p:cNvSpPr/>
            <p:nvPr/>
          </p:nvSpPr>
          <p:spPr>
            <a:xfrm>
              <a:off x="4385793" y="4069369"/>
              <a:ext cx="6160335" cy="900000"/>
            </a:xfrm>
            <a:prstGeom prst="homePlate">
              <a:avLst/>
            </a:prstGeom>
            <a:solidFill>
              <a:srgbClr val="A3FFA3"/>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46100" lvl="0">
                <a:defRPr/>
              </a:pPr>
              <a:r>
                <a:rPr lang="tr-TR" sz="1200" b="1" u="sng" kern="0" dirty="0">
                  <a:solidFill>
                    <a:prstClr val="black"/>
                  </a:solidFill>
                  <a:latin typeface="Arial" panose="020B0604020202020204" pitchFamily="34" charset="0"/>
                </a:rPr>
                <a:t>Harcama Birimi düzeyinde</a:t>
              </a:r>
              <a:r>
                <a:rPr lang="tr-TR" sz="1200" kern="0" dirty="0">
                  <a:solidFill>
                    <a:prstClr val="black"/>
                  </a:solidFill>
                  <a:latin typeface="Arial" panose="020B0604020202020204" pitchFamily="34" charset="0"/>
                </a:rPr>
                <a:t> ilgili yıl ''Yönetim Kararlılık </a:t>
              </a:r>
              <a:r>
                <a:rPr lang="tr-TR" sz="1200" kern="0" dirty="0" err="1">
                  <a:solidFill>
                    <a:prstClr val="black"/>
                  </a:solidFill>
                  <a:latin typeface="Arial" panose="020B0604020202020204" pitchFamily="34" charset="0"/>
                </a:rPr>
                <a:t>Beyanı'nın</a:t>
              </a:r>
              <a:r>
                <a:rPr lang="tr-TR" sz="1200" kern="0" dirty="0">
                  <a:solidFill>
                    <a:prstClr val="black"/>
                  </a:solidFill>
                  <a:latin typeface="Arial" panose="020B0604020202020204" pitchFamily="34" charset="0"/>
                </a:rPr>
                <a:t> hazırlanarak DYS üzerinden tüm personele gönderilmesi.</a:t>
              </a:r>
              <a:endParaRPr kumimoji="0" lang="tr-TR" sz="1200" i="0" strike="noStrike" kern="0" cap="none" spc="0" normalizeH="0" baseline="0" noProof="0" dirty="0">
                <a:ln>
                  <a:noFill/>
                </a:ln>
                <a:solidFill>
                  <a:prstClr val="black"/>
                </a:solidFill>
                <a:effectLst/>
                <a:uLnTx/>
                <a:uFillTx/>
                <a:latin typeface="Arial" panose="020B0604020202020204" pitchFamily="34" charset="0"/>
              </a:endParaRPr>
            </a:p>
          </p:txBody>
        </p:sp>
        <p:sp>
          <p:nvSpPr>
            <p:cNvPr id="30" name="Beşgen 29"/>
            <p:cNvSpPr/>
            <p:nvPr/>
          </p:nvSpPr>
          <p:spPr>
            <a:xfrm>
              <a:off x="2895601" y="2211072"/>
              <a:ext cx="5469466" cy="900000"/>
            </a:xfrm>
            <a:prstGeom prst="homePlate">
              <a:avLst/>
            </a:prstGeom>
            <a:solidFill>
              <a:srgbClr val="53FF53"/>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722313"/>
              <a:r>
                <a:rPr lang="tr-TR" sz="1100" b="1" u="sng" kern="0" dirty="0">
                  <a:solidFill>
                    <a:prstClr val="black"/>
                  </a:solidFill>
                  <a:latin typeface="Arial" panose="020B0604020202020204" pitchFamily="34" charset="0"/>
                </a:rPr>
                <a:t>Bilgi ve İletişim: </a:t>
              </a:r>
              <a:r>
                <a:rPr lang="tr-TR" sz="1100" kern="0" dirty="0">
                  <a:solidFill>
                    <a:prstClr val="black"/>
                  </a:solidFill>
                  <a:latin typeface="Arial" panose="020B0604020202020204" pitchFamily="34" charset="0"/>
                </a:rPr>
                <a:t>İdareler, birimlerinin ve çalışanlarının performansının izlenebilmesi, karar alma süreçlerinin sağlıklı bir şekilde işleyebilmesi ve hizmet sunumunda etkinlik ve memnuniyetin sağlanması amacıyla uygun bir bilgi ve iletişim sistemine sahip olmalıdır.</a:t>
              </a:r>
            </a:p>
          </p:txBody>
        </p:sp>
        <p:sp>
          <p:nvSpPr>
            <p:cNvPr id="32" name="Beşgen 31"/>
            <p:cNvSpPr/>
            <p:nvPr/>
          </p:nvSpPr>
          <p:spPr>
            <a:xfrm>
              <a:off x="2494049" y="1278576"/>
              <a:ext cx="4389352" cy="900000"/>
            </a:xfrm>
            <a:prstGeom prst="homePlate">
              <a:avLst/>
            </a:prstGeom>
            <a:solidFill>
              <a:srgbClr val="008C00"/>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marR="0" lvl="0" indent="0" defTabSz="914400" eaLnBrk="1" fontAlgn="auto" latinLnBrk="0" hangingPunct="1">
                <a:lnSpc>
                  <a:spcPct val="100000"/>
                </a:lnSpc>
                <a:spcBef>
                  <a:spcPts val="0"/>
                </a:spcBef>
                <a:spcAft>
                  <a:spcPts val="0"/>
                </a:spcAft>
                <a:buClrTx/>
                <a:buSzTx/>
                <a:buFontTx/>
                <a:buNone/>
                <a:tabLst/>
                <a:defRPr/>
              </a:pPr>
              <a:r>
                <a:rPr kumimoji="0" lang="tr-TR" b="0" i="0" u="none" strike="noStrike" kern="0" cap="none" spc="0" normalizeH="0" baseline="0" noProof="0" dirty="0">
                  <a:ln>
                    <a:noFill/>
                  </a:ln>
                  <a:solidFill>
                    <a:prstClr val="white"/>
                  </a:solidFill>
                  <a:effectLst/>
                  <a:uLnTx/>
                  <a:uFillTx/>
                  <a:latin typeface="Arial" panose="020B0604020202020204" pitchFamily="34" charset="0"/>
                  <a:ea typeface="+mn-ea"/>
                  <a:cs typeface="+mn-cs"/>
                </a:rPr>
                <a:t>BİLGİ VE İLETİŞİM</a:t>
              </a:r>
            </a:p>
          </p:txBody>
        </p:sp>
        <p:sp>
          <p:nvSpPr>
            <p:cNvPr id="33" name="Serbest Form 32"/>
            <p:cNvSpPr/>
            <p:nvPr/>
          </p:nvSpPr>
          <p:spPr>
            <a:xfrm>
              <a:off x="1881284" y="1272243"/>
              <a:ext cx="1231576" cy="906334"/>
            </a:xfrm>
            <a:custGeom>
              <a:avLst/>
              <a:gdLst>
                <a:gd name="connsiteX0" fmla="*/ 0 w 1333849"/>
                <a:gd name="connsiteY0" fmla="*/ 841286 h 841286"/>
                <a:gd name="connsiteX1" fmla="*/ 666921 w 1333849"/>
                <a:gd name="connsiteY1" fmla="*/ 0 h 841286"/>
                <a:gd name="connsiteX2" fmla="*/ 666928 w 1333849"/>
                <a:gd name="connsiteY2" fmla="*/ 0 h 841286"/>
                <a:gd name="connsiteX3" fmla="*/ 1333849 w 1333849"/>
                <a:gd name="connsiteY3" fmla="*/ 841286 h 841286"/>
                <a:gd name="connsiteX4" fmla="*/ 0 w 1333849"/>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849" h="841286">
                  <a:moveTo>
                    <a:pt x="0" y="841286"/>
                  </a:moveTo>
                  <a:lnTo>
                    <a:pt x="666921" y="0"/>
                  </a:lnTo>
                  <a:lnTo>
                    <a:pt x="666928" y="0"/>
                  </a:lnTo>
                  <a:lnTo>
                    <a:pt x="1333849" y="841286"/>
                  </a:lnTo>
                  <a:lnTo>
                    <a:pt x="0" y="841286"/>
                  </a:lnTo>
                  <a:close/>
                </a:path>
              </a:pathLst>
            </a:custGeom>
            <a:solidFill>
              <a:srgbClr val="008C00"/>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20320" tIns="20320" rIns="20320" bIns="20320" numCol="1" spcCol="1270" anchor="ctr" anchorCtr="0">
              <a:noAutofit/>
            </a:bodyPr>
            <a:lstStyle/>
            <a:p>
              <a:pPr marL="0" marR="0" lvl="0" indent="0" algn="ctr" defTabSz="711200" eaLnBrk="1" fontAlgn="auto" latinLnBrk="0" hangingPunct="1">
                <a:lnSpc>
                  <a:spcPct val="100000"/>
                </a:lnSpc>
                <a:spcBef>
                  <a:spcPct val="0"/>
                </a:spcBef>
                <a:spcAft>
                  <a:spcPts val="0"/>
                </a:spcAft>
                <a:buClrTx/>
                <a:buSzTx/>
                <a:buFontTx/>
                <a:buNone/>
                <a:tabLst/>
                <a:defRPr/>
              </a:pPr>
              <a:endParaRPr kumimoji="0" lang="tr-TR" sz="1100" b="1" i="0" u="none" strike="noStrike" kern="0" cap="none" spc="0" normalizeH="0" baseline="0" noProof="0" dirty="0">
                <a:ln>
                  <a:noFill/>
                </a:ln>
                <a:solidFill>
                  <a:srgbClr val="E7E6E6"/>
                </a:solidFill>
                <a:effectLst/>
                <a:uLnTx/>
                <a:uFillTx/>
                <a:latin typeface="Arial" panose="020B0604020202020204" pitchFamily="34" charset="0"/>
                <a:ea typeface="+mn-ea"/>
                <a:cs typeface="+mn-cs"/>
              </a:endParaRPr>
            </a:p>
            <a:p>
              <a:pPr marL="0" marR="0" lvl="0" indent="0" algn="ctr" defTabSz="711200" eaLnBrk="1" fontAlgn="auto" latinLnBrk="0" hangingPunct="1">
                <a:lnSpc>
                  <a:spcPct val="100000"/>
                </a:lnSpc>
                <a:spcBef>
                  <a:spcPct val="0"/>
                </a:spcBef>
                <a:spcAft>
                  <a:spcPts val="0"/>
                </a:spcAft>
                <a:buClrTx/>
                <a:buSzTx/>
                <a:buFontTx/>
                <a:buNone/>
                <a:tabLst/>
                <a:defRPr/>
              </a:pPr>
              <a:endParaRPr kumimoji="0" lang="tr-TR" sz="1100" b="1" i="0" u="none" strike="noStrike" kern="0" cap="none" spc="0" normalizeH="0" baseline="0" noProof="0" dirty="0">
                <a:ln>
                  <a:noFill/>
                </a:ln>
                <a:solidFill>
                  <a:srgbClr val="E7E6E6"/>
                </a:solidFill>
                <a:effectLst/>
                <a:uLnTx/>
                <a:uFillTx/>
                <a:latin typeface="Arial" panose="020B0604020202020204" pitchFamily="34" charset="0"/>
                <a:ea typeface="+mn-ea"/>
                <a:cs typeface="+mn-cs"/>
              </a:endParaRPr>
            </a:p>
            <a:p>
              <a:pPr marL="0" marR="0" lvl="0" indent="0" algn="ctr" defTabSz="711200" eaLnBrk="1" fontAlgn="auto" latinLnBrk="0" hangingPunct="1">
                <a:lnSpc>
                  <a:spcPct val="100000"/>
                </a:lnSpc>
                <a:spcBef>
                  <a:spcPct val="0"/>
                </a:spcBef>
                <a:spcAft>
                  <a:spcPts val="0"/>
                </a:spcAft>
                <a:buClrTx/>
                <a:buSzTx/>
                <a:buFontTx/>
                <a:buNone/>
                <a:tabLst/>
                <a:defRPr/>
              </a:pPr>
              <a:r>
                <a:rPr kumimoji="0" lang="tr-TR" sz="1200" b="1" i="0" u="none" strike="noStrike" kern="0" cap="none" spc="0" normalizeH="0" baseline="0" noProof="0" dirty="0">
                  <a:ln>
                    <a:noFill/>
                  </a:ln>
                  <a:solidFill>
                    <a:srgbClr val="E7E6E6"/>
                  </a:solidFill>
                  <a:effectLst/>
                  <a:uLnTx/>
                  <a:uFillTx/>
                  <a:latin typeface="Arial" panose="020B0604020202020204" pitchFamily="34" charset="0"/>
                  <a:ea typeface="+mn-ea"/>
                  <a:cs typeface="+mn-cs"/>
                </a:rPr>
                <a:t>Bileşen 4</a:t>
              </a:r>
            </a:p>
          </p:txBody>
        </p:sp>
        <p:sp>
          <p:nvSpPr>
            <p:cNvPr id="34" name="Serbest Form 33"/>
            <p:cNvSpPr/>
            <p:nvPr/>
          </p:nvSpPr>
          <p:spPr>
            <a:xfrm>
              <a:off x="1275309" y="2211071"/>
              <a:ext cx="2463151" cy="900001"/>
            </a:xfrm>
            <a:custGeom>
              <a:avLst/>
              <a:gdLst>
                <a:gd name="connsiteX0" fmla="*/ 0 w 2667698"/>
                <a:gd name="connsiteY0" fmla="*/ 841286 h 841286"/>
                <a:gd name="connsiteX1" fmla="*/ 666921 w 2667698"/>
                <a:gd name="connsiteY1" fmla="*/ 0 h 841286"/>
                <a:gd name="connsiteX2" fmla="*/ 2000777 w 2667698"/>
                <a:gd name="connsiteY2" fmla="*/ 0 h 841286"/>
                <a:gd name="connsiteX3" fmla="*/ 2667698 w 2667698"/>
                <a:gd name="connsiteY3" fmla="*/ 841286 h 841286"/>
                <a:gd name="connsiteX4" fmla="*/ 0 w 2667698"/>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698" h="841286">
                  <a:moveTo>
                    <a:pt x="0" y="841286"/>
                  </a:moveTo>
                  <a:lnTo>
                    <a:pt x="666921" y="0"/>
                  </a:lnTo>
                  <a:lnTo>
                    <a:pt x="2000777" y="0"/>
                  </a:lnTo>
                  <a:lnTo>
                    <a:pt x="2667698" y="841286"/>
                  </a:lnTo>
                  <a:lnTo>
                    <a:pt x="0" y="841286"/>
                  </a:lnTo>
                  <a:close/>
                </a:path>
              </a:pathLst>
            </a:custGeom>
            <a:solidFill>
              <a:srgbClr val="00C800"/>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492248" tIns="25400" rIns="492247" bIns="254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endParaRPr kumimoji="0" lang="tr-TR" sz="1100" b="1" i="0" u="none" strike="noStrike" kern="0" cap="none" spc="0" normalizeH="0" baseline="0" noProof="0" dirty="0">
                <a:ln>
                  <a:noFill/>
                </a:ln>
                <a:solidFill>
                  <a:srgbClr val="E7E6E6"/>
                </a:solidFill>
                <a:effectLst/>
                <a:uLnTx/>
                <a:uFillTx/>
                <a:latin typeface="Arial" panose="020B0604020202020204" pitchFamily="34" charset="0"/>
                <a:ea typeface="+mn-ea"/>
                <a:cs typeface="+mn-cs"/>
              </a:endParaRPr>
            </a:p>
            <a:p>
              <a:pPr marL="0" marR="0" lvl="0" indent="0" algn="ctr" defTabSz="889000" eaLnBrk="1" fontAlgn="auto" latinLnBrk="0" hangingPunct="1">
                <a:lnSpc>
                  <a:spcPct val="90000"/>
                </a:lnSpc>
                <a:spcBef>
                  <a:spcPct val="0"/>
                </a:spcBef>
                <a:spcAft>
                  <a:spcPct val="35000"/>
                </a:spcAft>
                <a:buClrTx/>
                <a:buSzTx/>
                <a:buFontTx/>
                <a:buNone/>
                <a:tabLst/>
                <a:defRPr/>
              </a:pPr>
              <a:r>
                <a:rPr kumimoji="0" lang="tr-TR" sz="1200" b="1" i="0" u="none" strike="noStrike" kern="0" cap="none" spc="0" normalizeH="0" baseline="0" noProof="0" dirty="0">
                  <a:ln>
                    <a:noFill/>
                  </a:ln>
                  <a:solidFill>
                    <a:srgbClr val="E7E6E6"/>
                  </a:solidFill>
                  <a:effectLst/>
                  <a:uLnTx/>
                  <a:uFillTx/>
                  <a:latin typeface="Arial" panose="020B0604020202020204" pitchFamily="34" charset="0"/>
                  <a:ea typeface="+mn-ea"/>
                  <a:cs typeface="+mn-cs"/>
                </a:rPr>
                <a:t>Standart BİS 13</a:t>
              </a:r>
              <a:endParaRPr kumimoji="0" lang="tr-TR" sz="1200" b="0" i="0" u="none" strike="noStrike" kern="0" cap="none" spc="0" normalizeH="0" baseline="0" noProof="0" dirty="0">
                <a:ln>
                  <a:noFill/>
                </a:ln>
                <a:solidFill>
                  <a:srgbClr val="E7E6E6"/>
                </a:solidFill>
                <a:effectLst/>
                <a:uLnTx/>
                <a:uFillTx/>
                <a:latin typeface="Arial" panose="020B0604020202020204" pitchFamily="34" charset="0"/>
                <a:ea typeface="+mn-ea"/>
                <a:cs typeface="+mn-cs"/>
              </a:endParaRPr>
            </a:p>
          </p:txBody>
        </p:sp>
        <p:sp>
          <p:nvSpPr>
            <p:cNvPr id="35" name="Serbest Form 34"/>
            <p:cNvSpPr/>
            <p:nvPr/>
          </p:nvSpPr>
          <p:spPr>
            <a:xfrm>
              <a:off x="679033" y="3153837"/>
              <a:ext cx="3694728" cy="900000"/>
            </a:xfrm>
            <a:custGeom>
              <a:avLst/>
              <a:gdLst>
                <a:gd name="connsiteX0" fmla="*/ 0 w 4001547"/>
                <a:gd name="connsiteY0" fmla="*/ 841286 h 841286"/>
                <a:gd name="connsiteX1" fmla="*/ 666921 w 4001547"/>
                <a:gd name="connsiteY1" fmla="*/ 0 h 841286"/>
                <a:gd name="connsiteX2" fmla="*/ 3334626 w 4001547"/>
                <a:gd name="connsiteY2" fmla="*/ 0 h 841286"/>
                <a:gd name="connsiteX3" fmla="*/ 4001547 w 4001547"/>
                <a:gd name="connsiteY3" fmla="*/ 841286 h 841286"/>
                <a:gd name="connsiteX4" fmla="*/ 0 w 4001547"/>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1547" h="841286">
                  <a:moveTo>
                    <a:pt x="0" y="841286"/>
                  </a:moveTo>
                  <a:lnTo>
                    <a:pt x="666921" y="0"/>
                  </a:lnTo>
                  <a:lnTo>
                    <a:pt x="3334626" y="0"/>
                  </a:lnTo>
                  <a:lnTo>
                    <a:pt x="4001547" y="841286"/>
                  </a:lnTo>
                  <a:lnTo>
                    <a:pt x="0" y="841286"/>
                  </a:lnTo>
                  <a:close/>
                </a:path>
              </a:pathLst>
            </a:custGeom>
            <a:solidFill>
              <a:srgbClr val="53FF53"/>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725671" tIns="25400" rIns="725671" bIns="254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tr-TR" sz="1200" b="1" i="0" u="none" strike="noStrike" kern="0" cap="none" spc="0" normalizeH="0" baseline="0" noProof="0" dirty="0">
                  <a:ln>
                    <a:noFill/>
                  </a:ln>
                  <a:solidFill>
                    <a:prstClr val="black"/>
                  </a:solidFill>
                  <a:effectLst/>
                  <a:uLnTx/>
                  <a:uFillTx/>
                  <a:latin typeface="Arial" panose="020B0604020202020204" pitchFamily="34" charset="0"/>
                  <a:ea typeface="+mn-ea"/>
                  <a:cs typeface="+mn-cs"/>
                </a:rPr>
                <a:t>Genel Şart BİS 13.6</a:t>
              </a:r>
              <a:endParaRPr kumimoji="0" lang="tr-TR" sz="12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6" name="Serbest Form 35"/>
            <p:cNvSpPr/>
            <p:nvPr/>
          </p:nvSpPr>
          <p:spPr>
            <a:xfrm>
              <a:off x="75640" y="4070906"/>
              <a:ext cx="4926305" cy="900000"/>
            </a:xfrm>
            <a:custGeom>
              <a:avLst/>
              <a:gdLst>
                <a:gd name="connsiteX0" fmla="*/ 0 w 5335396"/>
                <a:gd name="connsiteY0" fmla="*/ 841286 h 841286"/>
                <a:gd name="connsiteX1" fmla="*/ 666921 w 5335396"/>
                <a:gd name="connsiteY1" fmla="*/ 0 h 841286"/>
                <a:gd name="connsiteX2" fmla="*/ 4668475 w 5335396"/>
                <a:gd name="connsiteY2" fmla="*/ 0 h 841286"/>
                <a:gd name="connsiteX3" fmla="*/ 5335396 w 5335396"/>
                <a:gd name="connsiteY3" fmla="*/ 841286 h 841286"/>
                <a:gd name="connsiteX4" fmla="*/ 0 w 5335396"/>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5396" h="841286">
                  <a:moveTo>
                    <a:pt x="0" y="841286"/>
                  </a:moveTo>
                  <a:lnTo>
                    <a:pt x="666921" y="0"/>
                  </a:lnTo>
                  <a:lnTo>
                    <a:pt x="4668475" y="0"/>
                  </a:lnTo>
                  <a:lnTo>
                    <a:pt x="5335396" y="841286"/>
                  </a:lnTo>
                  <a:lnTo>
                    <a:pt x="0" y="841286"/>
                  </a:lnTo>
                  <a:close/>
                </a:path>
              </a:pathLst>
            </a:custGeom>
            <a:solidFill>
              <a:srgbClr val="A3FFA3"/>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959095" tIns="25400" rIns="959094" bIns="25400" numCol="1" spcCol="1270" anchor="ctr" anchorCtr="0">
              <a:noAutofit/>
            </a:bodyPr>
            <a:lstStyle/>
            <a:p>
              <a:pPr marL="0" marR="0" lvl="0" indent="0" algn="ctr" defTabSz="889000" eaLnBrk="1" fontAlgn="auto" latinLnBrk="0" hangingPunct="1">
                <a:lnSpc>
                  <a:spcPct val="100000"/>
                </a:lnSpc>
                <a:spcBef>
                  <a:spcPts val="0"/>
                </a:spcBef>
                <a:spcAft>
                  <a:spcPts val="0"/>
                </a:spcAft>
                <a:buClrTx/>
                <a:buSzTx/>
                <a:buFontTx/>
                <a:buNone/>
                <a:tabLst/>
                <a:defRPr/>
              </a:pPr>
              <a:r>
                <a:rPr kumimoji="0" lang="tr-TR" sz="1600" b="1" i="0" u="none" strike="noStrike" kern="0" cap="none" spc="0" normalizeH="0" baseline="0" noProof="0" dirty="0">
                  <a:ln>
                    <a:noFill/>
                  </a:ln>
                  <a:solidFill>
                    <a:prstClr val="black"/>
                  </a:solidFill>
                  <a:effectLst/>
                  <a:uLnTx/>
                  <a:uFillTx/>
                  <a:latin typeface="Arial" panose="020B0604020202020204" pitchFamily="34" charset="0"/>
                  <a:ea typeface="+mn-ea"/>
                  <a:cs typeface="+mn-cs"/>
                </a:rPr>
                <a:t>E.13.6.3</a:t>
              </a:r>
            </a:p>
          </p:txBody>
        </p:sp>
      </p:grpSp>
      <p:sp>
        <p:nvSpPr>
          <p:cNvPr id="17" name="Yuvarlatılmış Dikdörtgen 16"/>
          <p:cNvSpPr/>
          <p:nvPr/>
        </p:nvSpPr>
        <p:spPr>
          <a:xfrm>
            <a:off x="438869" y="5553363"/>
            <a:ext cx="3456475" cy="813815"/>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265113">
              <a:defRPr/>
            </a:pPr>
            <a:r>
              <a:rPr kumimoji="0" lang="tr-TR" sz="1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SORUMLU BİRİM</a:t>
            </a:r>
          </a:p>
          <a:p>
            <a:pPr marL="265113">
              <a:defRPr/>
            </a:pPr>
            <a:r>
              <a:rPr lang="tr-TR" sz="1200" kern="0" dirty="0">
                <a:solidFill>
                  <a:prstClr val="black"/>
                </a:solidFill>
                <a:latin typeface="Arial" panose="020B0604020202020204" pitchFamily="34" charset="0"/>
                <a:cs typeface="Arial" panose="020B0604020202020204" pitchFamily="34" charset="0"/>
              </a:rPr>
              <a:t>Merkez Birimler/İl Sağlık Müdürlükleri</a:t>
            </a:r>
          </a:p>
        </p:txBody>
      </p:sp>
      <p:sp>
        <p:nvSpPr>
          <p:cNvPr id="18" name="Yuvarlatılmış Dikdörtgen 17"/>
          <p:cNvSpPr/>
          <p:nvPr/>
        </p:nvSpPr>
        <p:spPr>
          <a:xfrm>
            <a:off x="6866658" y="5553362"/>
            <a:ext cx="4320810" cy="813815"/>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265113">
              <a:defRPr/>
            </a:pPr>
            <a:r>
              <a:rPr lang="tr-TR" sz="1400" b="1" kern="0" dirty="0">
                <a:solidFill>
                  <a:prstClr val="black"/>
                </a:solidFill>
                <a:latin typeface="Arial" panose="020B0604020202020204" pitchFamily="34" charset="0"/>
                <a:cs typeface="Arial" panose="020B0604020202020204" pitchFamily="34" charset="0"/>
              </a:rPr>
              <a:t>Eylem Çıktısı</a:t>
            </a:r>
          </a:p>
          <a:p>
            <a:pPr marL="265113">
              <a:defRPr/>
            </a:pPr>
            <a:r>
              <a:rPr lang="sv-SE" sz="1400" kern="0" dirty="0">
                <a:solidFill>
                  <a:prstClr val="black"/>
                </a:solidFill>
                <a:latin typeface="Arial" panose="020B0604020202020204" pitchFamily="34" charset="0"/>
                <a:cs typeface="Arial" panose="020B0604020202020204" pitchFamily="34" charset="0"/>
              </a:rPr>
              <a:t>DYS'den tüm personele gönderilen barkodlu ilgili yıl '"Yönetim Kararlılık Beyanı"</a:t>
            </a:r>
            <a:endParaRPr lang="tr-TR" sz="1400" kern="0" dirty="0">
              <a:solidFill>
                <a:prstClr val="black"/>
              </a:solidFill>
              <a:latin typeface="Arial" panose="020B0604020202020204" pitchFamily="34" charset="0"/>
              <a:cs typeface="Arial" panose="020B0604020202020204" pitchFamily="34" charset="0"/>
            </a:endParaRPr>
          </a:p>
        </p:txBody>
      </p:sp>
      <p:sp>
        <p:nvSpPr>
          <p:cNvPr id="20" name="Yuvarlatılmış Dikdörtgen 19"/>
          <p:cNvSpPr/>
          <p:nvPr/>
        </p:nvSpPr>
        <p:spPr>
          <a:xfrm>
            <a:off x="3895345" y="5553363"/>
            <a:ext cx="2971314" cy="827341"/>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360363" lvl="0">
              <a:defRPr/>
            </a:pPr>
            <a:r>
              <a:rPr kumimoji="0" lang="tr-TR" sz="1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TAMAMLANMA TARİHİ</a:t>
            </a:r>
            <a:endParaRPr lang="tr-TR" sz="1200" kern="0" dirty="0">
              <a:solidFill>
                <a:prstClr val="black"/>
              </a:solidFill>
              <a:latin typeface="Arial" panose="020B0604020202020204" pitchFamily="34" charset="0"/>
              <a:cs typeface="Arial" panose="020B0604020202020204" pitchFamily="34" charset="0"/>
            </a:endParaRPr>
          </a:p>
          <a:p>
            <a:pPr marL="360363" lvl="0">
              <a:defRPr/>
            </a:pPr>
            <a:r>
              <a:rPr lang="tr-TR" sz="1200" kern="0" dirty="0">
                <a:solidFill>
                  <a:prstClr val="black"/>
                </a:solidFill>
                <a:latin typeface="Arial" panose="020B0604020202020204" pitchFamily="34" charset="0"/>
                <a:cs typeface="Arial" panose="020B0604020202020204" pitchFamily="34" charset="0"/>
              </a:rPr>
              <a:t>1. Çeyrek Dönem 2025</a:t>
            </a:r>
          </a:p>
          <a:p>
            <a:pPr marL="360363" lvl="0">
              <a:defRPr/>
            </a:pPr>
            <a:r>
              <a:rPr lang="tr-TR" sz="1200" kern="0" dirty="0">
                <a:solidFill>
                  <a:prstClr val="black"/>
                </a:solidFill>
                <a:latin typeface="Arial" panose="020B0604020202020204" pitchFamily="34" charset="0"/>
                <a:cs typeface="Arial" panose="020B0604020202020204" pitchFamily="34" charset="0"/>
              </a:rPr>
              <a:t>1. Çeyrek Dönem 2026</a:t>
            </a:r>
          </a:p>
        </p:txBody>
      </p:sp>
    </p:spTree>
    <p:extLst>
      <p:ext uri="{BB962C8B-B14F-4D97-AF65-F5344CB8AC3E}">
        <p14:creationId xmlns:p14="http://schemas.microsoft.com/office/powerpoint/2010/main" val="2014615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a:extLst>
              <a:ext uri="{FF2B5EF4-FFF2-40B4-BE49-F238E27FC236}">
                <a16:creationId xmlns:a16="http://schemas.microsoft.com/office/drawing/2014/main" id="{C6EA13A1-CE69-4A43-B418-2EB2F1FCA901}"/>
              </a:ext>
            </a:extLst>
          </p:cNvPr>
          <p:cNvSpPr>
            <a:spLocks noGrp="1"/>
          </p:cNvSpPr>
          <p:nvPr>
            <p:ph type="ctrTitle" idx="4294967295"/>
          </p:nvPr>
        </p:nvSpPr>
        <p:spPr>
          <a:xfrm>
            <a:off x="1081883" y="356753"/>
            <a:ext cx="3291709" cy="309230"/>
          </a:xfrm>
          <a:prstGeom prst="rect">
            <a:avLst/>
          </a:prstGeom>
        </p:spPr>
        <p:txBody>
          <a:bodyPr/>
          <a:lstStyle/>
          <a:p>
            <a:r>
              <a:rPr lang="tr-TR" sz="2000" b="1" dirty="0"/>
              <a:t>Yönetim Kararlılık Beyanı</a:t>
            </a:r>
          </a:p>
        </p:txBody>
      </p:sp>
      <p:sp>
        <p:nvSpPr>
          <p:cNvPr id="6" name="Metin kutusu 5">
            <a:extLst>
              <a:ext uri="{FF2B5EF4-FFF2-40B4-BE49-F238E27FC236}">
                <a16:creationId xmlns:a16="http://schemas.microsoft.com/office/drawing/2014/main" id="{4FD35FA7-31D9-4E2E-9CF3-295A05B57F6F}"/>
              </a:ext>
            </a:extLst>
          </p:cNvPr>
          <p:cNvSpPr txBox="1"/>
          <p:nvPr/>
        </p:nvSpPr>
        <p:spPr>
          <a:xfrm>
            <a:off x="619411" y="1412443"/>
            <a:ext cx="6524699" cy="5062924"/>
          </a:xfrm>
          <a:prstGeom prst="rect">
            <a:avLst/>
          </a:prstGeom>
          <a:noFill/>
        </p:spPr>
        <p:txBody>
          <a:bodyPr wrap="square" rtlCol="0">
            <a:spAutoFit/>
          </a:bodyPr>
          <a:lstStyle/>
          <a:p>
            <a:pPr marL="285750" lvl="0" indent="-285750">
              <a:buFont typeface="Arial" panose="020B0604020202020204" pitchFamily="34" charset="0"/>
              <a:buChar char="•"/>
            </a:pPr>
            <a:endParaRPr lang="tr-TR" sz="1700" dirty="0">
              <a:latin typeface="+mj-lt"/>
              <a:cs typeface="Times New Roman" panose="02020603050405020304" pitchFamily="18" charset="0"/>
            </a:endParaRPr>
          </a:p>
          <a:p>
            <a:pPr marL="285750" lvl="0" indent="-285750">
              <a:buFont typeface="Arial" panose="020B0604020202020204" pitchFamily="34" charset="0"/>
              <a:buChar char="•"/>
            </a:pPr>
            <a:r>
              <a:rPr lang="tr-TR" sz="1700" dirty="0">
                <a:latin typeface="+mj-lt"/>
                <a:cs typeface="Times New Roman" panose="02020603050405020304" pitchFamily="18" charset="0"/>
              </a:rPr>
              <a:t>Üst Politika Belgeleri </a:t>
            </a:r>
          </a:p>
          <a:p>
            <a:pPr lvl="0"/>
            <a:r>
              <a:rPr lang="tr-TR" sz="1700" dirty="0">
                <a:latin typeface="+mj-lt"/>
                <a:cs typeface="Times New Roman" panose="02020603050405020304" pitchFamily="18" charset="0"/>
              </a:rPr>
              <a:t>(</a:t>
            </a:r>
            <a:r>
              <a:rPr lang="tr-TR" sz="1700" b="1" dirty="0" err="1">
                <a:latin typeface="+mj-lt"/>
                <a:cs typeface="Times New Roman" panose="02020603050405020304" pitchFamily="18" charset="0"/>
              </a:rPr>
              <a:t>Onikinci</a:t>
            </a:r>
            <a:r>
              <a:rPr lang="tr-TR" sz="1700" b="1" dirty="0">
                <a:latin typeface="+mj-lt"/>
                <a:cs typeface="Times New Roman" panose="02020603050405020304" pitchFamily="18" charset="0"/>
              </a:rPr>
              <a:t> Kalkınma Planı (2024-2028)</a:t>
            </a:r>
            <a:r>
              <a:rPr lang="tr-TR" sz="1700" dirty="0">
                <a:latin typeface="+mj-lt"/>
                <a:cs typeface="Times New Roman" panose="02020603050405020304" pitchFamily="18" charset="0"/>
              </a:rPr>
              <a:t>, </a:t>
            </a:r>
            <a:r>
              <a:rPr lang="tr-TR" sz="1700" b="1" dirty="0">
                <a:latin typeface="+mj-lt"/>
                <a:cs typeface="Times New Roman" panose="02020603050405020304" pitchFamily="18" charset="0"/>
              </a:rPr>
              <a:t>Orta Vadeli Program (2025-2027), 2025 Yılı Cumhurbaşkanlığı Yıllık Programı</a:t>
            </a:r>
            <a:r>
              <a:rPr lang="tr-TR" sz="1700" dirty="0">
                <a:latin typeface="+mj-lt"/>
                <a:cs typeface="Times New Roman" panose="02020603050405020304" pitchFamily="18" charset="0"/>
              </a:rPr>
              <a:t>)</a:t>
            </a:r>
            <a:endParaRPr lang="tr-TR" sz="1700" b="1" dirty="0">
              <a:latin typeface="+mj-lt"/>
              <a:cs typeface="Times New Roman" panose="02020603050405020304" pitchFamily="18" charset="0"/>
            </a:endParaRPr>
          </a:p>
          <a:p>
            <a:pPr lvl="0"/>
            <a:endParaRPr lang="tr-TR" sz="1700" dirty="0">
              <a:latin typeface="+mj-lt"/>
              <a:cs typeface="Times New Roman" panose="02020603050405020304" pitchFamily="18" charset="0"/>
            </a:endParaRPr>
          </a:p>
          <a:p>
            <a:pPr marL="285750" lvl="0" indent="-285750">
              <a:buFont typeface="Arial" panose="020B0604020202020204" pitchFamily="34" charset="0"/>
              <a:buChar char="•"/>
            </a:pPr>
            <a:r>
              <a:rPr lang="en-US" sz="1700" dirty="0">
                <a:latin typeface="+mj-lt"/>
                <a:cs typeface="Times New Roman" panose="02020603050405020304" pitchFamily="18" charset="0"/>
              </a:rPr>
              <a:t>Sağlık </a:t>
            </a:r>
            <a:r>
              <a:rPr lang="en-US" sz="1700" dirty="0" err="1">
                <a:latin typeface="+mj-lt"/>
                <a:cs typeface="Times New Roman" panose="02020603050405020304" pitchFamily="18" charset="0"/>
              </a:rPr>
              <a:t>Bakanlığı</a:t>
            </a:r>
            <a:r>
              <a:rPr lang="en-US" sz="1700" dirty="0">
                <a:latin typeface="+mj-lt"/>
                <a:cs typeface="Times New Roman" panose="02020603050405020304" pitchFamily="18" charset="0"/>
              </a:rPr>
              <a:t> </a:t>
            </a:r>
            <a:r>
              <a:rPr lang="tr-TR" sz="1700" b="1" dirty="0">
                <a:latin typeface="+mj-lt"/>
                <a:cs typeface="Times New Roman" panose="02020603050405020304" pitchFamily="18" charset="0"/>
              </a:rPr>
              <a:t>2024-2028 </a:t>
            </a:r>
            <a:r>
              <a:rPr lang="en-US" sz="1700" b="1" dirty="0" err="1">
                <a:latin typeface="+mj-lt"/>
                <a:cs typeface="Times New Roman" panose="02020603050405020304" pitchFamily="18" charset="0"/>
              </a:rPr>
              <a:t>Stratejik</a:t>
            </a:r>
            <a:r>
              <a:rPr lang="en-US" sz="1700" b="1" dirty="0">
                <a:latin typeface="+mj-lt"/>
                <a:cs typeface="Times New Roman" panose="02020603050405020304" pitchFamily="18" charset="0"/>
              </a:rPr>
              <a:t> </a:t>
            </a:r>
            <a:r>
              <a:rPr lang="en-US" sz="1700" b="1" dirty="0" err="1">
                <a:latin typeface="+mj-lt"/>
                <a:cs typeface="Times New Roman" panose="02020603050405020304" pitchFamily="18" charset="0"/>
              </a:rPr>
              <a:t>Planı</a:t>
            </a:r>
            <a:r>
              <a:rPr lang="en-US" sz="1700" dirty="0" err="1">
                <a:latin typeface="+mj-lt"/>
                <a:cs typeface="Times New Roman" panose="02020603050405020304" pitchFamily="18" charset="0"/>
              </a:rPr>
              <a:t>na</a:t>
            </a:r>
            <a:r>
              <a:rPr lang="tr-TR" sz="1700" dirty="0">
                <a:latin typeface="+mj-lt"/>
                <a:cs typeface="Times New Roman" panose="02020603050405020304" pitchFamily="18" charset="0"/>
              </a:rPr>
              <a:t> </a:t>
            </a:r>
            <a:r>
              <a:rPr lang="en-US" sz="1700" dirty="0" err="1">
                <a:latin typeface="+mj-lt"/>
                <a:cs typeface="Times New Roman" panose="02020603050405020304" pitchFamily="18" charset="0"/>
              </a:rPr>
              <a:t>göre</a:t>
            </a:r>
            <a:r>
              <a:rPr lang="en-US" sz="1700" dirty="0">
                <a:latin typeface="+mj-lt"/>
                <a:cs typeface="Times New Roman" panose="02020603050405020304" pitchFamily="18" charset="0"/>
              </a:rPr>
              <a:t>;</a:t>
            </a:r>
            <a:endParaRPr lang="tr-TR" sz="1700" dirty="0">
              <a:latin typeface="+mj-lt"/>
              <a:cs typeface="Times New Roman" panose="02020603050405020304" pitchFamily="18" charset="0"/>
            </a:endParaRPr>
          </a:p>
          <a:p>
            <a:pPr lvl="0"/>
            <a:r>
              <a:rPr lang="tr-TR" sz="1700" dirty="0">
                <a:latin typeface="+mj-lt"/>
                <a:cs typeface="Times New Roman" panose="02020603050405020304" pitchFamily="18" charset="0"/>
              </a:rPr>
              <a:t>	</a:t>
            </a:r>
            <a:r>
              <a:rPr lang="en-US" sz="1700" b="1" dirty="0" err="1">
                <a:latin typeface="+mj-lt"/>
                <a:cs typeface="Times New Roman" panose="02020603050405020304" pitchFamily="18" charset="0"/>
              </a:rPr>
              <a:t>Amaç</a:t>
            </a:r>
            <a:r>
              <a:rPr lang="en-US" sz="1700" b="1" dirty="0">
                <a:latin typeface="+mj-lt"/>
                <a:cs typeface="Times New Roman" panose="02020603050405020304" pitchFamily="18" charset="0"/>
              </a:rPr>
              <a:t> ….:</a:t>
            </a:r>
            <a:endParaRPr lang="tr-TR" sz="1700" b="1" dirty="0">
              <a:latin typeface="+mj-lt"/>
              <a:cs typeface="Times New Roman" panose="02020603050405020304" pitchFamily="18" charset="0"/>
            </a:endParaRPr>
          </a:p>
          <a:p>
            <a:pPr lvl="1"/>
            <a:r>
              <a:rPr lang="tr-TR" sz="1700" b="1" dirty="0">
                <a:latin typeface="+mj-lt"/>
                <a:cs typeface="Times New Roman" panose="02020603050405020304" pitchFamily="18" charset="0"/>
              </a:rPr>
              <a:t>		</a:t>
            </a:r>
            <a:r>
              <a:rPr lang="en-US" sz="1700" b="1" dirty="0" err="1">
                <a:latin typeface="+mj-lt"/>
                <a:cs typeface="Times New Roman" panose="02020603050405020304" pitchFamily="18" charset="0"/>
              </a:rPr>
              <a:t>Hedef</a:t>
            </a:r>
            <a:r>
              <a:rPr lang="en-US" sz="1700" b="1" dirty="0">
                <a:latin typeface="+mj-lt"/>
                <a:cs typeface="Times New Roman" panose="02020603050405020304" pitchFamily="18" charset="0"/>
              </a:rPr>
              <a:t> …..:</a:t>
            </a:r>
            <a:endParaRPr lang="tr-TR" sz="1700" dirty="0">
              <a:latin typeface="+mj-lt"/>
              <a:cs typeface="Times New Roman" panose="02020603050405020304" pitchFamily="18" charset="0"/>
            </a:endParaRPr>
          </a:p>
          <a:p>
            <a:pPr lvl="1"/>
            <a:endParaRPr lang="tr-TR" sz="1700" dirty="0">
              <a:latin typeface="+mj-lt"/>
              <a:cs typeface="Times New Roman" panose="02020603050405020304" pitchFamily="18" charset="0"/>
            </a:endParaRPr>
          </a:p>
          <a:p>
            <a:pPr marL="285750" lvl="0" indent="-285750">
              <a:buFont typeface="Arial" panose="020B0604020202020204" pitchFamily="34" charset="0"/>
              <a:buChar char="•"/>
            </a:pPr>
            <a:r>
              <a:rPr lang="en-US" sz="1700" dirty="0" err="1">
                <a:latin typeface="+mj-lt"/>
                <a:cs typeface="Times New Roman" panose="02020603050405020304" pitchFamily="18" charset="0"/>
              </a:rPr>
              <a:t>Sağlık</a:t>
            </a:r>
            <a:r>
              <a:rPr lang="en-US" sz="1700" dirty="0">
                <a:latin typeface="+mj-lt"/>
                <a:cs typeface="Times New Roman" panose="02020603050405020304" pitchFamily="18" charset="0"/>
              </a:rPr>
              <a:t> </a:t>
            </a:r>
            <a:r>
              <a:rPr lang="en-US" sz="1700" dirty="0" err="1">
                <a:latin typeface="+mj-lt"/>
                <a:cs typeface="Times New Roman" panose="02020603050405020304" pitchFamily="18" charset="0"/>
              </a:rPr>
              <a:t>Bakanlığı</a:t>
            </a:r>
            <a:r>
              <a:rPr lang="en-US" sz="1700" dirty="0">
                <a:latin typeface="+mj-lt"/>
                <a:cs typeface="Times New Roman" panose="02020603050405020304" pitchFamily="18" charset="0"/>
              </a:rPr>
              <a:t> </a:t>
            </a:r>
            <a:r>
              <a:rPr lang="tr-TR" sz="1700" dirty="0">
                <a:latin typeface="+mj-lt"/>
                <a:cs typeface="Times New Roman" panose="02020603050405020304" pitchFamily="18" charset="0"/>
              </a:rPr>
              <a:t>2025-2026 </a:t>
            </a:r>
            <a:r>
              <a:rPr lang="en-US" sz="1700" dirty="0" err="1">
                <a:latin typeface="+mj-lt"/>
                <a:cs typeface="Times New Roman" panose="02020603050405020304" pitchFamily="18" charset="0"/>
              </a:rPr>
              <a:t>Kamu</a:t>
            </a:r>
            <a:r>
              <a:rPr lang="en-US" sz="1700" dirty="0">
                <a:latin typeface="+mj-lt"/>
                <a:cs typeface="Times New Roman" panose="02020603050405020304" pitchFamily="18" charset="0"/>
              </a:rPr>
              <a:t> İç Kontrol </a:t>
            </a:r>
            <a:r>
              <a:rPr lang="en-US" sz="1700" dirty="0" err="1">
                <a:latin typeface="+mj-lt"/>
                <a:cs typeface="Times New Roman" panose="02020603050405020304" pitchFamily="18" charset="0"/>
              </a:rPr>
              <a:t>Standartlarına</a:t>
            </a:r>
            <a:r>
              <a:rPr lang="en-US" sz="1700" dirty="0">
                <a:latin typeface="+mj-lt"/>
                <a:cs typeface="Times New Roman" panose="02020603050405020304" pitchFamily="18" charset="0"/>
              </a:rPr>
              <a:t> </a:t>
            </a:r>
            <a:r>
              <a:rPr lang="en-US" sz="1700" dirty="0" err="1">
                <a:latin typeface="+mj-lt"/>
                <a:cs typeface="Times New Roman" panose="02020603050405020304" pitchFamily="18" charset="0"/>
              </a:rPr>
              <a:t>Uyum</a:t>
            </a:r>
            <a:r>
              <a:rPr lang="en-US" sz="1700" dirty="0">
                <a:latin typeface="+mj-lt"/>
                <a:cs typeface="Times New Roman" panose="02020603050405020304" pitchFamily="18" charset="0"/>
              </a:rPr>
              <a:t> </a:t>
            </a:r>
            <a:r>
              <a:rPr lang="en-US" sz="1700" dirty="0" err="1">
                <a:latin typeface="+mj-lt"/>
                <a:cs typeface="Times New Roman" panose="02020603050405020304" pitchFamily="18" charset="0"/>
              </a:rPr>
              <a:t>Eylem</a:t>
            </a:r>
            <a:r>
              <a:rPr lang="en-US" sz="1700" dirty="0">
                <a:latin typeface="+mj-lt"/>
                <a:cs typeface="Times New Roman" panose="02020603050405020304" pitchFamily="18" charset="0"/>
              </a:rPr>
              <a:t> </a:t>
            </a:r>
            <a:r>
              <a:rPr lang="en-US" sz="1700" dirty="0" err="1">
                <a:latin typeface="+mj-lt"/>
                <a:cs typeface="Times New Roman" panose="02020603050405020304" pitchFamily="18" charset="0"/>
              </a:rPr>
              <a:t>Planına</a:t>
            </a:r>
            <a:r>
              <a:rPr lang="en-US" sz="1700" dirty="0">
                <a:latin typeface="+mj-lt"/>
                <a:cs typeface="Times New Roman" panose="02020603050405020304" pitchFamily="18" charset="0"/>
              </a:rPr>
              <a:t> </a:t>
            </a:r>
            <a:r>
              <a:rPr lang="en-US" sz="1700" dirty="0" err="1">
                <a:latin typeface="+mj-lt"/>
                <a:cs typeface="Times New Roman" panose="02020603050405020304" pitchFamily="18" charset="0"/>
              </a:rPr>
              <a:t>göre</a:t>
            </a:r>
            <a:r>
              <a:rPr lang="en-US" sz="1700" dirty="0">
                <a:latin typeface="+mj-lt"/>
                <a:cs typeface="Times New Roman" panose="02020603050405020304" pitchFamily="18" charset="0"/>
              </a:rPr>
              <a:t>;</a:t>
            </a:r>
            <a:endParaRPr lang="tr-TR" sz="1700" dirty="0">
              <a:latin typeface="+mj-lt"/>
              <a:cs typeface="Times New Roman" panose="02020603050405020304" pitchFamily="18" charset="0"/>
            </a:endParaRPr>
          </a:p>
          <a:p>
            <a:pPr lvl="0"/>
            <a:r>
              <a:rPr lang="tr-TR" sz="1700" b="1" dirty="0">
                <a:latin typeface="+mj-lt"/>
                <a:cs typeface="Times New Roman" panose="02020603050405020304" pitchFamily="18" charset="0"/>
              </a:rPr>
              <a:t>	</a:t>
            </a:r>
            <a:r>
              <a:rPr lang="en-US" sz="1700" b="1" dirty="0" err="1">
                <a:latin typeface="+mj-lt"/>
                <a:cs typeface="Times New Roman" panose="02020603050405020304" pitchFamily="18" charset="0"/>
              </a:rPr>
              <a:t>Eylem</a:t>
            </a:r>
            <a:r>
              <a:rPr lang="en-US" sz="1700" dirty="0">
                <a:latin typeface="+mj-lt"/>
                <a:cs typeface="Times New Roman" panose="02020603050405020304" pitchFamily="18" charset="0"/>
              </a:rPr>
              <a:t>….:</a:t>
            </a:r>
            <a:endParaRPr lang="tr-TR" sz="1700" dirty="0">
              <a:latin typeface="+mj-lt"/>
              <a:cs typeface="Times New Roman" panose="02020603050405020304" pitchFamily="18" charset="0"/>
            </a:endParaRPr>
          </a:p>
          <a:p>
            <a:endParaRPr lang="tr-TR" sz="1700" dirty="0">
              <a:latin typeface="+mj-lt"/>
              <a:cs typeface="Times New Roman" panose="02020603050405020304" pitchFamily="18" charset="0"/>
            </a:endParaRPr>
          </a:p>
          <a:p>
            <a:pPr marL="285750" lvl="0" indent="-285750">
              <a:buFont typeface="Arial" panose="020B0604020202020204" pitchFamily="34" charset="0"/>
              <a:buChar char="•"/>
            </a:pPr>
            <a:r>
              <a:rPr lang="en-US" sz="1700" dirty="0" err="1">
                <a:latin typeface="+mj-lt"/>
                <a:cs typeface="Times New Roman" panose="02020603050405020304" pitchFamily="18" charset="0"/>
              </a:rPr>
              <a:t>Genel</a:t>
            </a:r>
            <a:r>
              <a:rPr lang="en-US" sz="1700" dirty="0">
                <a:latin typeface="+mj-lt"/>
                <a:cs typeface="Times New Roman" panose="02020603050405020304" pitchFamily="18" charset="0"/>
              </a:rPr>
              <a:t> </a:t>
            </a:r>
            <a:r>
              <a:rPr lang="en-US" sz="1700" dirty="0" err="1">
                <a:latin typeface="+mj-lt"/>
                <a:cs typeface="Times New Roman" panose="02020603050405020304" pitchFamily="18" charset="0"/>
              </a:rPr>
              <a:t>Müdürlüğümüzde</a:t>
            </a:r>
            <a:r>
              <a:rPr lang="en-US" sz="1700" dirty="0">
                <a:latin typeface="+mj-lt"/>
                <a:cs typeface="Times New Roman" panose="02020603050405020304" pitchFamily="18" charset="0"/>
              </a:rPr>
              <a:t> / </a:t>
            </a:r>
            <a:r>
              <a:rPr lang="en-US" sz="1700" dirty="0" err="1">
                <a:latin typeface="+mj-lt"/>
                <a:cs typeface="Times New Roman" panose="02020603050405020304" pitchFamily="18" charset="0"/>
              </a:rPr>
              <a:t>Başkanlığımızda</a:t>
            </a:r>
            <a:r>
              <a:rPr lang="en-US" sz="1700" dirty="0">
                <a:latin typeface="+mj-lt"/>
                <a:cs typeface="Times New Roman" panose="02020603050405020304" pitchFamily="18" charset="0"/>
              </a:rPr>
              <a:t> / İl Sağlık </a:t>
            </a:r>
            <a:r>
              <a:rPr lang="en-US" sz="1700" dirty="0" err="1">
                <a:latin typeface="+mj-lt"/>
                <a:cs typeface="Times New Roman" panose="02020603050405020304" pitchFamily="18" charset="0"/>
              </a:rPr>
              <a:t>Müdürlüğümüzde</a:t>
            </a:r>
            <a:r>
              <a:rPr lang="en-US" sz="1700" dirty="0">
                <a:latin typeface="+mj-lt"/>
                <a:cs typeface="Times New Roman" panose="02020603050405020304" pitchFamily="18" charset="0"/>
              </a:rPr>
              <a:t>; </a:t>
            </a:r>
            <a:r>
              <a:rPr lang="tr-TR" sz="1700" dirty="0">
                <a:latin typeface="+mj-lt"/>
                <a:cs typeface="Times New Roman" panose="02020603050405020304" pitchFamily="18" charset="0"/>
              </a:rPr>
              <a:t>2025 </a:t>
            </a:r>
            <a:r>
              <a:rPr lang="en-US" sz="1700" dirty="0" err="1">
                <a:latin typeface="+mj-lt"/>
                <a:cs typeface="Times New Roman" panose="02020603050405020304" pitchFamily="18" charset="0"/>
              </a:rPr>
              <a:t>Yılında</a:t>
            </a:r>
            <a:r>
              <a:rPr lang="en-US" sz="1700" dirty="0">
                <a:latin typeface="+mj-lt"/>
                <a:cs typeface="Times New Roman" panose="02020603050405020304" pitchFamily="18" charset="0"/>
              </a:rPr>
              <a:t> </a:t>
            </a:r>
            <a:r>
              <a:rPr lang="en-US" sz="1700" dirty="0" err="1">
                <a:latin typeface="+mj-lt"/>
                <a:cs typeface="Times New Roman" panose="02020603050405020304" pitchFamily="18" charset="0"/>
              </a:rPr>
              <a:t>Yürütülecek</a:t>
            </a:r>
            <a:r>
              <a:rPr lang="en-US" sz="1700" dirty="0">
                <a:latin typeface="+mj-lt"/>
                <a:cs typeface="Times New Roman" panose="02020603050405020304" pitchFamily="18" charset="0"/>
              </a:rPr>
              <a:t> </a:t>
            </a:r>
            <a:r>
              <a:rPr lang="en-US" sz="1700" dirty="0" err="1">
                <a:latin typeface="+mj-lt"/>
                <a:cs typeface="Times New Roman" panose="02020603050405020304" pitchFamily="18" charset="0"/>
              </a:rPr>
              <a:t>Bazı</a:t>
            </a:r>
            <a:r>
              <a:rPr lang="en-US" sz="1700" dirty="0">
                <a:latin typeface="+mj-lt"/>
                <a:cs typeface="Times New Roman" panose="02020603050405020304" pitchFamily="18" charset="0"/>
              </a:rPr>
              <a:t> </a:t>
            </a:r>
            <a:r>
              <a:rPr lang="en-US" sz="1700" dirty="0" err="1">
                <a:latin typeface="+mj-lt"/>
                <a:cs typeface="Times New Roman" panose="02020603050405020304" pitchFamily="18" charset="0"/>
              </a:rPr>
              <a:t>Önemli</a:t>
            </a:r>
            <a:r>
              <a:rPr lang="en-US" sz="1700" dirty="0">
                <a:latin typeface="+mj-lt"/>
                <a:cs typeface="Times New Roman" panose="02020603050405020304" pitchFamily="18" charset="0"/>
              </a:rPr>
              <a:t> </a:t>
            </a:r>
            <a:r>
              <a:rPr lang="en-US" sz="1700" dirty="0" err="1">
                <a:latin typeface="+mj-lt"/>
                <a:cs typeface="Times New Roman" panose="02020603050405020304" pitchFamily="18" charset="0"/>
              </a:rPr>
              <a:t>Faaliyetler</a:t>
            </a:r>
            <a:r>
              <a:rPr lang="en-US" sz="1700" dirty="0">
                <a:latin typeface="+mj-lt"/>
                <a:cs typeface="Times New Roman" panose="02020603050405020304" pitchFamily="18" charset="0"/>
              </a:rPr>
              <a:t>:</a:t>
            </a:r>
            <a:endParaRPr lang="tr-TR" sz="1700" dirty="0">
              <a:latin typeface="+mj-lt"/>
              <a:cs typeface="Times New Roman" panose="02020603050405020304" pitchFamily="18" charset="0"/>
            </a:endParaRPr>
          </a:p>
          <a:p>
            <a:pPr lvl="0"/>
            <a:r>
              <a:rPr lang="tr-TR" sz="1700" b="1" dirty="0">
                <a:latin typeface="+mj-lt"/>
                <a:cs typeface="Times New Roman" panose="02020603050405020304" pitchFamily="18" charset="0"/>
              </a:rPr>
              <a:t>	</a:t>
            </a:r>
            <a:r>
              <a:rPr lang="en-US" sz="1700" b="1" dirty="0" err="1">
                <a:latin typeface="+mj-lt"/>
                <a:cs typeface="Times New Roman" panose="02020603050405020304" pitchFamily="18" charset="0"/>
              </a:rPr>
              <a:t>Faaliyet</a:t>
            </a:r>
            <a:r>
              <a:rPr lang="en-US" sz="1700" dirty="0">
                <a:latin typeface="+mj-lt"/>
                <a:cs typeface="Times New Roman" panose="02020603050405020304" pitchFamily="18" charset="0"/>
              </a:rPr>
              <a:t>….:</a:t>
            </a:r>
            <a:endParaRPr lang="tr-TR" sz="1700" dirty="0">
              <a:latin typeface="+mj-lt"/>
              <a:cs typeface="Times New Roman" panose="02020603050405020304" pitchFamily="18" charset="0"/>
            </a:endParaRPr>
          </a:p>
          <a:p>
            <a:pPr lvl="0"/>
            <a:endParaRPr lang="tr-TR" sz="1700" dirty="0">
              <a:latin typeface="+mj-lt"/>
              <a:cs typeface="Times New Roman" panose="02020603050405020304" pitchFamily="18" charset="0"/>
            </a:endParaRPr>
          </a:p>
          <a:p>
            <a:pPr lvl="0"/>
            <a:endParaRPr lang="tr-TR" sz="1700" dirty="0">
              <a:latin typeface="+mj-lt"/>
              <a:cs typeface="Times New Roman" panose="02020603050405020304" pitchFamily="18" charset="0"/>
            </a:endParaRPr>
          </a:p>
        </p:txBody>
      </p:sp>
      <p:pic>
        <p:nvPicPr>
          <p:cNvPr id="2" name="Resim 1">
            <a:extLst>
              <a:ext uri="{FF2B5EF4-FFF2-40B4-BE49-F238E27FC236}">
                <a16:creationId xmlns:a16="http://schemas.microsoft.com/office/drawing/2014/main" id="{F5B68C49-778C-439A-A479-0295D78FEB21}"/>
              </a:ext>
            </a:extLst>
          </p:cNvPr>
          <p:cNvPicPr>
            <a:picLocks noChangeAspect="1"/>
          </p:cNvPicPr>
          <p:nvPr/>
        </p:nvPicPr>
        <p:blipFill>
          <a:blip r:embed="rId3"/>
          <a:stretch>
            <a:fillRect/>
          </a:stretch>
        </p:blipFill>
        <p:spPr>
          <a:xfrm>
            <a:off x="7356416" y="356753"/>
            <a:ext cx="4216173" cy="6093096"/>
          </a:xfrm>
          <a:prstGeom prst="rect">
            <a:avLst/>
          </a:prstGeom>
        </p:spPr>
      </p:pic>
    </p:spTree>
    <p:extLst>
      <p:ext uri="{BB962C8B-B14F-4D97-AF65-F5344CB8AC3E}">
        <p14:creationId xmlns:p14="http://schemas.microsoft.com/office/powerpoint/2010/main" val="3815498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4">
            <a:extLst>
              <a:ext uri="{FF2B5EF4-FFF2-40B4-BE49-F238E27FC236}">
                <a16:creationId xmlns:a16="http://schemas.microsoft.com/office/drawing/2014/main" id="{95428C48-BDF9-4B39-AA03-4E81D67C6013}"/>
              </a:ext>
            </a:extLst>
          </p:cNvPr>
          <p:cNvSpPr txBox="1">
            <a:spLocks/>
          </p:cNvSpPr>
          <p:nvPr/>
        </p:nvSpPr>
        <p:spPr>
          <a:xfrm>
            <a:off x="1142267" y="466834"/>
            <a:ext cx="8634779" cy="46766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2000" b="1" dirty="0"/>
              <a:t>Yönetim Kararlılık Beyanı</a:t>
            </a:r>
            <a:r>
              <a:rPr lang="tr-TR" sz="2000" b="1" dirty="0"/>
              <a:t>– Sıkça Yapılan Hatalar</a:t>
            </a:r>
          </a:p>
        </p:txBody>
      </p:sp>
      <p:sp>
        <p:nvSpPr>
          <p:cNvPr id="3" name="Unvan 4">
            <a:extLst>
              <a:ext uri="{FF2B5EF4-FFF2-40B4-BE49-F238E27FC236}">
                <a16:creationId xmlns:a16="http://schemas.microsoft.com/office/drawing/2014/main" id="{F239457F-7165-4FBE-81AC-C8BEC1764710}"/>
              </a:ext>
            </a:extLst>
          </p:cNvPr>
          <p:cNvSpPr txBox="1">
            <a:spLocks/>
          </p:cNvSpPr>
          <p:nvPr/>
        </p:nvSpPr>
        <p:spPr>
          <a:xfrm>
            <a:off x="1003755" y="1433667"/>
            <a:ext cx="7565605" cy="523058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Arial" panose="020B0604020202020204" pitchFamily="34" charset="0"/>
              <a:buChar char="•"/>
            </a:pPr>
            <a:r>
              <a:rPr lang="tr-TR" sz="2400" dirty="0">
                <a:cs typeface="Times New Roman" panose="02020603050405020304" pitchFamily="18" charset="0"/>
              </a:rPr>
              <a:t>Üst politika belgelerinin yer almaması</a:t>
            </a:r>
          </a:p>
          <a:p>
            <a:pPr marL="342900" indent="-342900">
              <a:buFont typeface="Arial" panose="020B0604020202020204" pitchFamily="34" charset="0"/>
              <a:buChar char="•"/>
            </a:pPr>
            <a:endParaRPr lang="tr-TR" sz="2400" dirty="0">
              <a:cs typeface="Times New Roman" panose="02020603050405020304" pitchFamily="18" charset="0"/>
            </a:endParaRPr>
          </a:p>
          <a:p>
            <a:pPr marL="342900" indent="-342900">
              <a:buFont typeface="Arial" panose="020B0604020202020204" pitchFamily="34" charset="0"/>
              <a:buChar char="•"/>
            </a:pPr>
            <a:r>
              <a:rPr lang="tr-TR" sz="2400" dirty="0">
                <a:cs typeface="Times New Roman" panose="02020603050405020304" pitchFamily="18" charset="0"/>
              </a:rPr>
              <a:t>Eylem planında sorumlu olunmayan eylemlerin yer alması</a:t>
            </a:r>
          </a:p>
          <a:p>
            <a:pPr marL="342900" indent="-342900">
              <a:buFont typeface="Arial" panose="020B0604020202020204" pitchFamily="34" charset="0"/>
              <a:buChar char="•"/>
            </a:pPr>
            <a:endParaRPr lang="tr-TR" sz="2400" dirty="0">
              <a:cs typeface="Times New Roman" panose="02020603050405020304" pitchFamily="18" charset="0"/>
            </a:endParaRPr>
          </a:p>
          <a:p>
            <a:pPr marL="342900" indent="-342900">
              <a:buFont typeface="Arial" panose="020B0604020202020204" pitchFamily="34" charset="0"/>
              <a:buChar char="•"/>
            </a:pPr>
            <a:r>
              <a:rPr lang="tr-TR" sz="2400" dirty="0">
                <a:cs typeface="Times New Roman" panose="02020603050405020304" pitchFamily="18" charset="0"/>
              </a:rPr>
              <a:t>Örnek koyduğumuz formun aynısının gönderilmesi</a:t>
            </a:r>
          </a:p>
          <a:p>
            <a:pPr marL="342900" indent="-342900">
              <a:buFont typeface="Arial" panose="020B0604020202020204" pitchFamily="34" charset="0"/>
              <a:buChar char="•"/>
            </a:pPr>
            <a:endParaRPr lang="tr-TR" sz="2400" dirty="0">
              <a:cs typeface="Times New Roman" panose="02020603050405020304" pitchFamily="18" charset="0"/>
            </a:endParaRPr>
          </a:p>
          <a:p>
            <a:pPr marL="342900" indent="-342900">
              <a:buFont typeface="Arial" panose="020B0604020202020204" pitchFamily="34" charset="0"/>
              <a:buChar char="•"/>
            </a:pPr>
            <a:r>
              <a:rPr lang="tr-TR" sz="2400" dirty="0">
                <a:cs typeface="Times New Roman" panose="02020603050405020304" pitchFamily="18" charset="0"/>
              </a:rPr>
              <a:t>Eski </a:t>
            </a:r>
            <a:r>
              <a:rPr lang="tr-TR" sz="2400" dirty="0" err="1">
                <a:cs typeface="Times New Roman" panose="02020603050405020304" pitchFamily="18" charset="0"/>
              </a:rPr>
              <a:t>İKEP’teki</a:t>
            </a:r>
            <a:r>
              <a:rPr lang="tr-TR" sz="2400" dirty="0">
                <a:cs typeface="Times New Roman" panose="02020603050405020304" pitchFamily="18" charset="0"/>
              </a:rPr>
              <a:t> eylemlerin yer alması</a:t>
            </a:r>
          </a:p>
          <a:p>
            <a:pPr marL="342900" indent="-342900">
              <a:buFont typeface="Arial" panose="020B0604020202020204" pitchFamily="34" charset="0"/>
              <a:buChar char="•"/>
            </a:pPr>
            <a:endParaRPr lang="tr-TR" sz="2400" dirty="0">
              <a:cs typeface="Times New Roman" panose="02020603050405020304" pitchFamily="18" charset="0"/>
            </a:endParaRPr>
          </a:p>
          <a:p>
            <a:pPr marL="342900" indent="-342900">
              <a:buFont typeface="Arial" panose="020B0604020202020204" pitchFamily="34" charset="0"/>
              <a:buChar char="•"/>
            </a:pPr>
            <a:r>
              <a:rPr lang="tr-TR" sz="2400" dirty="0">
                <a:cs typeface="Times New Roman" panose="02020603050405020304" pitchFamily="18" charset="0"/>
              </a:rPr>
              <a:t>DYS üzerinden gönderilmemesi</a:t>
            </a:r>
          </a:p>
          <a:p>
            <a:pPr marL="342900" indent="-342900">
              <a:buFont typeface="Arial" panose="020B0604020202020204" pitchFamily="34" charset="0"/>
              <a:buChar char="•"/>
            </a:pPr>
            <a:endParaRPr lang="tr-TR" sz="2400" dirty="0">
              <a:cs typeface="Times New Roman" panose="02020603050405020304" pitchFamily="18" charset="0"/>
            </a:endParaRPr>
          </a:p>
        </p:txBody>
      </p:sp>
      <p:pic>
        <p:nvPicPr>
          <p:cNvPr id="1030" name="Picture 6" descr="How to Construct a Research Problem - Research Graduate">
            <a:extLst>
              <a:ext uri="{FF2B5EF4-FFF2-40B4-BE49-F238E27FC236}">
                <a16:creationId xmlns:a16="http://schemas.microsoft.com/office/drawing/2014/main" id="{4A98B63D-C5E6-4C2C-9688-65387AEC9BF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58175" y="3960417"/>
            <a:ext cx="3587750" cy="2430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3767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a:extLst>
              <a:ext uri="{FF2B5EF4-FFF2-40B4-BE49-F238E27FC236}">
                <a16:creationId xmlns:a16="http://schemas.microsoft.com/office/drawing/2014/main" id="{C6EA13A1-CE69-4A43-B418-2EB2F1FCA901}"/>
              </a:ext>
            </a:extLst>
          </p:cNvPr>
          <p:cNvSpPr>
            <a:spLocks noGrp="1"/>
          </p:cNvSpPr>
          <p:nvPr>
            <p:ph type="ctrTitle" idx="4294967295"/>
          </p:nvPr>
        </p:nvSpPr>
        <p:spPr>
          <a:xfrm>
            <a:off x="1203325" y="319628"/>
            <a:ext cx="9785350" cy="309563"/>
          </a:xfrm>
          <a:prstGeom prst="rect">
            <a:avLst/>
          </a:prstGeom>
        </p:spPr>
        <p:txBody>
          <a:bodyPr/>
          <a:lstStyle/>
          <a:p>
            <a:r>
              <a:rPr lang="tr-TR" sz="2000" b="1" dirty="0"/>
              <a:t>İç Kontrol (Doğuşu ve Gelişimi-3) </a:t>
            </a:r>
          </a:p>
        </p:txBody>
      </p:sp>
      <p:sp>
        <p:nvSpPr>
          <p:cNvPr id="2" name="Dikdörtgen 1">
            <a:extLst>
              <a:ext uri="{FF2B5EF4-FFF2-40B4-BE49-F238E27FC236}">
                <a16:creationId xmlns:a16="http://schemas.microsoft.com/office/drawing/2014/main" id="{1084401E-C45A-4C4F-83BB-7FFCAC8B28AE}"/>
              </a:ext>
            </a:extLst>
          </p:cNvPr>
          <p:cNvSpPr/>
          <p:nvPr/>
        </p:nvSpPr>
        <p:spPr>
          <a:xfrm>
            <a:off x="90434" y="1378535"/>
            <a:ext cx="4511709" cy="4524315"/>
          </a:xfrm>
          <a:prstGeom prst="rect">
            <a:avLst/>
          </a:prstGeom>
        </p:spPr>
        <p:txBody>
          <a:bodyPr wrap="square">
            <a:spAutoFit/>
          </a:bodyPr>
          <a:lstStyle/>
          <a:p>
            <a:pPr algn="just">
              <a:spcBef>
                <a:spcPct val="0"/>
              </a:spcBef>
              <a:buClr>
                <a:schemeClr val="tx1"/>
              </a:buClr>
              <a:buSzPct val="80000"/>
            </a:pPr>
            <a:r>
              <a:rPr lang="tr-TR" altLang="tr-TR" b="1" dirty="0" err="1">
                <a:solidFill>
                  <a:prstClr val="black"/>
                </a:solidFill>
              </a:rPr>
              <a:t>COSO’ya</a:t>
            </a:r>
            <a:r>
              <a:rPr lang="tr-TR" altLang="tr-TR" b="1" dirty="0">
                <a:solidFill>
                  <a:prstClr val="black"/>
                </a:solidFill>
              </a:rPr>
              <a:t> göre İç Kontrol nedir?</a:t>
            </a:r>
          </a:p>
          <a:p>
            <a:pPr algn="just">
              <a:spcBef>
                <a:spcPct val="0"/>
              </a:spcBef>
              <a:buClr>
                <a:schemeClr val="tx1"/>
              </a:buClr>
              <a:buSzPct val="80000"/>
            </a:pPr>
            <a:endParaRPr lang="tr-TR" altLang="tr-TR" dirty="0">
              <a:solidFill>
                <a:prstClr val="black"/>
              </a:solidFill>
            </a:endParaRPr>
          </a:p>
          <a:p>
            <a:pPr algn="just">
              <a:spcBef>
                <a:spcPct val="0"/>
              </a:spcBef>
              <a:buClr>
                <a:schemeClr val="tx1"/>
              </a:buClr>
              <a:buSzPct val="80000"/>
            </a:pPr>
            <a:r>
              <a:rPr lang="tr-TR" altLang="tr-TR" dirty="0">
                <a:solidFill>
                  <a:prstClr val="black"/>
                </a:solidFill>
              </a:rPr>
              <a:t>Bir kurumda</a:t>
            </a:r>
          </a:p>
          <a:p>
            <a:pPr algn="just">
              <a:spcBef>
                <a:spcPct val="0"/>
              </a:spcBef>
              <a:buClr>
                <a:schemeClr val="tx1"/>
              </a:buClr>
              <a:buSzPct val="80000"/>
            </a:pPr>
            <a:r>
              <a:rPr lang="tr-TR" altLang="tr-TR" dirty="0">
                <a:solidFill>
                  <a:prstClr val="black"/>
                </a:solidFill>
              </a:rPr>
              <a:t> </a:t>
            </a:r>
          </a:p>
          <a:p>
            <a:pPr marL="0" lvl="1" indent="-342900" algn="just">
              <a:spcBef>
                <a:spcPct val="0"/>
              </a:spcBef>
              <a:buClr>
                <a:schemeClr val="tx1"/>
              </a:buClr>
              <a:buSzPct val="80000"/>
              <a:buFont typeface="Arial" panose="020B0604020202020204" pitchFamily="34" charset="0"/>
              <a:buChar char="•"/>
            </a:pPr>
            <a:r>
              <a:rPr lang="tr-TR" altLang="tr-TR" dirty="0">
                <a:solidFill>
                  <a:prstClr val="black"/>
                </a:solidFill>
              </a:rPr>
              <a:t>hedeflere ulaşmak, </a:t>
            </a:r>
          </a:p>
          <a:p>
            <a:pPr marL="0" lvl="1" indent="-342900" algn="just">
              <a:spcBef>
                <a:spcPct val="0"/>
              </a:spcBef>
              <a:buClr>
                <a:schemeClr val="tx1"/>
              </a:buClr>
              <a:buSzPct val="80000"/>
              <a:buFont typeface="Arial" panose="020B0604020202020204" pitchFamily="34" charset="0"/>
              <a:buChar char="•"/>
            </a:pPr>
            <a:r>
              <a:rPr lang="tr-TR" altLang="tr-TR" dirty="0">
                <a:solidFill>
                  <a:prstClr val="black"/>
                </a:solidFill>
              </a:rPr>
              <a:t>faaliyetlerde etkinliği ve verimliliği sağlamak,</a:t>
            </a:r>
          </a:p>
          <a:p>
            <a:pPr marL="0" lvl="1" indent="-342900" algn="just">
              <a:spcBef>
                <a:spcPct val="0"/>
              </a:spcBef>
              <a:buClr>
                <a:schemeClr val="tx1"/>
              </a:buClr>
              <a:buSzPct val="80000"/>
              <a:buFont typeface="Arial" panose="020B0604020202020204" pitchFamily="34" charset="0"/>
              <a:buChar char="•"/>
            </a:pPr>
            <a:r>
              <a:rPr lang="tr-TR" altLang="tr-TR" dirty="0">
                <a:solidFill>
                  <a:prstClr val="black"/>
                </a:solidFill>
              </a:rPr>
              <a:t>mali raporlama sisteminin güvenirliliğini sağlamak, </a:t>
            </a:r>
          </a:p>
          <a:p>
            <a:pPr marL="0" lvl="1" indent="-342900" algn="just">
              <a:spcBef>
                <a:spcPct val="0"/>
              </a:spcBef>
              <a:buClr>
                <a:schemeClr val="tx1"/>
              </a:buClr>
              <a:buSzPct val="80000"/>
              <a:buFont typeface="Arial" panose="020B0604020202020204" pitchFamily="34" charset="0"/>
              <a:buChar char="•"/>
            </a:pPr>
            <a:r>
              <a:rPr lang="tr-TR" altLang="tr-TR" dirty="0">
                <a:solidFill>
                  <a:prstClr val="black"/>
                </a:solidFill>
              </a:rPr>
              <a:t>uygulamaların düzenlemelere uygunluğu sağlamak</a:t>
            </a:r>
          </a:p>
          <a:p>
            <a:pPr indent="-342900" algn="just">
              <a:spcBef>
                <a:spcPct val="0"/>
              </a:spcBef>
              <a:buClr>
                <a:schemeClr val="tx1"/>
              </a:buClr>
              <a:buSzPct val="80000"/>
              <a:buFont typeface="Wingdings" panose="05000000000000000000" pitchFamily="2" charset="2"/>
              <a:buChar char="Ø"/>
            </a:pPr>
            <a:endParaRPr lang="tr-TR" altLang="tr-TR" dirty="0">
              <a:solidFill>
                <a:prstClr val="black"/>
              </a:solidFill>
            </a:endParaRPr>
          </a:p>
          <a:p>
            <a:pPr algn="just">
              <a:spcBef>
                <a:spcPct val="0"/>
              </a:spcBef>
              <a:buClr>
                <a:schemeClr val="tx1"/>
              </a:buClr>
              <a:buSzPct val="80000"/>
            </a:pPr>
            <a:r>
              <a:rPr lang="tr-TR" altLang="tr-TR" dirty="0">
                <a:solidFill>
                  <a:prstClr val="black"/>
                </a:solidFill>
              </a:rPr>
              <a:t>konularında </a:t>
            </a:r>
            <a:r>
              <a:rPr lang="tr-TR" altLang="tr-TR" u="sng" dirty="0">
                <a:solidFill>
                  <a:prstClr val="black"/>
                </a:solidFill>
              </a:rPr>
              <a:t>makul güvence</a:t>
            </a:r>
            <a:r>
              <a:rPr lang="tr-TR" altLang="tr-TR" dirty="0">
                <a:solidFill>
                  <a:prstClr val="black"/>
                </a:solidFill>
              </a:rPr>
              <a:t> sağlamak üzere yöneticiler ve çalışanlar tarafından tasarlanan, yönlendirilen ve uygulanan bir süreçtir.</a:t>
            </a:r>
          </a:p>
        </p:txBody>
      </p:sp>
      <p:sp>
        <p:nvSpPr>
          <p:cNvPr id="3" name="Metin kutusu 2">
            <a:extLst>
              <a:ext uri="{FF2B5EF4-FFF2-40B4-BE49-F238E27FC236}">
                <a16:creationId xmlns:a16="http://schemas.microsoft.com/office/drawing/2014/main" id="{DDC8579A-A53F-4F3F-86F8-992CCB3E3921}"/>
              </a:ext>
            </a:extLst>
          </p:cNvPr>
          <p:cNvSpPr txBox="1"/>
          <p:nvPr/>
        </p:nvSpPr>
        <p:spPr>
          <a:xfrm>
            <a:off x="7443210" y="1376844"/>
            <a:ext cx="4658356" cy="5355312"/>
          </a:xfrm>
          <a:prstGeom prst="rect">
            <a:avLst/>
          </a:prstGeom>
          <a:noFill/>
        </p:spPr>
        <p:txBody>
          <a:bodyPr wrap="square" rtlCol="0">
            <a:spAutoFit/>
          </a:bodyPr>
          <a:lstStyle/>
          <a:p>
            <a:r>
              <a:rPr lang="tr-TR" b="1" dirty="0">
                <a:solidFill>
                  <a:srgbClr val="0070C0"/>
                </a:solidFill>
              </a:rPr>
              <a:t>5018 sayılı Kanun / Madde 55</a:t>
            </a:r>
            <a:endParaRPr lang="tr-TR" dirty="0">
              <a:solidFill>
                <a:srgbClr val="0070C0"/>
              </a:solidFill>
            </a:endParaRPr>
          </a:p>
          <a:p>
            <a:r>
              <a:rPr lang="tr-TR" b="1" dirty="0">
                <a:solidFill>
                  <a:srgbClr val="0070C0"/>
                </a:solidFill>
              </a:rPr>
              <a:t>İç kontrolün tanımı</a:t>
            </a:r>
          </a:p>
          <a:p>
            <a:endParaRPr lang="tr-TR" dirty="0">
              <a:solidFill>
                <a:srgbClr val="0070C0"/>
              </a:solidFill>
            </a:endParaRPr>
          </a:p>
          <a:p>
            <a:r>
              <a:rPr lang="tr-TR" dirty="0">
                <a:solidFill>
                  <a:srgbClr val="0070C0"/>
                </a:solidFill>
              </a:rPr>
              <a:t>İç kontrol; </a:t>
            </a:r>
          </a:p>
          <a:p>
            <a:endParaRPr lang="tr-TR" dirty="0">
              <a:solidFill>
                <a:srgbClr val="0070C0"/>
              </a:solidFill>
            </a:endParaRPr>
          </a:p>
          <a:p>
            <a:pPr marL="285750" indent="-285750">
              <a:buFont typeface="Arial" panose="020B0604020202020204" pitchFamily="34" charset="0"/>
              <a:buChar char="•"/>
            </a:pPr>
            <a:r>
              <a:rPr lang="tr-TR" dirty="0">
                <a:solidFill>
                  <a:srgbClr val="0070C0"/>
                </a:solidFill>
              </a:rPr>
              <a:t>idarenin amaçlarına, belirlenmiş politikalara ve mevzuata uygun olarak faaliyetlerin etkili, ekonomik ve verimli bir şekilde yürütülmesini, </a:t>
            </a:r>
          </a:p>
          <a:p>
            <a:pPr marL="285750" indent="-285750">
              <a:buFont typeface="Arial" panose="020B0604020202020204" pitchFamily="34" charset="0"/>
              <a:buChar char="•"/>
            </a:pPr>
            <a:r>
              <a:rPr lang="tr-TR" dirty="0">
                <a:solidFill>
                  <a:srgbClr val="0070C0"/>
                </a:solidFill>
              </a:rPr>
              <a:t>varlık ve kaynakların korunmasını, muhasebe kayıtlarının doğru ve tam olarak tutulmasını, </a:t>
            </a:r>
          </a:p>
          <a:p>
            <a:pPr marL="285750" indent="-285750">
              <a:buFont typeface="Arial" panose="020B0604020202020204" pitchFamily="34" charset="0"/>
              <a:buChar char="•"/>
            </a:pPr>
            <a:r>
              <a:rPr lang="tr-TR" dirty="0">
                <a:solidFill>
                  <a:srgbClr val="0070C0"/>
                </a:solidFill>
              </a:rPr>
              <a:t>malî bilgi ve yönetim bilgisinin zamanında ve güvenilir olarak üretilmesini sağlamak üzere </a:t>
            </a:r>
          </a:p>
          <a:p>
            <a:endParaRPr lang="tr-TR" dirty="0">
              <a:solidFill>
                <a:srgbClr val="0070C0"/>
              </a:solidFill>
            </a:endParaRPr>
          </a:p>
          <a:p>
            <a:r>
              <a:rPr lang="tr-TR" dirty="0">
                <a:solidFill>
                  <a:srgbClr val="0070C0"/>
                </a:solidFill>
              </a:rPr>
              <a:t>idare tarafından oluşturulan organizasyon, yöntem ve süreçle iç denetimi kapsayan malî ve diğer kontroller bütünüdür. </a:t>
            </a:r>
          </a:p>
        </p:txBody>
      </p:sp>
      <p:pic>
        <p:nvPicPr>
          <p:cNvPr id="9" name="Resim 8">
            <a:extLst>
              <a:ext uri="{FF2B5EF4-FFF2-40B4-BE49-F238E27FC236}">
                <a16:creationId xmlns:a16="http://schemas.microsoft.com/office/drawing/2014/main" id="{756F0904-4D79-4378-B4D5-D4F91A6CF7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879" r="22088"/>
          <a:stretch/>
        </p:blipFill>
        <p:spPr>
          <a:xfrm>
            <a:off x="4748791" y="1378535"/>
            <a:ext cx="2445834" cy="3034601"/>
          </a:xfrm>
          <a:prstGeom prst="rect">
            <a:avLst/>
          </a:prstGeom>
        </p:spPr>
      </p:pic>
    </p:spTree>
    <p:extLst>
      <p:ext uri="{BB962C8B-B14F-4D97-AF65-F5344CB8AC3E}">
        <p14:creationId xmlns:p14="http://schemas.microsoft.com/office/powerpoint/2010/main" val="1712004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Unvan 3"/>
          <p:cNvSpPr>
            <a:spLocks noGrp="1"/>
          </p:cNvSpPr>
          <p:nvPr>
            <p:ph type="title" idx="4294967295"/>
          </p:nvPr>
        </p:nvSpPr>
        <p:spPr>
          <a:xfrm>
            <a:off x="1105439" y="312945"/>
            <a:ext cx="4217060" cy="428928"/>
          </a:xfrm>
          <a:prstGeom prst="rect">
            <a:avLst/>
          </a:prstGeom>
        </p:spPr>
        <p:txBody>
          <a:bodyPr/>
          <a:lstStyle/>
          <a:p>
            <a:r>
              <a:rPr lang="tr-TR" sz="2000" b="1" dirty="0"/>
              <a:t>Risk Değerlendirme Standartları</a:t>
            </a:r>
          </a:p>
        </p:txBody>
      </p:sp>
      <p:grpSp>
        <p:nvGrpSpPr>
          <p:cNvPr id="4" name="Grup 3"/>
          <p:cNvGrpSpPr/>
          <p:nvPr/>
        </p:nvGrpSpPr>
        <p:grpSpPr>
          <a:xfrm>
            <a:off x="406136" y="1699810"/>
            <a:ext cx="9789423" cy="3620369"/>
            <a:chOff x="77321" y="1276988"/>
            <a:chExt cx="10602989" cy="3921245"/>
          </a:xfrm>
        </p:grpSpPr>
        <p:sp>
          <p:nvSpPr>
            <p:cNvPr id="15" name="Beşgen 14"/>
            <p:cNvSpPr/>
            <p:nvPr/>
          </p:nvSpPr>
          <p:spPr>
            <a:xfrm>
              <a:off x="3669966" y="3151073"/>
              <a:ext cx="5506276" cy="900000"/>
            </a:xfrm>
            <a:prstGeom prst="homePlate">
              <a:avLst/>
            </a:prstGeom>
            <a:solidFill>
              <a:srgbClr val="FF5353"/>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lvl="0">
                <a:defRPr/>
              </a:pPr>
              <a:r>
                <a:rPr lang="tr-TR" sz="1200" b="1" kern="0" dirty="0">
                  <a:solidFill>
                    <a:srgbClr val="E7E6E6"/>
                  </a:solidFill>
                  <a:latin typeface="Arial" panose="020B0604020202020204" pitchFamily="34" charset="0"/>
                </a:rPr>
                <a:t>Risklerin gerçekleşme olasılığı ve muhtemel etkileri yılda en az bir kez analiz edilmelidir.</a:t>
              </a:r>
            </a:p>
          </p:txBody>
        </p:sp>
        <p:sp>
          <p:nvSpPr>
            <p:cNvPr id="16" name="Beşgen 15"/>
            <p:cNvSpPr/>
            <p:nvPr/>
          </p:nvSpPr>
          <p:spPr>
            <a:xfrm>
              <a:off x="4387475" y="4090156"/>
              <a:ext cx="6292835" cy="1106541"/>
            </a:xfrm>
            <a:prstGeom prst="homePlate">
              <a:avLst/>
            </a:prstGeom>
            <a:solidFill>
              <a:srgbClr val="FFA3A3"/>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lvl="0">
                <a:defRPr/>
              </a:pPr>
              <a:r>
                <a:rPr lang="tr-TR" sz="1200" b="1" u="sng" kern="0" dirty="0">
                  <a:latin typeface="Arial" panose="020B0604020202020204" pitchFamily="34" charset="0"/>
                  <a:cs typeface="Arial" panose="020B0604020202020204" pitchFamily="34" charset="0"/>
                </a:rPr>
                <a:t>Bakanlık düzeyinde</a:t>
              </a:r>
              <a:r>
                <a:rPr lang="tr-TR" sz="1200" kern="0" dirty="0">
                  <a:latin typeface="Arial" panose="020B0604020202020204" pitchFamily="34" charset="0"/>
                  <a:cs typeface="Arial" panose="020B0604020202020204" pitchFamily="34" charset="0"/>
                </a:rPr>
                <a:t> Sağlık Bakanlığı Risk Strateji Belgesinin oluşturulması.</a:t>
              </a:r>
            </a:p>
          </p:txBody>
        </p:sp>
        <p:sp>
          <p:nvSpPr>
            <p:cNvPr id="19" name="Beşgen 18"/>
            <p:cNvSpPr/>
            <p:nvPr/>
          </p:nvSpPr>
          <p:spPr>
            <a:xfrm>
              <a:off x="3072674" y="2215817"/>
              <a:ext cx="5280214" cy="900000"/>
            </a:xfrm>
            <a:prstGeom prst="homePlate">
              <a:avLst/>
            </a:prstGeom>
            <a:solidFill>
              <a:srgbClr val="C80000"/>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lvl="0">
                <a:defRPr/>
              </a:pPr>
              <a:r>
                <a:rPr lang="tr-TR" sz="1100" b="1" u="sng" kern="0" dirty="0">
                  <a:solidFill>
                    <a:prstClr val="white"/>
                  </a:solidFill>
                  <a:latin typeface="Arial" panose="020B0604020202020204" pitchFamily="34" charset="0"/>
                  <a:cs typeface="Arial" panose="020B0604020202020204" pitchFamily="34" charset="0"/>
                </a:rPr>
                <a:t>Risklerin Belirlenmesi ve Değerlendirilmesi:</a:t>
              </a:r>
              <a:r>
                <a:rPr lang="tr-TR" sz="1100" kern="0" dirty="0">
                  <a:solidFill>
                    <a:prstClr val="white"/>
                  </a:solidFill>
                  <a:latin typeface="Arial" panose="020B0604020202020204" pitchFamily="34" charset="0"/>
                  <a:cs typeface="Arial" panose="020B0604020202020204" pitchFamily="34" charset="0"/>
                </a:rPr>
                <a:t> İdareler, sistemli bir şekilde analizler yaparak amaç ve hedeflerinin gerçekleşmesini engelleyebilecek iç ve dış riskleri tanımlayarak değerlendirmeli ve alınacak önlemleri belirlemelidir.</a:t>
              </a:r>
            </a:p>
          </p:txBody>
        </p:sp>
        <p:sp>
          <p:nvSpPr>
            <p:cNvPr id="30" name="Beşgen 29"/>
            <p:cNvSpPr/>
            <p:nvPr/>
          </p:nvSpPr>
          <p:spPr>
            <a:xfrm>
              <a:off x="2495729" y="1283321"/>
              <a:ext cx="4461247" cy="900000"/>
            </a:xfrm>
            <a:prstGeom prst="homePlate">
              <a:avLst/>
            </a:prstGeom>
            <a:solidFill>
              <a:srgbClr val="8C0000"/>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marR="0" lvl="0" indent="0" defTabSz="914400" eaLnBrk="1" fontAlgn="auto" latinLnBrk="0" hangingPunct="1">
                <a:lnSpc>
                  <a:spcPct val="100000"/>
                </a:lnSpc>
                <a:spcBef>
                  <a:spcPts val="0"/>
                </a:spcBef>
                <a:spcAft>
                  <a:spcPts val="0"/>
                </a:spcAft>
                <a:buClrTx/>
                <a:buSzTx/>
                <a:buFontTx/>
                <a:buNone/>
                <a:tabLst/>
                <a:defRPr/>
              </a:pPr>
              <a:r>
                <a:rPr kumimoji="0" lang="tr-TR" b="0" i="0" u="none" strike="noStrike" kern="0" cap="none" spc="0" normalizeH="0" baseline="0" noProof="0" dirty="0">
                  <a:ln>
                    <a:noFill/>
                  </a:ln>
                  <a:solidFill>
                    <a:prstClr val="white"/>
                  </a:solidFill>
                  <a:effectLst/>
                  <a:uLnTx/>
                  <a:uFillTx/>
                  <a:latin typeface="Arial" panose="020B0604020202020204" pitchFamily="34" charset="0"/>
                  <a:ea typeface="+mn-ea"/>
                  <a:cs typeface="+mn-cs"/>
                </a:rPr>
                <a:t>RİSK DEĞERLENDİRME</a:t>
              </a:r>
            </a:p>
          </p:txBody>
        </p:sp>
        <p:sp>
          <p:nvSpPr>
            <p:cNvPr id="32" name="Serbest Form 31"/>
            <p:cNvSpPr/>
            <p:nvPr/>
          </p:nvSpPr>
          <p:spPr>
            <a:xfrm>
              <a:off x="1882965" y="1276988"/>
              <a:ext cx="1231576" cy="906334"/>
            </a:xfrm>
            <a:custGeom>
              <a:avLst/>
              <a:gdLst>
                <a:gd name="connsiteX0" fmla="*/ 0 w 1333849"/>
                <a:gd name="connsiteY0" fmla="*/ 841286 h 841286"/>
                <a:gd name="connsiteX1" fmla="*/ 666921 w 1333849"/>
                <a:gd name="connsiteY1" fmla="*/ 0 h 841286"/>
                <a:gd name="connsiteX2" fmla="*/ 666928 w 1333849"/>
                <a:gd name="connsiteY2" fmla="*/ 0 h 841286"/>
                <a:gd name="connsiteX3" fmla="*/ 1333849 w 1333849"/>
                <a:gd name="connsiteY3" fmla="*/ 841286 h 841286"/>
                <a:gd name="connsiteX4" fmla="*/ 0 w 1333849"/>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849" h="841286">
                  <a:moveTo>
                    <a:pt x="0" y="841286"/>
                  </a:moveTo>
                  <a:lnTo>
                    <a:pt x="666921" y="0"/>
                  </a:lnTo>
                  <a:lnTo>
                    <a:pt x="666928" y="0"/>
                  </a:lnTo>
                  <a:lnTo>
                    <a:pt x="1333849" y="841286"/>
                  </a:lnTo>
                  <a:lnTo>
                    <a:pt x="0" y="841286"/>
                  </a:lnTo>
                  <a:close/>
                </a:path>
              </a:pathLst>
            </a:custGeom>
            <a:solidFill>
              <a:srgbClr val="8C0000"/>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20320" tIns="20320" rIns="20320" bIns="20320" numCol="1" spcCol="1270" anchor="ctr" anchorCtr="0">
              <a:noAutofit/>
            </a:bodyPr>
            <a:lstStyle/>
            <a:p>
              <a:pPr marL="0" marR="0" lvl="0" indent="0" algn="ctr" defTabSz="711200" eaLnBrk="1" fontAlgn="auto" latinLnBrk="0" hangingPunct="1">
                <a:lnSpc>
                  <a:spcPct val="100000"/>
                </a:lnSpc>
                <a:spcBef>
                  <a:spcPct val="0"/>
                </a:spcBef>
                <a:spcAft>
                  <a:spcPts val="0"/>
                </a:spcAft>
                <a:buClrTx/>
                <a:buSzTx/>
                <a:buFontTx/>
                <a:buNone/>
                <a:tabLst/>
                <a:defRPr/>
              </a:pPr>
              <a:endParaRPr kumimoji="0" lang="tr-TR" sz="1100" b="1" i="0" u="none" strike="noStrike" kern="0" cap="none" spc="0" normalizeH="0" baseline="0" noProof="0" dirty="0">
                <a:ln>
                  <a:noFill/>
                </a:ln>
                <a:solidFill>
                  <a:srgbClr val="E7E6E6"/>
                </a:solidFill>
                <a:effectLst/>
                <a:uLnTx/>
                <a:uFillTx/>
                <a:latin typeface="Arial" panose="020B0604020202020204" pitchFamily="34" charset="0"/>
                <a:ea typeface="+mn-ea"/>
                <a:cs typeface="+mn-cs"/>
              </a:endParaRPr>
            </a:p>
            <a:p>
              <a:pPr marL="0" marR="0" lvl="0" indent="0" algn="ctr" defTabSz="711200" eaLnBrk="1" fontAlgn="auto" latinLnBrk="0" hangingPunct="1">
                <a:lnSpc>
                  <a:spcPct val="100000"/>
                </a:lnSpc>
                <a:spcBef>
                  <a:spcPct val="0"/>
                </a:spcBef>
                <a:spcAft>
                  <a:spcPts val="0"/>
                </a:spcAft>
                <a:buClrTx/>
                <a:buSzTx/>
                <a:buFontTx/>
                <a:buNone/>
                <a:tabLst/>
                <a:defRPr/>
              </a:pPr>
              <a:endParaRPr kumimoji="0" lang="tr-TR" sz="1100" b="1" i="0" u="none" strike="noStrike" kern="0" cap="none" spc="0" normalizeH="0" baseline="0" noProof="0" dirty="0">
                <a:ln>
                  <a:noFill/>
                </a:ln>
                <a:solidFill>
                  <a:srgbClr val="E7E6E6"/>
                </a:solidFill>
                <a:effectLst/>
                <a:uLnTx/>
                <a:uFillTx/>
                <a:latin typeface="Arial" panose="020B0604020202020204" pitchFamily="34" charset="0"/>
                <a:ea typeface="+mn-ea"/>
                <a:cs typeface="+mn-cs"/>
              </a:endParaRPr>
            </a:p>
            <a:p>
              <a:pPr marL="0" marR="0" lvl="0" indent="0" algn="ctr" defTabSz="711200" eaLnBrk="1" fontAlgn="auto" latinLnBrk="0" hangingPunct="1">
                <a:lnSpc>
                  <a:spcPct val="100000"/>
                </a:lnSpc>
                <a:spcBef>
                  <a:spcPct val="0"/>
                </a:spcBef>
                <a:spcAft>
                  <a:spcPts val="0"/>
                </a:spcAft>
                <a:buClrTx/>
                <a:buSzTx/>
                <a:buFontTx/>
                <a:buNone/>
                <a:tabLst/>
                <a:defRPr/>
              </a:pPr>
              <a:r>
                <a:rPr kumimoji="0" lang="tr-TR" sz="1200" b="1" i="0" u="none" strike="noStrike" kern="0" cap="none" spc="0" normalizeH="0" baseline="0" noProof="0" dirty="0">
                  <a:ln>
                    <a:noFill/>
                  </a:ln>
                  <a:solidFill>
                    <a:srgbClr val="E7E6E6"/>
                  </a:solidFill>
                  <a:effectLst/>
                  <a:uLnTx/>
                  <a:uFillTx/>
                  <a:latin typeface="Arial" panose="020B0604020202020204" pitchFamily="34" charset="0"/>
                  <a:ea typeface="+mn-ea"/>
                  <a:cs typeface="+mn-cs"/>
                </a:rPr>
                <a:t>Bileşen 2</a:t>
              </a:r>
            </a:p>
          </p:txBody>
        </p:sp>
        <p:sp>
          <p:nvSpPr>
            <p:cNvPr id="33" name="Serbest Form 32"/>
            <p:cNvSpPr/>
            <p:nvPr/>
          </p:nvSpPr>
          <p:spPr>
            <a:xfrm>
              <a:off x="1276990" y="2215816"/>
              <a:ext cx="2463151" cy="900001"/>
            </a:xfrm>
            <a:custGeom>
              <a:avLst/>
              <a:gdLst>
                <a:gd name="connsiteX0" fmla="*/ 0 w 2667698"/>
                <a:gd name="connsiteY0" fmla="*/ 841286 h 841286"/>
                <a:gd name="connsiteX1" fmla="*/ 666921 w 2667698"/>
                <a:gd name="connsiteY1" fmla="*/ 0 h 841286"/>
                <a:gd name="connsiteX2" fmla="*/ 2000777 w 2667698"/>
                <a:gd name="connsiteY2" fmla="*/ 0 h 841286"/>
                <a:gd name="connsiteX3" fmla="*/ 2667698 w 2667698"/>
                <a:gd name="connsiteY3" fmla="*/ 841286 h 841286"/>
                <a:gd name="connsiteX4" fmla="*/ 0 w 2667698"/>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698" h="841286">
                  <a:moveTo>
                    <a:pt x="0" y="841286"/>
                  </a:moveTo>
                  <a:lnTo>
                    <a:pt x="666921" y="0"/>
                  </a:lnTo>
                  <a:lnTo>
                    <a:pt x="2000777" y="0"/>
                  </a:lnTo>
                  <a:lnTo>
                    <a:pt x="2667698" y="841286"/>
                  </a:lnTo>
                  <a:lnTo>
                    <a:pt x="0" y="841286"/>
                  </a:lnTo>
                  <a:close/>
                </a:path>
              </a:pathLst>
            </a:custGeom>
            <a:solidFill>
              <a:srgbClr val="C80000"/>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492248" tIns="25400" rIns="492247" bIns="254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endParaRPr kumimoji="0" lang="tr-TR" sz="1200" b="1" i="0" u="none" strike="noStrike" kern="0" cap="none" spc="0" normalizeH="0" baseline="0" noProof="0" dirty="0">
                <a:ln>
                  <a:noFill/>
                </a:ln>
                <a:solidFill>
                  <a:srgbClr val="E7E6E6"/>
                </a:solidFill>
                <a:effectLst/>
                <a:uLnTx/>
                <a:uFillTx/>
                <a:latin typeface="Arial" panose="020B0604020202020204" pitchFamily="34" charset="0"/>
                <a:ea typeface="+mn-ea"/>
                <a:cs typeface="+mn-cs"/>
              </a:endParaRPr>
            </a:p>
            <a:p>
              <a:pPr marL="0" marR="0" lvl="0" indent="0" algn="ctr" defTabSz="889000" eaLnBrk="1" fontAlgn="auto" latinLnBrk="0" hangingPunct="1">
                <a:lnSpc>
                  <a:spcPct val="90000"/>
                </a:lnSpc>
                <a:spcBef>
                  <a:spcPct val="0"/>
                </a:spcBef>
                <a:spcAft>
                  <a:spcPct val="35000"/>
                </a:spcAft>
                <a:buClrTx/>
                <a:buSzTx/>
                <a:buFontTx/>
                <a:buNone/>
                <a:tabLst/>
                <a:defRPr/>
              </a:pPr>
              <a:r>
                <a:rPr kumimoji="0" lang="tr-TR" sz="1200" b="1" i="0" u="none" strike="noStrike" kern="0" cap="none" spc="0" normalizeH="0" baseline="0" noProof="0" dirty="0">
                  <a:ln>
                    <a:noFill/>
                  </a:ln>
                  <a:solidFill>
                    <a:srgbClr val="E7E6E6"/>
                  </a:solidFill>
                  <a:effectLst/>
                  <a:uLnTx/>
                  <a:uFillTx/>
                  <a:latin typeface="Arial" panose="020B0604020202020204" pitchFamily="34" charset="0"/>
                  <a:ea typeface="+mn-ea"/>
                  <a:cs typeface="+mn-cs"/>
                </a:rPr>
                <a:t>Standart RDS 6 </a:t>
              </a:r>
              <a:endParaRPr kumimoji="0" lang="tr-TR" sz="1200" b="0" i="0" u="none" strike="noStrike" kern="0" cap="none" spc="0" normalizeH="0" baseline="0" noProof="0" dirty="0">
                <a:ln>
                  <a:noFill/>
                </a:ln>
                <a:solidFill>
                  <a:srgbClr val="E7E6E6"/>
                </a:solidFill>
                <a:effectLst/>
                <a:uLnTx/>
                <a:uFillTx/>
                <a:latin typeface="Arial" panose="020B0604020202020204" pitchFamily="34" charset="0"/>
                <a:ea typeface="+mn-ea"/>
                <a:cs typeface="+mn-cs"/>
              </a:endParaRPr>
            </a:p>
          </p:txBody>
        </p:sp>
        <p:sp>
          <p:nvSpPr>
            <p:cNvPr id="34" name="Serbest Form 33"/>
            <p:cNvSpPr/>
            <p:nvPr/>
          </p:nvSpPr>
          <p:spPr>
            <a:xfrm>
              <a:off x="680714" y="3158582"/>
              <a:ext cx="3694728" cy="900000"/>
            </a:xfrm>
            <a:custGeom>
              <a:avLst/>
              <a:gdLst>
                <a:gd name="connsiteX0" fmla="*/ 0 w 4001547"/>
                <a:gd name="connsiteY0" fmla="*/ 841286 h 841286"/>
                <a:gd name="connsiteX1" fmla="*/ 666921 w 4001547"/>
                <a:gd name="connsiteY1" fmla="*/ 0 h 841286"/>
                <a:gd name="connsiteX2" fmla="*/ 3334626 w 4001547"/>
                <a:gd name="connsiteY2" fmla="*/ 0 h 841286"/>
                <a:gd name="connsiteX3" fmla="*/ 4001547 w 4001547"/>
                <a:gd name="connsiteY3" fmla="*/ 841286 h 841286"/>
                <a:gd name="connsiteX4" fmla="*/ 0 w 4001547"/>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1547" h="841286">
                  <a:moveTo>
                    <a:pt x="0" y="841286"/>
                  </a:moveTo>
                  <a:lnTo>
                    <a:pt x="666921" y="0"/>
                  </a:lnTo>
                  <a:lnTo>
                    <a:pt x="3334626" y="0"/>
                  </a:lnTo>
                  <a:lnTo>
                    <a:pt x="4001547" y="841286"/>
                  </a:lnTo>
                  <a:lnTo>
                    <a:pt x="0" y="841286"/>
                  </a:lnTo>
                  <a:close/>
                </a:path>
              </a:pathLst>
            </a:custGeom>
            <a:solidFill>
              <a:srgbClr val="FF5353"/>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725671" tIns="25400" rIns="725671" bIns="254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tr-TR" sz="1200" b="1" i="0" u="none" strike="noStrike" kern="0" cap="none" spc="0" normalizeH="0" baseline="0" noProof="0" dirty="0">
                  <a:ln>
                    <a:noFill/>
                  </a:ln>
                  <a:solidFill>
                    <a:schemeClr val="bg1"/>
                  </a:solidFill>
                  <a:effectLst/>
                  <a:uLnTx/>
                  <a:uFillTx/>
                  <a:latin typeface="Arial" panose="020B0604020202020204" pitchFamily="34" charset="0"/>
                  <a:ea typeface="+mn-ea"/>
                  <a:cs typeface="+mn-cs"/>
                </a:rPr>
                <a:t>Genel Şart RDS 6.2</a:t>
              </a:r>
              <a:endParaRPr kumimoji="0" lang="tr-TR" sz="1200" b="0" i="0" u="none" strike="noStrike" kern="0" cap="none" spc="0" normalizeH="0" baseline="0" noProof="0" dirty="0">
                <a:ln>
                  <a:noFill/>
                </a:ln>
                <a:solidFill>
                  <a:schemeClr val="bg1"/>
                </a:solidFill>
                <a:effectLst/>
                <a:uLnTx/>
                <a:uFillTx/>
                <a:latin typeface="Arial" panose="020B0604020202020204" pitchFamily="34" charset="0"/>
                <a:ea typeface="+mn-ea"/>
                <a:cs typeface="+mn-cs"/>
              </a:endParaRPr>
            </a:p>
          </p:txBody>
        </p:sp>
        <p:sp>
          <p:nvSpPr>
            <p:cNvPr id="35" name="Serbest Form 34"/>
            <p:cNvSpPr/>
            <p:nvPr/>
          </p:nvSpPr>
          <p:spPr>
            <a:xfrm>
              <a:off x="77321" y="4091692"/>
              <a:ext cx="4926305" cy="1106541"/>
            </a:xfrm>
            <a:custGeom>
              <a:avLst/>
              <a:gdLst>
                <a:gd name="connsiteX0" fmla="*/ 0 w 5335396"/>
                <a:gd name="connsiteY0" fmla="*/ 841286 h 841286"/>
                <a:gd name="connsiteX1" fmla="*/ 666921 w 5335396"/>
                <a:gd name="connsiteY1" fmla="*/ 0 h 841286"/>
                <a:gd name="connsiteX2" fmla="*/ 4668475 w 5335396"/>
                <a:gd name="connsiteY2" fmla="*/ 0 h 841286"/>
                <a:gd name="connsiteX3" fmla="*/ 5335396 w 5335396"/>
                <a:gd name="connsiteY3" fmla="*/ 841286 h 841286"/>
                <a:gd name="connsiteX4" fmla="*/ 0 w 5335396"/>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5396" h="841286">
                  <a:moveTo>
                    <a:pt x="0" y="841286"/>
                  </a:moveTo>
                  <a:lnTo>
                    <a:pt x="666921" y="0"/>
                  </a:lnTo>
                  <a:lnTo>
                    <a:pt x="4668475" y="0"/>
                  </a:lnTo>
                  <a:lnTo>
                    <a:pt x="5335396" y="841286"/>
                  </a:lnTo>
                  <a:lnTo>
                    <a:pt x="0" y="841286"/>
                  </a:lnTo>
                  <a:close/>
                </a:path>
              </a:pathLst>
            </a:custGeom>
            <a:solidFill>
              <a:srgbClr val="FFA3A3"/>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959095" tIns="25400" rIns="959094" bIns="25400" numCol="1" spcCol="1270" anchor="ctr" anchorCtr="0">
              <a:noAutofit/>
            </a:bodyPr>
            <a:lstStyle/>
            <a:p>
              <a:pPr marL="0" marR="0" lvl="0" indent="0" algn="ctr" defTabSz="889000" eaLnBrk="1" fontAlgn="auto" latinLnBrk="0" hangingPunct="1">
                <a:lnSpc>
                  <a:spcPct val="100000"/>
                </a:lnSpc>
                <a:spcBef>
                  <a:spcPts val="0"/>
                </a:spcBef>
                <a:spcAft>
                  <a:spcPts val="0"/>
                </a:spcAft>
                <a:buClrTx/>
                <a:buSzTx/>
                <a:buFontTx/>
                <a:buNone/>
                <a:tabLst/>
                <a:defRPr/>
              </a:pPr>
              <a:r>
                <a:rPr lang="tr-TR" sz="1600" b="1" kern="0" dirty="0">
                  <a:solidFill>
                    <a:prstClr val="black"/>
                  </a:solidFill>
                  <a:latin typeface="Arial" panose="020B0604020202020204" pitchFamily="34" charset="0"/>
                  <a:cs typeface="Arial" panose="020B0604020202020204" pitchFamily="34" charset="0"/>
                </a:rPr>
                <a:t>E.6.2.4</a:t>
              </a:r>
            </a:p>
          </p:txBody>
        </p:sp>
      </p:grpSp>
      <p:sp>
        <p:nvSpPr>
          <p:cNvPr id="23" name="Yuvarlatılmış Dikdörtgen 22"/>
          <p:cNvSpPr/>
          <p:nvPr/>
        </p:nvSpPr>
        <p:spPr>
          <a:xfrm>
            <a:off x="3895344" y="5553363"/>
            <a:ext cx="3218378" cy="827341"/>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360363" lvl="0">
              <a:defRPr/>
            </a:pPr>
            <a:r>
              <a:rPr kumimoji="0" lang="tr-TR" sz="1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TAMAMLANMA TARİHİ</a:t>
            </a:r>
            <a:endParaRPr lang="tr-TR" sz="1200" kern="0" dirty="0">
              <a:solidFill>
                <a:prstClr val="black"/>
              </a:solidFill>
              <a:latin typeface="Arial" panose="020B0604020202020204" pitchFamily="34" charset="0"/>
              <a:cs typeface="Arial" panose="020B0604020202020204" pitchFamily="34" charset="0"/>
            </a:endParaRPr>
          </a:p>
          <a:p>
            <a:pPr marL="360363" lvl="0">
              <a:defRPr/>
            </a:pPr>
            <a:r>
              <a:rPr lang="tr-TR" sz="1200" kern="0" dirty="0">
                <a:solidFill>
                  <a:prstClr val="black"/>
                </a:solidFill>
                <a:latin typeface="Arial" panose="020B0604020202020204" pitchFamily="34" charset="0"/>
                <a:cs typeface="Arial" panose="020B0604020202020204" pitchFamily="34" charset="0"/>
              </a:rPr>
              <a:t>1. Çeyrek Dönem 2025</a:t>
            </a:r>
          </a:p>
          <a:p>
            <a:pPr marL="360363" lvl="0">
              <a:defRPr/>
            </a:pPr>
            <a:r>
              <a:rPr lang="tr-TR" sz="1200" kern="0" dirty="0">
                <a:solidFill>
                  <a:prstClr val="black"/>
                </a:solidFill>
                <a:latin typeface="Arial" panose="020B0604020202020204" pitchFamily="34" charset="0"/>
                <a:cs typeface="Arial" panose="020B0604020202020204" pitchFamily="34" charset="0"/>
              </a:rPr>
              <a:t>1. Çeyrek Dönem 2026</a:t>
            </a:r>
          </a:p>
        </p:txBody>
      </p:sp>
      <p:sp>
        <p:nvSpPr>
          <p:cNvPr id="24" name="Yuvarlatılmış Dikdörtgen 23"/>
          <p:cNvSpPr/>
          <p:nvPr/>
        </p:nvSpPr>
        <p:spPr>
          <a:xfrm>
            <a:off x="438869" y="5553363"/>
            <a:ext cx="3456475" cy="813815"/>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265113">
              <a:defRPr/>
            </a:pPr>
            <a:r>
              <a:rPr kumimoji="0" lang="tr-TR" sz="1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SORUMLU BİRİM</a:t>
            </a:r>
          </a:p>
          <a:p>
            <a:pPr marL="265113">
              <a:defRPr/>
            </a:pPr>
            <a:r>
              <a:rPr lang="tr-TR" sz="1200" kern="0" dirty="0">
                <a:solidFill>
                  <a:prstClr val="black"/>
                </a:solidFill>
                <a:latin typeface="Arial" panose="020B0604020202020204" pitchFamily="34" charset="0"/>
                <a:cs typeface="Arial" panose="020B0604020202020204" pitchFamily="34" charset="0"/>
              </a:rPr>
              <a:t>Strateji Geliştirme Başkanlığı</a:t>
            </a:r>
          </a:p>
        </p:txBody>
      </p:sp>
      <p:sp>
        <p:nvSpPr>
          <p:cNvPr id="25" name="Yuvarlatılmış Dikdörtgen 24"/>
          <p:cNvSpPr/>
          <p:nvPr/>
        </p:nvSpPr>
        <p:spPr>
          <a:xfrm>
            <a:off x="7113722" y="5553362"/>
            <a:ext cx="4073746" cy="813815"/>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265113">
              <a:defRPr/>
            </a:pPr>
            <a:r>
              <a:rPr lang="tr-TR" sz="1400" b="1" kern="0" dirty="0">
                <a:solidFill>
                  <a:prstClr val="black"/>
                </a:solidFill>
                <a:latin typeface="Arial" panose="020B0604020202020204" pitchFamily="34" charset="0"/>
                <a:cs typeface="Arial" panose="020B0604020202020204" pitchFamily="34" charset="0"/>
              </a:rPr>
              <a:t>Eylem Çıktısı</a:t>
            </a:r>
          </a:p>
          <a:p>
            <a:pPr marL="265113">
              <a:defRPr/>
            </a:pPr>
            <a:r>
              <a:rPr lang="sv-SE" sz="1400" kern="0" dirty="0">
                <a:solidFill>
                  <a:prstClr val="black"/>
                </a:solidFill>
                <a:latin typeface="Arial" panose="020B0604020202020204" pitchFamily="34" charset="0"/>
                <a:cs typeface="Arial" panose="020B0604020202020204" pitchFamily="34" charset="0"/>
              </a:rPr>
              <a:t>Sağlık Bakanlığı Risk Strateji Belgesi</a:t>
            </a:r>
            <a:endParaRPr lang="tr-TR" sz="1400" kern="0" dirty="0">
              <a:solidFill>
                <a:prstClr val="black"/>
              </a:solidFill>
              <a:latin typeface="Arial" panose="020B0604020202020204" pitchFamily="34" charset="0"/>
              <a:cs typeface="Arial" panose="020B0604020202020204" pitchFamily="34" charset="0"/>
            </a:endParaRPr>
          </a:p>
        </p:txBody>
      </p:sp>
      <p:pic>
        <p:nvPicPr>
          <p:cNvPr id="3" name="Resim 2">
            <a:extLst>
              <a:ext uri="{FF2B5EF4-FFF2-40B4-BE49-F238E27FC236}">
                <a16:creationId xmlns:a16="http://schemas.microsoft.com/office/drawing/2014/main" id="{2850D5BE-8A56-410E-906E-C48D0A4E75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6408" y="1595592"/>
            <a:ext cx="2133600" cy="2143125"/>
          </a:xfrm>
          <a:prstGeom prst="rect">
            <a:avLst/>
          </a:prstGeom>
        </p:spPr>
      </p:pic>
    </p:spTree>
    <p:extLst>
      <p:ext uri="{BB962C8B-B14F-4D97-AF65-F5344CB8AC3E}">
        <p14:creationId xmlns:p14="http://schemas.microsoft.com/office/powerpoint/2010/main" val="4258299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Unvan 3"/>
          <p:cNvSpPr>
            <a:spLocks noGrp="1"/>
          </p:cNvSpPr>
          <p:nvPr>
            <p:ph type="title" idx="4294967295"/>
          </p:nvPr>
        </p:nvSpPr>
        <p:spPr>
          <a:xfrm>
            <a:off x="1140418" y="308297"/>
            <a:ext cx="4872193" cy="442202"/>
          </a:xfrm>
          <a:prstGeom prst="rect">
            <a:avLst/>
          </a:prstGeom>
        </p:spPr>
        <p:txBody>
          <a:bodyPr/>
          <a:lstStyle/>
          <a:p>
            <a:r>
              <a:rPr lang="tr-TR" sz="2000" b="1" dirty="0"/>
              <a:t>Risk Değerlendirme Standartları</a:t>
            </a:r>
          </a:p>
        </p:txBody>
      </p:sp>
      <p:grpSp>
        <p:nvGrpSpPr>
          <p:cNvPr id="4" name="Grup 3"/>
          <p:cNvGrpSpPr/>
          <p:nvPr/>
        </p:nvGrpSpPr>
        <p:grpSpPr>
          <a:xfrm>
            <a:off x="406136" y="1699810"/>
            <a:ext cx="9789423" cy="3620369"/>
            <a:chOff x="77321" y="1276988"/>
            <a:chExt cx="10602989" cy="3921245"/>
          </a:xfrm>
        </p:grpSpPr>
        <p:sp>
          <p:nvSpPr>
            <p:cNvPr id="15" name="Beşgen 14"/>
            <p:cNvSpPr/>
            <p:nvPr/>
          </p:nvSpPr>
          <p:spPr>
            <a:xfrm>
              <a:off x="3669966" y="3151073"/>
              <a:ext cx="5506276" cy="900000"/>
            </a:xfrm>
            <a:prstGeom prst="homePlate">
              <a:avLst/>
            </a:prstGeom>
            <a:solidFill>
              <a:srgbClr val="FF5353"/>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lvl="0">
                <a:defRPr/>
              </a:pPr>
              <a:r>
                <a:rPr lang="tr-TR" sz="1200" b="1" kern="0" dirty="0">
                  <a:solidFill>
                    <a:srgbClr val="E7E6E6"/>
                  </a:solidFill>
                  <a:latin typeface="Arial" panose="020B0604020202020204" pitchFamily="34" charset="0"/>
                </a:rPr>
                <a:t>Risklerin gerçekleşme olasılığı ve muhtemel etkileri yılda en az bir kez analiz edilmelidir.</a:t>
              </a:r>
            </a:p>
          </p:txBody>
        </p:sp>
        <p:sp>
          <p:nvSpPr>
            <p:cNvPr id="16" name="Beşgen 15"/>
            <p:cNvSpPr/>
            <p:nvPr/>
          </p:nvSpPr>
          <p:spPr>
            <a:xfrm>
              <a:off x="4387475" y="4090156"/>
              <a:ext cx="6292835" cy="1106541"/>
            </a:xfrm>
            <a:prstGeom prst="homePlate">
              <a:avLst/>
            </a:prstGeom>
            <a:solidFill>
              <a:srgbClr val="FFA3A3"/>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lvl="0">
                <a:defRPr/>
              </a:pPr>
              <a:r>
                <a:rPr lang="tr-TR" sz="1200" b="1" u="sng" kern="0" dirty="0">
                  <a:latin typeface="Arial" panose="020B0604020202020204" pitchFamily="34" charset="0"/>
                  <a:cs typeface="Arial" panose="020B0604020202020204" pitchFamily="34" charset="0"/>
                </a:rPr>
                <a:t>Bakanlık düzeyinde</a:t>
              </a:r>
              <a:r>
                <a:rPr lang="tr-TR" sz="1200" kern="0" dirty="0">
                  <a:latin typeface="Arial" panose="020B0604020202020204" pitchFamily="34" charset="0"/>
                  <a:cs typeface="Arial" panose="020B0604020202020204" pitchFamily="34" charset="0"/>
                </a:rPr>
                <a:t> Sağlık Bakanlığı Kurumsal Risk Yönetimi  Uygulama Rehberinin yayımlanması.</a:t>
              </a:r>
            </a:p>
          </p:txBody>
        </p:sp>
        <p:sp>
          <p:nvSpPr>
            <p:cNvPr id="19" name="Beşgen 18"/>
            <p:cNvSpPr/>
            <p:nvPr/>
          </p:nvSpPr>
          <p:spPr>
            <a:xfrm>
              <a:off x="3072674" y="2215817"/>
              <a:ext cx="5280214" cy="900000"/>
            </a:xfrm>
            <a:prstGeom prst="homePlate">
              <a:avLst/>
            </a:prstGeom>
            <a:solidFill>
              <a:srgbClr val="C80000"/>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lvl="0">
                <a:defRPr/>
              </a:pPr>
              <a:r>
                <a:rPr lang="tr-TR" sz="1100" b="1" u="sng" kern="0" dirty="0">
                  <a:solidFill>
                    <a:prstClr val="white"/>
                  </a:solidFill>
                  <a:latin typeface="Arial" panose="020B0604020202020204" pitchFamily="34" charset="0"/>
                  <a:cs typeface="Arial" panose="020B0604020202020204" pitchFamily="34" charset="0"/>
                </a:rPr>
                <a:t>Risklerin Belirlenmesi ve Değerlendirilmesi:</a:t>
              </a:r>
              <a:r>
                <a:rPr lang="tr-TR" sz="1100" kern="0" dirty="0">
                  <a:solidFill>
                    <a:prstClr val="white"/>
                  </a:solidFill>
                  <a:latin typeface="Arial" panose="020B0604020202020204" pitchFamily="34" charset="0"/>
                  <a:cs typeface="Arial" panose="020B0604020202020204" pitchFamily="34" charset="0"/>
                </a:rPr>
                <a:t> İdareler, sistemli bir şekilde analizler yaparak amaç ve hedeflerinin gerçekleşmesini engelleyebilecek iç ve dış riskleri tanımlayarak değerlendirmeli ve alınacak önlemleri belirlemelidir.</a:t>
              </a:r>
            </a:p>
          </p:txBody>
        </p:sp>
        <p:sp>
          <p:nvSpPr>
            <p:cNvPr id="30" name="Beşgen 29"/>
            <p:cNvSpPr/>
            <p:nvPr/>
          </p:nvSpPr>
          <p:spPr>
            <a:xfrm>
              <a:off x="2495729" y="1283321"/>
              <a:ext cx="4461247" cy="900000"/>
            </a:xfrm>
            <a:prstGeom prst="homePlate">
              <a:avLst/>
            </a:prstGeom>
            <a:solidFill>
              <a:srgbClr val="8C0000"/>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marR="0" lvl="0" indent="0" defTabSz="914400" eaLnBrk="1" fontAlgn="auto" latinLnBrk="0" hangingPunct="1">
                <a:lnSpc>
                  <a:spcPct val="100000"/>
                </a:lnSpc>
                <a:spcBef>
                  <a:spcPts val="0"/>
                </a:spcBef>
                <a:spcAft>
                  <a:spcPts val="0"/>
                </a:spcAft>
                <a:buClrTx/>
                <a:buSzTx/>
                <a:buFontTx/>
                <a:buNone/>
                <a:tabLst/>
                <a:defRPr/>
              </a:pPr>
              <a:r>
                <a:rPr kumimoji="0" lang="tr-TR" b="0" i="0" u="none" strike="noStrike" kern="0" cap="none" spc="0" normalizeH="0" baseline="0" noProof="0" dirty="0">
                  <a:ln>
                    <a:noFill/>
                  </a:ln>
                  <a:solidFill>
                    <a:prstClr val="white"/>
                  </a:solidFill>
                  <a:effectLst/>
                  <a:uLnTx/>
                  <a:uFillTx/>
                  <a:latin typeface="Arial" panose="020B0604020202020204" pitchFamily="34" charset="0"/>
                  <a:ea typeface="+mn-ea"/>
                  <a:cs typeface="+mn-cs"/>
                </a:rPr>
                <a:t>RİSK DEĞERLENDİRME</a:t>
              </a:r>
            </a:p>
          </p:txBody>
        </p:sp>
        <p:sp>
          <p:nvSpPr>
            <p:cNvPr id="32" name="Serbest Form 31"/>
            <p:cNvSpPr/>
            <p:nvPr/>
          </p:nvSpPr>
          <p:spPr>
            <a:xfrm>
              <a:off x="1882965" y="1276988"/>
              <a:ext cx="1231576" cy="906334"/>
            </a:xfrm>
            <a:custGeom>
              <a:avLst/>
              <a:gdLst>
                <a:gd name="connsiteX0" fmla="*/ 0 w 1333849"/>
                <a:gd name="connsiteY0" fmla="*/ 841286 h 841286"/>
                <a:gd name="connsiteX1" fmla="*/ 666921 w 1333849"/>
                <a:gd name="connsiteY1" fmla="*/ 0 h 841286"/>
                <a:gd name="connsiteX2" fmla="*/ 666928 w 1333849"/>
                <a:gd name="connsiteY2" fmla="*/ 0 h 841286"/>
                <a:gd name="connsiteX3" fmla="*/ 1333849 w 1333849"/>
                <a:gd name="connsiteY3" fmla="*/ 841286 h 841286"/>
                <a:gd name="connsiteX4" fmla="*/ 0 w 1333849"/>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849" h="841286">
                  <a:moveTo>
                    <a:pt x="0" y="841286"/>
                  </a:moveTo>
                  <a:lnTo>
                    <a:pt x="666921" y="0"/>
                  </a:lnTo>
                  <a:lnTo>
                    <a:pt x="666928" y="0"/>
                  </a:lnTo>
                  <a:lnTo>
                    <a:pt x="1333849" y="841286"/>
                  </a:lnTo>
                  <a:lnTo>
                    <a:pt x="0" y="841286"/>
                  </a:lnTo>
                  <a:close/>
                </a:path>
              </a:pathLst>
            </a:custGeom>
            <a:solidFill>
              <a:srgbClr val="8C0000"/>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20320" tIns="20320" rIns="20320" bIns="20320" numCol="1" spcCol="1270" anchor="ctr" anchorCtr="0">
              <a:noAutofit/>
            </a:bodyPr>
            <a:lstStyle/>
            <a:p>
              <a:pPr marL="0" marR="0" lvl="0" indent="0" algn="ctr" defTabSz="711200" eaLnBrk="1" fontAlgn="auto" latinLnBrk="0" hangingPunct="1">
                <a:lnSpc>
                  <a:spcPct val="100000"/>
                </a:lnSpc>
                <a:spcBef>
                  <a:spcPct val="0"/>
                </a:spcBef>
                <a:spcAft>
                  <a:spcPts val="0"/>
                </a:spcAft>
                <a:buClrTx/>
                <a:buSzTx/>
                <a:buFontTx/>
                <a:buNone/>
                <a:tabLst/>
                <a:defRPr/>
              </a:pPr>
              <a:endParaRPr kumimoji="0" lang="tr-TR" sz="1100" b="1" i="0" u="none" strike="noStrike" kern="0" cap="none" spc="0" normalizeH="0" baseline="0" noProof="0" dirty="0">
                <a:ln>
                  <a:noFill/>
                </a:ln>
                <a:solidFill>
                  <a:srgbClr val="E7E6E6"/>
                </a:solidFill>
                <a:effectLst/>
                <a:uLnTx/>
                <a:uFillTx/>
                <a:latin typeface="Arial" panose="020B0604020202020204" pitchFamily="34" charset="0"/>
                <a:ea typeface="+mn-ea"/>
                <a:cs typeface="+mn-cs"/>
              </a:endParaRPr>
            </a:p>
            <a:p>
              <a:pPr marL="0" marR="0" lvl="0" indent="0" algn="ctr" defTabSz="711200" eaLnBrk="1" fontAlgn="auto" latinLnBrk="0" hangingPunct="1">
                <a:lnSpc>
                  <a:spcPct val="100000"/>
                </a:lnSpc>
                <a:spcBef>
                  <a:spcPct val="0"/>
                </a:spcBef>
                <a:spcAft>
                  <a:spcPts val="0"/>
                </a:spcAft>
                <a:buClrTx/>
                <a:buSzTx/>
                <a:buFontTx/>
                <a:buNone/>
                <a:tabLst/>
                <a:defRPr/>
              </a:pPr>
              <a:endParaRPr kumimoji="0" lang="tr-TR" sz="1100" b="1" i="0" u="none" strike="noStrike" kern="0" cap="none" spc="0" normalizeH="0" baseline="0" noProof="0" dirty="0">
                <a:ln>
                  <a:noFill/>
                </a:ln>
                <a:solidFill>
                  <a:srgbClr val="E7E6E6"/>
                </a:solidFill>
                <a:effectLst/>
                <a:uLnTx/>
                <a:uFillTx/>
                <a:latin typeface="Arial" panose="020B0604020202020204" pitchFamily="34" charset="0"/>
                <a:ea typeface="+mn-ea"/>
                <a:cs typeface="+mn-cs"/>
              </a:endParaRPr>
            </a:p>
            <a:p>
              <a:pPr marL="0" marR="0" lvl="0" indent="0" algn="ctr" defTabSz="711200" eaLnBrk="1" fontAlgn="auto" latinLnBrk="0" hangingPunct="1">
                <a:lnSpc>
                  <a:spcPct val="100000"/>
                </a:lnSpc>
                <a:spcBef>
                  <a:spcPct val="0"/>
                </a:spcBef>
                <a:spcAft>
                  <a:spcPts val="0"/>
                </a:spcAft>
                <a:buClrTx/>
                <a:buSzTx/>
                <a:buFontTx/>
                <a:buNone/>
                <a:tabLst/>
                <a:defRPr/>
              </a:pPr>
              <a:r>
                <a:rPr kumimoji="0" lang="tr-TR" sz="1200" b="1" i="0" u="none" strike="noStrike" kern="0" cap="none" spc="0" normalizeH="0" baseline="0" noProof="0" dirty="0">
                  <a:ln>
                    <a:noFill/>
                  </a:ln>
                  <a:solidFill>
                    <a:srgbClr val="E7E6E6"/>
                  </a:solidFill>
                  <a:effectLst/>
                  <a:uLnTx/>
                  <a:uFillTx/>
                  <a:latin typeface="Arial" panose="020B0604020202020204" pitchFamily="34" charset="0"/>
                  <a:ea typeface="+mn-ea"/>
                  <a:cs typeface="+mn-cs"/>
                </a:rPr>
                <a:t>Bileşen 2</a:t>
              </a:r>
            </a:p>
          </p:txBody>
        </p:sp>
        <p:sp>
          <p:nvSpPr>
            <p:cNvPr id="33" name="Serbest Form 32"/>
            <p:cNvSpPr/>
            <p:nvPr/>
          </p:nvSpPr>
          <p:spPr>
            <a:xfrm>
              <a:off x="1276990" y="2215816"/>
              <a:ext cx="2463151" cy="900001"/>
            </a:xfrm>
            <a:custGeom>
              <a:avLst/>
              <a:gdLst>
                <a:gd name="connsiteX0" fmla="*/ 0 w 2667698"/>
                <a:gd name="connsiteY0" fmla="*/ 841286 h 841286"/>
                <a:gd name="connsiteX1" fmla="*/ 666921 w 2667698"/>
                <a:gd name="connsiteY1" fmla="*/ 0 h 841286"/>
                <a:gd name="connsiteX2" fmla="*/ 2000777 w 2667698"/>
                <a:gd name="connsiteY2" fmla="*/ 0 h 841286"/>
                <a:gd name="connsiteX3" fmla="*/ 2667698 w 2667698"/>
                <a:gd name="connsiteY3" fmla="*/ 841286 h 841286"/>
                <a:gd name="connsiteX4" fmla="*/ 0 w 2667698"/>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698" h="841286">
                  <a:moveTo>
                    <a:pt x="0" y="841286"/>
                  </a:moveTo>
                  <a:lnTo>
                    <a:pt x="666921" y="0"/>
                  </a:lnTo>
                  <a:lnTo>
                    <a:pt x="2000777" y="0"/>
                  </a:lnTo>
                  <a:lnTo>
                    <a:pt x="2667698" y="841286"/>
                  </a:lnTo>
                  <a:lnTo>
                    <a:pt x="0" y="841286"/>
                  </a:lnTo>
                  <a:close/>
                </a:path>
              </a:pathLst>
            </a:custGeom>
            <a:solidFill>
              <a:srgbClr val="C80000"/>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492248" tIns="25400" rIns="492247" bIns="254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endParaRPr kumimoji="0" lang="tr-TR" sz="1200" b="1" i="0" u="none" strike="noStrike" kern="0" cap="none" spc="0" normalizeH="0" baseline="0" noProof="0" dirty="0">
                <a:ln>
                  <a:noFill/>
                </a:ln>
                <a:solidFill>
                  <a:srgbClr val="E7E6E6"/>
                </a:solidFill>
                <a:effectLst/>
                <a:uLnTx/>
                <a:uFillTx/>
                <a:latin typeface="Arial" panose="020B0604020202020204" pitchFamily="34" charset="0"/>
                <a:ea typeface="+mn-ea"/>
                <a:cs typeface="+mn-cs"/>
              </a:endParaRPr>
            </a:p>
            <a:p>
              <a:pPr marL="0" marR="0" lvl="0" indent="0" algn="ctr" defTabSz="889000" eaLnBrk="1" fontAlgn="auto" latinLnBrk="0" hangingPunct="1">
                <a:lnSpc>
                  <a:spcPct val="90000"/>
                </a:lnSpc>
                <a:spcBef>
                  <a:spcPct val="0"/>
                </a:spcBef>
                <a:spcAft>
                  <a:spcPct val="35000"/>
                </a:spcAft>
                <a:buClrTx/>
                <a:buSzTx/>
                <a:buFontTx/>
                <a:buNone/>
                <a:tabLst/>
                <a:defRPr/>
              </a:pPr>
              <a:r>
                <a:rPr kumimoji="0" lang="tr-TR" sz="1200" b="1" i="0" u="none" strike="noStrike" kern="0" cap="none" spc="0" normalizeH="0" baseline="0" noProof="0" dirty="0">
                  <a:ln>
                    <a:noFill/>
                  </a:ln>
                  <a:solidFill>
                    <a:srgbClr val="E7E6E6"/>
                  </a:solidFill>
                  <a:effectLst/>
                  <a:uLnTx/>
                  <a:uFillTx/>
                  <a:latin typeface="Arial" panose="020B0604020202020204" pitchFamily="34" charset="0"/>
                  <a:ea typeface="+mn-ea"/>
                  <a:cs typeface="+mn-cs"/>
                </a:rPr>
                <a:t>Standart RDS 6 </a:t>
              </a:r>
              <a:endParaRPr kumimoji="0" lang="tr-TR" sz="1200" b="0" i="0" u="none" strike="noStrike" kern="0" cap="none" spc="0" normalizeH="0" baseline="0" noProof="0" dirty="0">
                <a:ln>
                  <a:noFill/>
                </a:ln>
                <a:solidFill>
                  <a:srgbClr val="E7E6E6"/>
                </a:solidFill>
                <a:effectLst/>
                <a:uLnTx/>
                <a:uFillTx/>
                <a:latin typeface="Arial" panose="020B0604020202020204" pitchFamily="34" charset="0"/>
                <a:ea typeface="+mn-ea"/>
                <a:cs typeface="+mn-cs"/>
              </a:endParaRPr>
            </a:p>
          </p:txBody>
        </p:sp>
        <p:sp>
          <p:nvSpPr>
            <p:cNvPr id="34" name="Serbest Form 33"/>
            <p:cNvSpPr/>
            <p:nvPr/>
          </p:nvSpPr>
          <p:spPr>
            <a:xfrm>
              <a:off x="680714" y="3158582"/>
              <a:ext cx="3694728" cy="900000"/>
            </a:xfrm>
            <a:custGeom>
              <a:avLst/>
              <a:gdLst>
                <a:gd name="connsiteX0" fmla="*/ 0 w 4001547"/>
                <a:gd name="connsiteY0" fmla="*/ 841286 h 841286"/>
                <a:gd name="connsiteX1" fmla="*/ 666921 w 4001547"/>
                <a:gd name="connsiteY1" fmla="*/ 0 h 841286"/>
                <a:gd name="connsiteX2" fmla="*/ 3334626 w 4001547"/>
                <a:gd name="connsiteY2" fmla="*/ 0 h 841286"/>
                <a:gd name="connsiteX3" fmla="*/ 4001547 w 4001547"/>
                <a:gd name="connsiteY3" fmla="*/ 841286 h 841286"/>
                <a:gd name="connsiteX4" fmla="*/ 0 w 4001547"/>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1547" h="841286">
                  <a:moveTo>
                    <a:pt x="0" y="841286"/>
                  </a:moveTo>
                  <a:lnTo>
                    <a:pt x="666921" y="0"/>
                  </a:lnTo>
                  <a:lnTo>
                    <a:pt x="3334626" y="0"/>
                  </a:lnTo>
                  <a:lnTo>
                    <a:pt x="4001547" y="841286"/>
                  </a:lnTo>
                  <a:lnTo>
                    <a:pt x="0" y="841286"/>
                  </a:lnTo>
                  <a:close/>
                </a:path>
              </a:pathLst>
            </a:custGeom>
            <a:solidFill>
              <a:srgbClr val="FF5353"/>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725671" tIns="25400" rIns="725671" bIns="254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tr-TR" sz="1200" b="1" i="0" u="none" strike="noStrike" kern="0" cap="none" spc="0" normalizeH="0" baseline="0" noProof="0" dirty="0">
                  <a:ln>
                    <a:noFill/>
                  </a:ln>
                  <a:solidFill>
                    <a:schemeClr val="bg1"/>
                  </a:solidFill>
                  <a:effectLst/>
                  <a:uLnTx/>
                  <a:uFillTx/>
                  <a:latin typeface="Arial" panose="020B0604020202020204" pitchFamily="34" charset="0"/>
                  <a:ea typeface="+mn-ea"/>
                  <a:cs typeface="+mn-cs"/>
                </a:rPr>
                <a:t>Genel Şart RDS 6.2</a:t>
              </a:r>
              <a:endParaRPr kumimoji="0" lang="tr-TR" sz="1200" b="0" i="0" u="none" strike="noStrike" kern="0" cap="none" spc="0" normalizeH="0" baseline="0" noProof="0" dirty="0">
                <a:ln>
                  <a:noFill/>
                </a:ln>
                <a:solidFill>
                  <a:schemeClr val="bg1"/>
                </a:solidFill>
                <a:effectLst/>
                <a:uLnTx/>
                <a:uFillTx/>
                <a:latin typeface="Arial" panose="020B0604020202020204" pitchFamily="34" charset="0"/>
                <a:ea typeface="+mn-ea"/>
                <a:cs typeface="+mn-cs"/>
              </a:endParaRPr>
            </a:p>
          </p:txBody>
        </p:sp>
        <p:sp>
          <p:nvSpPr>
            <p:cNvPr id="35" name="Serbest Form 34"/>
            <p:cNvSpPr/>
            <p:nvPr/>
          </p:nvSpPr>
          <p:spPr>
            <a:xfrm>
              <a:off x="77321" y="4091692"/>
              <a:ext cx="4926305" cy="1106541"/>
            </a:xfrm>
            <a:custGeom>
              <a:avLst/>
              <a:gdLst>
                <a:gd name="connsiteX0" fmla="*/ 0 w 5335396"/>
                <a:gd name="connsiteY0" fmla="*/ 841286 h 841286"/>
                <a:gd name="connsiteX1" fmla="*/ 666921 w 5335396"/>
                <a:gd name="connsiteY1" fmla="*/ 0 h 841286"/>
                <a:gd name="connsiteX2" fmla="*/ 4668475 w 5335396"/>
                <a:gd name="connsiteY2" fmla="*/ 0 h 841286"/>
                <a:gd name="connsiteX3" fmla="*/ 5335396 w 5335396"/>
                <a:gd name="connsiteY3" fmla="*/ 841286 h 841286"/>
                <a:gd name="connsiteX4" fmla="*/ 0 w 5335396"/>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5396" h="841286">
                  <a:moveTo>
                    <a:pt x="0" y="841286"/>
                  </a:moveTo>
                  <a:lnTo>
                    <a:pt x="666921" y="0"/>
                  </a:lnTo>
                  <a:lnTo>
                    <a:pt x="4668475" y="0"/>
                  </a:lnTo>
                  <a:lnTo>
                    <a:pt x="5335396" y="841286"/>
                  </a:lnTo>
                  <a:lnTo>
                    <a:pt x="0" y="841286"/>
                  </a:lnTo>
                  <a:close/>
                </a:path>
              </a:pathLst>
            </a:custGeom>
            <a:solidFill>
              <a:srgbClr val="FFA3A3"/>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959095" tIns="25400" rIns="959094" bIns="25400" numCol="1" spcCol="1270" anchor="ctr" anchorCtr="0">
              <a:noAutofit/>
            </a:bodyPr>
            <a:lstStyle/>
            <a:p>
              <a:pPr marL="0" marR="0" lvl="0" indent="0" algn="ctr" defTabSz="889000" eaLnBrk="1" fontAlgn="auto" latinLnBrk="0" hangingPunct="1">
                <a:lnSpc>
                  <a:spcPct val="100000"/>
                </a:lnSpc>
                <a:spcBef>
                  <a:spcPts val="0"/>
                </a:spcBef>
                <a:spcAft>
                  <a:spcPts val="0"/>
                </a:spcAft>
                <a:buClrTx/>
                <a:buSzTx/>
                <a:buFontTx/>
                <a:buNone/>
                <a:tabLst/>
                <a:defRPr/>
              </a:pPr>
              <a:r>
                <a:rPr lang="tr-TR" sz="1600" b="1" kern="0" dirty="0">
                  <a:solidFill>
                    <a:prstClr val="black"/>
                  </a:solidFill>
                  <a:latin typeface="Arial" panose="020B0604020202020204" pitchFamily="34" charset="0"/>
                  <a:cs typeface="Arial" panose="020B0604020202020204" pitchFamily="34" charset="0"/>
                </a:rPr>
                <a:t>E.6.2.5</a:t>
              </a:r>
            </a:p>
          </p:txBody>
        </p:sp>
      </p:grpSp>
      <p:sp>
        <p:nvSpPr>
          <p:cNvPr id="23" name="Yuvarlatılmış Dikdörtgen 22"/>
          <p:cNvSpPr/>
          <p:nvPr/>
        </p:nvSpPr>
        <p:spPr>
          <a:xfrm>
            <a:off x="3895344" y="5553363"/>
            <a:ext cx="3218378" cy="827341"/>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360363" lvl="0">
              <a:defRPr/>
            </a:pPr>
            <a:r>
              <a:rPr kumimoji="0" lang="tr-TR" sz="1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TAMAMLANMA TARİHİ</a:t>
            </a:r>
            <a:endParaRPr lang="tr-TR" sz="1200" kern="0" dirty="0">
              <a:solidFill>
                <a:prstClr val="black"/>
              </a:solidFill>
              <a:latin typeface="Arial" panose="020B0604020202020204" pitchFamily="34" charset="0"/>
              <a:cs typeface="Arial" panose="020B0604020202020204" pitchFamily="34" charset="0"/>
            </a:endParaRPr>
          </a:p>
          <a:p>
            <a:pPr marL="360363" lvl="0">
              <a:defRPr/>
            </a:pPr>
            <a:r>
              <a:rPr lang="tr-TR" sz="1200" kern="0" dirty="0">
                <a:solidFill>
                  <a:prstClr val="black"/>
                </a:solidFill>
                <a:latin typeface="Arial" panose="020B0604020202020204" pitchFamily="34" charset="0"/>
                <a:cs typeface="Arial" panose="020B0604020202020204" pitchFamily="34" charset="0"/>
              </a:rPr>
              <a:t>1. Çeyrek Dönem 2025</a:t>
            </a:r>
          </a:p>
        </p:txBody>
      </p:sp>
      <p:sp>
        <p:nvSpPr>
          <p:cNvPr id="24" name="Yuvarlatılmış Dikdörtgen 23"/>
          <p:cNvSpPr/>
          <p:nvPr/>
        </p:nvSpPr>
        <p:spPr>
          <a:xfrm>
            <a:off x="438869" y="5553363"/>
            <a:ext cx="3456475" cy="813815"/>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265113">
              <a:defRPr/>
            </a:pPr>
            <a:r>
              <a:rPr kumimoji="0" lang="tr-TR" sz="1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SORUMLU BİRİM</a:t>
            </a:r>
          </a:p>
          <a:p>
            <a:pPr marL="265113">
              <a:defRPr/>
            </a:pPr>
            <a:r>
              <a:rPr lang="tr-TR" sz="1200" kern="0" dirty="0">
                <a:solidFill>
                  <a:prstClr val="black"/>
                </a:solidFill>
                <a:latin typeface="Arial" panose="020B0604020202020204" pitchFamily="34" charset="0"/>
                <a:cs typeface="Arial" panose="020B0604020202020204" pitchFamily="34" charset="0"/>
              </a:rPr>
              <a:t>Strateji Geliştirme Başkanlığı</a:t>
            </a:r>
          </a:p>
        </p:txBody>
      </p:sp>
      <p:sp>
        <p:nvSpPr>
          <p:cNvPr id="25" name="Yuvarlatılmış Dikdörtgen 24"/>
          <p:cNvSpPr/>
          <p:nvPr/>
        </p:nvSpPr>
        <p:spPr>
          <a:xfrm>
            <a:off x="7113722" y="5553362"/>
            <a:ext cx="4073746" cy="813815"/>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265113">
              <a:defRPr/>
            </a:pPr>
            <a:r>
              <a:rPr lang="tr-TR" sz="1400" b="1" kern="0" dirty="0">
                <a:solidFill>
                  <a:prstClr val="black"/>
                </a:solidFill>
                <a:latin typeface="Arial" panose="020B0604020202020204" pitchFamily="34" charset="0"/>
                <a:cs typeface="Arial" panose="020B0604020202020204" pitchFamily="34" charset="0"/>
              </a:rPr>
              <a:t>Eylem Çıktısı</a:t>
            </a:r>
          </a:p>
          <a:p>
            <a:pPr marL="265113">
              <a:defRPr/>
            </a:pPr>
            <a:r>
              <a:rPr lang="sv-SE" sz="1400" kern="0" dirty="0">
                <a:solidFill>
                  <a:prstClr val="black"/>
                </a:solidFill>
                <a:latin typeface="Arial" panose="020B0604020202020204" pitchFamily="34" charset="0"/>
                <a:cs typeface="Arial" panose="020B0604020202020204" pitchFamily="34" charset="0"/>
              </a:rPr>
              <a:t>Sağlık Bakanlığı Kurumsal Risk Yönetimi </a:t>
            </a:r>
            <a:r>
              <a:rPr lang="tr-TR" sz="1400" kern="0" dirty="0">
                <a:solidFill>
                  <a:prstClr val="black"/>
                </a:solidFill>
                <a:latin typeface="Arial" panose="020B0604020202020204" pitchFamily="34" charset="0"/>
                <a:cs typeface="Arial" panose="020B0604020202020204" pitchFamily="34" charset="0"/>
              </a:rPr>
              <a:t>Uygulama </a:t>
            </a:r>
            <a:r>
              <a:rPr lang="sv-SE" sz="1400" kern="0" dirty="0">
                <a:solidFill>
                  <a:prstClr val="black"/>
                </a:solidFill>
                <a:latin typeface="Arial" panose="020B0604020202020204" pitchFamily="34" charset="0"/>
                <a:cs typeface="Arial" panose="020B0604020202020204" pitchFamily="34" charset="0"/>
              </a:rPr>
              <a:t>Rehberi</a:t>
            </a:r>
            <a:endParaRPr lang="tr-TR" sz="1400" kern="0" dirty="0">
              <a:solidFill>
                <a:prstClr val="black"/>
              </a:solidFill>
              <a:latin typeface="Arial" panose="020B0604020202020204" pitchFamily="34" charset="0"/>
              <a:cs typeface="Arial" panose="020B0604020202020204" pitchFamily="34" charset="0"/>
            </a:endParaRPr>
          </a:p>
        </p:txBody>
      </p:sp>
      <p:pic>
        <p:nvPicPr>
          <p:cNvPr id="17" name="Resim 16">
            <a:extLst>
              <a:ext uri="{FF2B5EF4-FFF2-40B4-BE49-F238E27FC236}">
                <a16:creationId xmlns:a16="http://schemas.microsoft.com/office/drawing/2014/main" id="{485B943D-D585-4DDC-9E93-818AAA7674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6408" y="1595592"/>
            <a:ext cx="2133600" cy="2143125"/>
          </a:xfrm>
          <a:prstGeom prst="rect">
            <a:avLst/>
          </a:prstGeom>
        </p:spPr>
      </p:pic>
    </p:spTree>
    <p:extLst>
      <p:ext uri="{BB962C8B-B14F-4D97-AF65-F5344CB8AC3E}">
        <p14:creationId xmlns:p14="http://schemas.microsoft.com/office/powerpoint/2010/main" val="2760608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Unvan 3"/>
          <p:cNvSpPr>
            <a:spLocks noGrp="1"/>
          </p:cNvSpPr>
          <p:nvPr>
            <p:ph type="title" idx="4294967295"/>
          </p:nvPr>
        </p:nvSpPr>
        <p:spPr>
          <a:xfrm>
            <a:off x="1140419" y="295600"/>
            <a:ext cx="4955581" cy="390444"/>
          </a:xfrm>
          <a:prstGeom prst="rect">
            <a:avLst/>
          </a:prstGeom>
        </p:spPr>
        <p:txBody>
          <a:bodyPr/>
          <a:lstStyle/>
          <a:p>
            <a:r>
              <a:rPr lang="tr-TR" sz="2000" b="1" dirty="0"/>
              <a:t>Risk Değerlendirme Standartları</a:t>
            </a:r>
          </a:p>
        </p:txBody>
      </p:sp>
      <p:grpSp>
        <p:nvGrpSpPr>
          <p:cNvPr id="4" name="Grup 3"/>
          <p:cNvGrpSpPr/>
          <p:nvPr/>
        </p:nvGrpSpPr>
        <p:grpSpPr>
          <a:xfrm>
            <a:off x="406136" y="1699810"/>
            <a:ext cx="9789423" cy="3620369"/>
            <a:chOff x="77321" y="1276988"/>
            <a:chExt cx="10602989" cy="3921245"/>
          </a:xfrm>
        </p:grpSpPr>
        <p:sp>
          <p:nvSpPr>
            <p:cNvPr id="15" name="Beşgen 14"/>
            <p:cNvSpPr/>
            <p:nvPr/>
          </p:nvSpPr>
          <p:spPr>
            <a:xfrm>
              <a:off x="3669966" y="3151073"/>
              <a:ext cx="5506276" cy="900000"/>
            </a:xfrm>
            <a:prstGeom prst="homePlate">
              <a:avLst/>
            </a:prstGeom>
            <a:solidFill>
              <a:srgbClr val="FF5353"/>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lvl="0">
                <a:defRPr/>
              </a:pPr>
              <a:r>
                <a:rPr lang="tr-TR" sz="1200" b="1" kern="0" dirty="0">
                  <a:solidFill>
                    <a:srgbClr val="E7E6E6"/>
                  </a:solidFill>
                  <a:latin typeface="Arial" panose="020B0604020202020204" pitchFamily="34" charset="0"/>
                </a:rPr>
                <a:t>Risklerin gerçekleşme olasılığı ve muhtemel etkileri yılda en az bir kez analiz edilmelidir.</a:t>
              </a:r>
            </a:p>
          </p:txBody>
        </p:sp>
        <p:sp>
          <p:nvSpPr>
            <p:cNvPr id="16" name="Beşgen 15"/>
            <p:cNvSpPr/>
            <p:nvPr/>
          </p:nvSpPr>
          <p:spPr>
            <a:xfrm>
              <a:off x="4387475" y="4090156"/>
              <a:ext cx="6292835" cy="1106541"/>
            </a:xfrm>
            <a:prstGeom prst="homePlate">
              <a:avLst/>
            </a:prstGeom>
            <a:solidFill>
              <a:srgbClr val="FFA3A3"/>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lvl="0">
                <a:defRPr/>
              </a:pPr>
              <a:r>
                <a:rPr lang="tr-TR" sz="1200" b="1" u="sng" kern="0" dirty="0">
                  <a:latin typeface="Arial" panose="020B0604020202020204" pitchFamily="34" charset="0"/>
                  <a:cs typeface="Arial" panose="020B0604020202020204" pitchFamily="34" charset="0"/>
                </a:rPr>
                <a:t>Bakanlık düzeyinde</a:t>
              </a:r>
              <a:r>
                <a:rPr lang="tr-TR" sz="1200" kern="0" dirty="0">
                  <a:latin typeface="Arial" panose="020B0604020202020204" pitchFamily="34" charset="0"/>
                  <a:cs typeface="Arial" panose="020B0604020202020204" pitchFamily="34" charset="0"/>
                </a:rPr>
                <a:t> kurumsal risk yönetimine ilişkin Strateji Geliştirme Başkanlığı tarafından </a:t>
              </a:r>
              <a:r>
                <a:rPr lang="tr-TR" sz="1200" kern="0" dirty="0" err="1">
                  <a:latin typeface="Arial" panose="020B0604020202020204" pitchFamily="34" charset="0"/>
                  <a:cs typeface="Arial" panose="020B0604020202020204" pitchFamily="34" charset="0"/>
                </a:rPr>
                <a:t>çalıştay</a:t>
              </a:r>
              <a:r>
                <a:rPr lang="tr-TR" sz="1200" kern="0" dirty="0">
                  <a:latin typeface="Arial" panose="020B0604020202020204" pitchFamily="34" charset="0"/>
                  <a:cs typeface="Arial" panose="020B0604020202020204" pitchFamily="34" charset="0"/>
                </a:rPr>
                <a:t> düzenlenmesi.</a:t>
              </a:r>
            </a:p>
          </p:txBody>
        </p:sp>
        <p:sp>
          <p:nvSpPr>
            <p:cNvPr id="19" name="Beşgen 18"/>
            <p:cNvSpPr/>
            <p:nvPr/>
          </p:nvSpPr>
          <p:spPr>
            <a:xfrm>
              <a:off x="3072674" y="2215817"/>
              <a:ext cx="5280214" cy="900000"/>
            </a:xfrm>
            <a:prstGeom prst="homePlate">
              <a:avLst/>
            </a:prstGeom>
            <a:solidFill>
              <a:srgbClr val="C80000"/>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lvl="0">
                <a:defRPr/>
              </a:pPr>
              <a:r>
                <a:rPr lang="tr-TR" sz="1100" b="1" u="sng" kern="0" dirty="0">
                  <a:solidFill>
                    <a:prstClr val="white"/>
                  </a:solidFill>
                  <a:latin typeface="Arial" panose="020B0604020202020204" pitchFamily="34" charset="0"/>
                  <a:cs typeface="Arial" panose="020B0604020202020204" pitchFamily="34" charset="0"/>
                </a:rPr>
                <a:t>Risklerin Belirlenmesi ve Değerlendirilmesi:</a:t>
              </a:r>
              <a:r>
                <a:rPr lang="tr-TR" sz="1100" kern="0" dirty="0">
                  <a:solidFill>
                    <a:prstClr val="white"/>
                  </a:solidFill>
                  <a:latin typeface="Arial" panose="020B0604020202020204" pitchFamily="34" charset="0"/>
                  <a:cs typeface="Arial" panose="020B0604020202020204" pitchFamily="34" charset="0"/>
                </a:rPr>
                <a:t> İdareler, sistemli bir şekilde analizler yaparak amaç ve hedeflerinin gerçekleşmesini engelleyebilecek iç ve dış riskleri tanımlayarak değerlendirmeli ve alınacak önlemleri belirlemelidir.</a:t>
              </a:r>
            </a:p>
          </p:txBody>
        </p:sp>
        <p:sp>
          <p:nvSpPr>
            <p:cNvPr id="30" name="Beşgen 29"/>
            <p:cNvSpPr/>
            <p:nvPr/>
          </p:nvSpPr>
          <p:spPr>
            <a:xfrm>
              <a:off x="2495729" y="1283321"/>
              <a:ext cx="4461247" cy="900000"/>
            </a:xfrm>
            <a:prstGeom prst="homePlate">
              <a:avLst/>
            </a:prstGeom>
            <a:solidFill>
              <a:srgbClr val="8C0000"/>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marR="0" lvl="0" indent="0" defTabSz="914400" eaLnBrk="1" fontAlgn="auto" latinLnBrk="0" hangingPunct="1">
                <a:lnSpc>
                  <a:spcPct val="100000"/>
                </a:lnSpc>
                <a:spcBef>
                  <a:spcPts val="0"/>
                </a:spcBef>
                <a:spcAft>
                  <a:spcPts val="0"/>
                </a:spcAft>
                <a:buClrTx/>
                <a:buSzTx/>
                <a:buFontTx/>
                <a:buNone/>
                <a:tabLst/>
                <a:defRPr/>
              </a:pPr>
              <a:r>
                <a:rPr kumimoji="0" lang="tr-TR" b="0" i="0" u="none" strike="noStrike" kern="0" cap="none" spc="0" normalizeH="0" baseline="0" noProof="0" dirty="0">
                  <a:ln>
                    <a:noFill/>
                  </a:ln>
                  <a:solidFill>
                    <a:prstClr val="white"/>
                  </a:solidFill>
                  <a:effectLst/>
                  <a:uLnTx/>
                  <a:uFillTx/>
                  <a:latin typeface="Arial" panose="020B0604020202020204" pitchFamily="34" charset="0"/>
                  <a:ea typeface="+mn-ea"/>
                  <a:cs typeface="+mn-cs"/>
                </a:rPr>
                <a:t>RİSK DEĞERLENDİRME</a:t>
              </a:r>
            </a:p>
          </p:txBody>
        </p:sp>
        <p:sp>
          <p:nvSpPr>
            <p:cNvPr id="32" name="Serbest Form 31"/>
            <p:cNvSpPr/>
            <p:nvPr/>
          </p:nvSpPr>
          <p:spPr>
            <a:xfrm>
              <a:off x="1882965" y="1276988"/>
              <a:ext cx="1231576" cy="906334"/>
            </a:xfrm>
            <a:custGeom>
              <a:avLst/>
              <a:gdLst>
                <a:gd name="connsiteX0" fmla="*/ 0 w 1333849"/>
                <a:gd name="connsiteY0" fmla="*/ 841286 h 841286"/>
                <a:gd name="connsiteX1" fmla="*/ 666921 w 1333849"/>
                <a:gd name="connsiteY1" fmla="*/ 0 h 841286"/>
                <a:gd name="connsiteX2" fmla="*/ 666928 w 1333849"/>
                <a:gd name="connsiteY2" fmla="*/ 0 h 841286"/>
                <a:gd name="connsiteX3" fmla="*/ 1333849 w 1333849"/>
                <a:gd name="connsiteY3" fmla="*/ 841286 h 841286"/>
                <a:gd name="connsiteX4" fmla="*/ 0 w 1333849"/>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849" h="841286">
                  <a:moveTo>
                    <a:pt x="0" y="841286"/>
                  </a:moveTo>
                  <a:lnTo>
                    <a:pt x="666921" y="0"/>
                  </a:lnTo>
                  <a:lnTo>
                    <a:pt x="666928" y="0"/>
                  </a:lnTo>
                  <a:lnTo>
                    <a:pt x="1333849" y="841286"/>
                  </a:lnTo>
                  <a:lnTo>
                    <a:pt x="0" y="841286"/>
                  </a:lnTo>
                  <a:close/>
                </a:path>
              </a:pathLst>
            </a:custGeom>
            <a:solidFill>
              <a:srgbClr val="8C0000"/>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20320" tIns="20320" rIns="20320" bIns="20320" numCol="1" spcCol="1270" anchor="ctr" anchorCtr="0">
              <a:noAutofit/>
            </a:bodyPr>
            <a:lstStyle/>
            <a:p>
              <a:pPr marL="0" marR="0" lvl="0" indent="0" algn="ctr" defTabSz="711200" eaLnBrk="1" fontAlgn="auto" latinLnBrk="0" hangingPunct="1">
                <a:lnSpc>
                  <a:spcPct val="100000"/>
                </a:lnSpc>
                <a:spcBef>
                  <a:spcPct val="0"/>
                </a:spcBef>
                <a:spcAft>
                  <a:spcPts val="0"/>
                </a:spcAft>
                <a:buClrTx/>
                <a:buSzTx/>
                <a:buFontTx/>
                <a:buNone/>
                <a:tabLst/>
                <a:defRPr/>
              </a:pPr>
              <a:endParaRPr kumimoji="0" lang="tr-TR" sz="1100" b="1" i="0" u="none" strike="noStrike" kern="0" cap="none" spc="0" normalizeH="0" baseline="0" noProof="0" dirty="0">
                <a:ln>
                  <a:noFill/>
                </a:ln>
                <a:solidFill>
                  <a:srgbClr val="E7E6E6"/>
                </a:solidFill>
                <a:effectLst/>
                <a:uLnTx/>
                <a:uFillTx/>
                <a:latin typeface="Arial" panose="020B0604020202020204" pitchFamily="34" charset="0"/>
                <a:ea typeface="+mn-ea"/>
                <a:cs typeface="+mn-cs"/>
              </a:endParaRPr>
            </a:p>
            <a:p>
              <a:pPr marL="0" marR="0" lvl="0" indent="0" algn="ctr" defTabSz="711200" eaLnBrk="1" fontAlgn="auto" latinLnBrk="0" hangingPunct="1">
                <a:lnSpc>
                  <a:spcPct val="100000"/>
                </a:lnSpc>
                <a:spcBef>
                  <a:spcPct val="0"/>
                </a:spcBef>
                <a:spcAft>
                  <a:spcPts val="0"/>
                </a:spcAft>
                <a:buClrTx/>
                <a:buSzTx/>
                <a:buFontTx/>
                <a:buNone/>
                <a:tabLst/>
                <a:defRPr/>
              </a:pPr>
              <a:endParaRPr kumimoji="0" lang="tr-TR" sz="1100" b="1" i="0" u="none" strike="noStrike" kern="0" cap="none" spc="0" normalizeH="0" baseline="0" noProof="0" dirty="0">
                <a:ln>
                  <a:noFill/>
                </a:ln>
                <a:solidFill>
                  <a:srgbClr val="E7E6E6"/>
                </a:solidFill>
                <a:effectLst/>
                <a:uLnTx/>
                <a:uFillTx/>
                <a:latin typeface="Arial" panose="020B0604020202020204" pitchFamily="34" charset="0"/>
                <a:ea typeface="+mn-ea"/>
                <a:cs typeface="+mn-cs"/>
              </a:endParaRPr>
            </a:p>
            <a:p>
              <a:pPr marL="0" marR="0" lvl="0" indent="0" algn="ctr" defTabSz="711200" eaLnBrk="1" fontAlgn="auto" latinLnBrk="0" hangingPunct="1">
                <a:lnSpc>
                  <a:spcPct val="100000"/>
                </a:lnSpc>
                <a:spcBef>
                  <a:spcPct val="0"/>
                </a:spcBef>
                <a:spcAft>
                  <a:spcPts val="0"/>
                </a:spcAft>
                <a:buClrTx/>
                <a:buSzTx/>
                <a:buFontTx/>
                <a:buNone/>
                <a:tabLst/>
                <a:defRPr/>
              </a:pPr>
              <a:r>
                <a:rPr kumimoji="0" lang="tr-TR" sz="1200" b="1" i="0" u="none" strike="noStrike" kern="0" cap="none" spc="0" normalizeH="0" baseline="0" noProof="0" dirty="0">
                  <a:ln>
                    <a:noFill/>
                  </a:ln>
                  <a:solidFill>
                    <a:srgbClr val="E7E6E6"/>
                  </a:solidFill>
                  <a:effectLst/>
                  <a:uLnTx/>
                  <a:uFillTx/>
                  <a:latin typeface="Arial" panose="020B0604020202020204" pitchFamily="34" charset="0"/>
                  <a:ea typeface="+mn-ea"/>
                  <a:cs typeface="+mn-cs"/>
                </a:rPr>
                <a:t>Bileşen 2</a:t>
              </a:r>
            </a:p>
          </p:txBody>
        </p:sp>
        <p:sp>
          <p:nvSpPr>
            <p:cNvPr id="33" name="Serbest Form 32"/>
            <p:cNvSpPr/>
            <p:nvPr/>
          </p:nvSpPr>
          <p:spPr>
            <a:xfrm>
              <a:off x="1276990" y="2215816"/>
              <a:ext cx="2463151" cy="900001"/>
            </a:xfrm>
            <a:custGeom>
              <a:avLst/>
              <a:gdLst>
                <a:gd name="connsiteX0" fmla="*/ 0 w 2667698"/>
                <a:gd name="connsiteY0" fmla="*/ 841286 h 841286"/>
                <a:gd name="connsiteX1" fmla="*/ 666921 w 2667698"/>
                <a:gd name="connsiteY1" fmla="*/ 0 h 841286"/>
                <a:gd name="connsiteX2" fmla="*/ 2000777 w 2667698"/>
                <a:gd name="connsiteY2" fmla="*/ 0 h 841286"/>
                <a:gd name="connsiteX3" fmla="*/ 2667698 w 2667698"/>
                <a:gd name="connsiteY3" fmla="*/ 841286 h 841286"/>
                <a:gd name="connsiteX4" fmla="*/ 0 w 2667698"/>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698" h="841286">
                  <a:moveTo>
                    <a:pt x="0" y="841286"/>
                  </a:moveTo>
                  <a:lnTo>
                    <a:pt x="666921" y="0"/>
                  </a:lnTo>
                  <a:lnTo>
                    <a:pt x="2000777" y="0"/>
                  </a:lnTo>
                  <a:lnTo>
                    <a:pt x="2667698" y="841286"/>
                  </a:lnTo>
                  <a:lnTo>
                    <a:pt x="0" y="841286"/>
                  </a:lnTo>
                  <a:close/>
                </a:path>
              </a:pathLst>
            </a:custGeom>
            <a:solidFill>
              <a:srgbClr val="C80000"/>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492248" tIns="25400" rIns="492247" bIns="254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endParaRPr kumimoji="0" lang="tr-TR" sz="1200" b="1" i="0" u="none" strike="noStrike" kern="0" cap="none" spc="0" normalizeH="0" baseline="0" noProof="0" dirty="0">
                <a:ln>
                  <a:noFill/>
                </a:ln>
                <a:solidFill>
                  <a:srgbClr val="E7E6E6"/>
                </a:solidFill>
                <a:effectLst/>
                <a:uLnTx/>
                <a:uFillTx/>
                <a:latin typeface="Arial" panose="020B0604020202020204" pitchFamily="34" charset="0"/>
                <a:ea typeface="+mn-ea"/>
                <a:cs typeface="+mn-cs"/>
              </a:endParaRPr>
            </a:p>
            <a:p>
              <a:pPr marL="0" marR="0" lvl="0" indent="0" algn="ctr" defTabSz="889000" eaLnBrk="1" fontAlgn="auto" latinLnBrk="0" hangingPunct="1">
                <a:lnSpc>
                  <a:spcPct val="90000"/>
                </a:lnSpc>
                <a:spcBef>
                  <a:spcPct val="0"/>
                </a:spcBef>
                <a:spcAft>
                  <a:spcPct val="35000"/>
                </a:spcAft>
                <a:buClrTx/>
                <a:buSzTx/>
                <a:buFontTx/>
                <a:buNone/>
                <a:tabLst/>
                <a:defRPr/>
              </a:pPr>
              <a:r>
                <a:rPr kumimoji="0" lang="tr-TR" sz="1200" b="1" i="0" u="none" strike="noStrike" kern="0" cap="none" spc="0" normalizeH="0" baseline="0" noProof="0" dirty="0">
                  <a:ln>
                    <a:noFill/>
                  </a:ln>
                  <a:solidFill>
                    <a:srgbClr val="E7E6E6"/>
                  </a:solidFill>
                  <a:effectLst/>
                  <a:uLnTx/>
                  <a:uFillTx/>
                  <a:latin typeface="Arial" panose="020B0604020202020204" pitchFamily="34" charset="0"/>
                  <a:ea typeface="+mn-ea"/>
                  <a:cs typeface="+mn-cs"/>
                </a:rPr>
                <a:t>Standart RDS 6 </a:t>
              </a:r>
              <a:endParaRPr kumimoji="0" lang="tr-TR" sz="1200" b="0" i="0" u="none" strike="noStrike" kern="0" cap="none" spc="0" normalizeH="0" baseline="0" noProof="0" dirty="0">
                <a:ln>
                  <a:noFill/>
                </a:ln>
                <a:solidFill>
                  <a:srgbClr val="E7E6E6"/>
                </a:solidFill>
                <a:effectLst/>
                <a:uLnTx/>
                <a:uFillTx/>
                <a:latin typeface="Arial" panose="020B0604020202020204" pitchFamily="34" charset="0"/>
                <a:ea typeface="+mn-ea"/>
                <a:cs typeface="+mn-cs"/>
              </a:endParaRPr>
            </a:p>
          </p:txBody>
        </p:sp>
        <p:sp>
          <p:nvSpPr>
            <p:cNvPr id="34" name="Serbest Form 33"/>
            <p:cNvSpPr/>
            <p:nvPr/>
          </p:nvSpPr>
          <p:spPr>
            <a:xfrm>
              <a:off x="680714" y="3158582"/>
              <a:ext cx="3694728" cy="900000"/>
            </a:xfrm>
            <a:custGeom>
              <a:avLst/>
              <a:gdLst>
                <a:gd name="connsiteX0" fmla="*/ 0 w 4001547"/>
                <a:gd name="connsiteY0" fmla="*/ 841286 h 841286"/>
                <a:gd name="connsiteX1" fmla="*/ 666921 w 4001547"/>
                <a:gd name="connsiteY1" fmla="*/ 0 h 841286"/>
                <a:gd name="connsiteX2" fmla="*/ 3334626 w 4001547"/>
                <a:gd name="connsiteY2" fmla="*/ 0 h 841286"/>
                <a:gd name="connsiteX3" fmla="*/ 4001547 w 4001547"/>
                <a:gd name="connsiteY3" fmla="*/ 841286 h 841286"/>
                <a:gd name="connsiteX4" fmla="*/ 0 w 4001547"/>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1547" h="841286">
                  <a:moveTo>
                    <a:pt x="0" y="841286"/>
                  </a:moveTo>
                  <a:lnTo>
                    <a:pt x="666921" y="0"/>
                  </a:lnTo>
                  <a:lnTo>
                    <a:pt x="3334626" y="0"/>
                  </a:lnTo>
                  <a:lnTo>
                    <a:pt x="4001547" y="841286"/>
                  </a:lnTo>
                  <a:lnTo>
                    <a:pt x="0" y="841286"/>
                  </a:lnTo>
                  <a:close/>
                </a:path>
              </a:pathLst>
            </a:custGeom>
            <a:solidFill>
              <a:srgbClr val="FF5353"/>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725671" tIns="25400" rIns="725671" bIns="254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tr-TR" sz="1200" b="1" i="0" u="none" strike="noStrike" kern="0" cap="none" spc="0" normalizeH="0" baseline="0" noProof="0" dirty="0">
                  <a:ln>
                    <a:noFill/>
                  </a:ln>
                  <a:solidFill>
                    <a:schemeClr val="bg1"/>
                  </a:solidFill>
                  <a:effectLst/>
                  <a:uLnTx/>
                  <a:uFillTx/>
                  <a:latin typeface="Arial" panose="020B0604020202020204" pitchFamily="34" charset="0"/>
                  <a:ea typeface="+mn-ea"/>
                  <a:cs typeface="+mn-cs"/>
                </a:rPr>
                <a:t>Genel Şart RDS 6.2</a:t>
              </a:r>
              <a:endParaRPr kumimoji="0" lang="tr-TR" sz="1200" b="0" i="0" u="none" strike="noStrike" kern="0" cap="none" spc="0" normalizeH="0" baseline="0" noProof="0" dirty="0">
                <a:ln>
                  <a:noFill/>
                </a:ln>
                <a:solidFill>
                  <a:schemeClr val="bg1"/>
                </a:solidFill>
                <a:effectLst/>
                <a:uLnTx/>
                <a:uFillTx/>
                <a:latin typeface="Arial" panose="020B0604020202020204" pitchFamily="34" charset="0"/>
                <a:ea typeface="+mn-ea"/>
                <a:cs typeface="+mn-cs"/>
              </a:endParaRPr>
            </a:p>
          </p:txBody>
        </p:sp>
        <p:sp>
          <p:nvSpPr>
            <p:cNvPr id="35" name="Serbest Form 34"/>
            <p:cNvSpPr/>
            <p:nvPr/>
          </p:nvSpPr>
          <p:spPr>
            <a:xfrm>
              <a:off x="77321" y="4091692"/>
              <a:ext cx="4926305" cy="1106541"/>
            </a:xfrm>
            <a:custGeom>
              <a:avLst/>
              <a:gdLst>
                <a:gd name="connsiteX0" fmla="*/ 0 w 5335396"/>
                <a:gd name="connsiteY0" fmla="*/ 841286 h 841286"/>
                <a:gd name="connsiteX1" fmla="*/ 666921 w 5335396"/>
                <a:gd name="connsiteY1" fmla="*/ 0 h 841286"/>
                <a:gd name="connsiteX2" fmla="*/ 4668475 w 5335396"/>
                <a:gd name="connsiteY2" fmla="*/ 0 h 841286"/>
                <a:gd name="connsiteX3" fmla="*/ 5335396 w 5335396"/>
                <a:gd name="connsiteY3" fmla="*/ 841286 h 841286"/>
                <a:gd name="connsiteX4" fmla="*/ 0 w 5335396"/>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5396" h="841286">
                  <a:moveTo>
                    <a:pt x="0" y="841286"/>
                  </a:moveTo>
                  <a:lnTo>
                    <a:pt x="666921" y="0"/>
                  </a:lnTo>
                  <a:lnTo>
                    <a:pt x="4668475" y="0"/>
                  </a:lnTo>
                  <a:lnTo>
                    <a:pt x="5335396" y="841286"/>
                  </a:lnTo>
                  <a:lnTo>
                    <a:pt x="0" y="841286"/>
                  </a:lnTo>
                  <a:close/>
                </a:path>
              </a:pathLst>
            </a:custGeom>
            <a:solidFill>
              <a:srgbClr val="FFA3A3"/>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959095" tIns="25400" rIns="959094" bIns="25400" numCol="1" spcCol="1270" anchor="ctr" anchorCtr="0">
              <a:noAutofit/>
            </a:bodyPr>
            <a:lstStyle/>
            <a:p>
              <a:pPr marL="0" marR="0" lvl="0" indent="0" algn="ctr" defTabSz="889000" eaLnBrk="1" fontAlgn="auto" latinLnBrk="0" hangingPunct="1">
                <a:lnSpc>
                  <a:spcPct val="100000"/>
                </a:lnSpc>
                <a:spcBef>
                  <a:spcPts val="0"/>
                </a:spcBef>
                <a:spcAft>
                  <a:spcPts val="0"/>
                </a:spcAft>
                <a:buClrTx/>
                <a:buSzTx/>
                <a:buFontTx/>
                <a:buNone/>
                <a:tabLst/>
                <a:defRPr/>
              </a:pPr>
              <a:r>
                <a:rPr lang="tr-TR" sz="1600" b="1" kern="0" dirty="0">
                  <a:solidFill>
                    <a:prstClr val="black"/>
                  </a:solidFill>
                  <a:latin typeface="Arial" panose="020B0604020202020204" pitchFamily="34" charset="0"/>
                  <a:cs typeface="Arial" panose="020B0604020202020204" pitchFamily="34" charset="0"/>
                </a:rPr>
                <a:t>E.6.2.6</a:t>
              </a:r>
            </a:p>
          </p:txBody>
        </p:sp>
      </p:grpSp>
      <p:sp>
        <p:nvSpPr>
          <p:cNvPr id="24" name="Yuvarlatılmış Dikdörtgen 23"/>
          <p:cNvSpPr/>
          <p:nvPr/>
        </p:nvSpPr>
        <p:spPr>
          <a:xfrm>
            <a:off x="438869" y="5553363"/>
            <a:ext cx="3456475" cy="813815"/>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265113">
              <a:defRPr/>
            </a:pPr>
            <a:r>
              <a:rPr kumimoji="0" lang="tr-TR" sz="1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SORUMLU BİRİM</a:t>
            </a:r>
          </a:p>
          <a:p>
            <a:pPr marL="265113">
              <a:defRPr/>
            </a:pPr>
            <a:r>
              <a:rPr lang="tr-TR" sz="1200" kern="0" dirty="0">
                <a:solidFill>
                  <a:prstClr val="black"/>
                </a:solidFill>
                <a:latin typeface="Arial" panose="020B0604020202020204" pitchFamily="34" charset="0"/>
                <a:cs typeface="Arial" panose="020B0604020202020204" pitchFamily="34" charset="0"/>
              </a:rPr>
              <a:t>Strateji Geliştirme Başkanlığı</a:t>
            </a:r>
          </a:p>
        </p:txBody>
      </p:sp>
      <p:sp>
        <p:nvSpPr>
          <p:cNvPr id="25" name="Yuvarlatılmış Dikdörtgen 24"/>
          <p:cNvSpPr/>
          <p:nvPr/>
        </p:nvSpPr>
        <p:spPr>
          <a:xfrm>
            <a:off x="7113722" y="5553362"/>
            <a:ext cx="4073746" cy="813815"/>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265113">
              <a:defRPr/>
            </a:pPr>
            <a:r>
              <a:rPr lang="tr-TR" sz="1400" b="1" kern="0" dirty="0">
                <a:solidFill>
                  <a:prstClr val="black"/>
                </a:solidFill>
                <a:latin typeface="Arial" panose="020B0604020202020204" pitchFamily="34" charset="0"/>
                <a:cs typeface="Arial" panose="020B0604020202020204" pitchFamily="34" charset="0"/>
              </a:rPr>
              <a:t>Eylem Çıktısı</a:t>
            </a:r>
          </a:p>
          <a:p>
            <a:pPr marL="265113">
              <a:defRPr/>
            </a:pPr>
            <a:r>
              <a:rPr lang="sv-SE" sz="1400" kern="0" dirty="0">
                <a:solidFill>
                  <a:prstClr val="black"/>
                </a:solidFill>
                <a:latin typeface="Arial" panose="020B0604020202020204" pitchFamily="34" charset="0"/>
                <a:cs typeface="Arial" panose="020B0604020202020204" pitchFamily="34" charset="0"/>
              </a:rPr>
              <a:t>Kurumsal Risk Çalıştayı Katılımcı Listesi</a:t>
            </a:r>
            <a:endParaRPr lang="tr-TR" sz="1400" kern="0" dirty="0">
              <a:solidFill>
                <a:prstClr val="black"/>
              </a:solidFill>
              <a:latin typeface="Arial" panose="020B0604020202020204" pitchFamily="34" charset="0"/>
              <a:cs typeface="Arial" panose="020B0604020202020204" pitchFamily="34" charset="0"/>
            </a:endParaRPr>
          </a:p>
        </p:txBody>
      </p:sp>
      <p:sp>
        <p:nvSpPr>
          <p:cNvPr id="17" name="Yuvarlatılmış Dikdörtgen 16"/>
          <p:cNvSpPr/>
          <p:nvPr/>
        </p:nvSpPr>
        <p:spPr>
          <a:xfrm>
            <a:off x="3895344" y="5556762"/>
            <a:ext cx="3218378" cy="827341"/>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360363" lvl="0">
              <a:defRPr/>
            </a:pPr>
            <a:endParaRPr kumimoji="0" lang="tr-TR" sz="1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60363" lvl="0">
              <a:defRPr/>
            </a:pPr>
            <a:r>
              <a:rPr kumimoji="0" lang="tr-TR" sz="1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TAMAMLANMA TARİHİ</a:t>
            </a:r>
            <a:endParaRPr lang="tr-TR" sz="1200" kern="0" dirty="0">
              <a:solidFill>
                <a:prstClr val="black"/>
              </a:solidFill>
              <a:latin typeface="Arial" panose="020B0604020202020204" pitchFamily="34" charset="0"/>
              <a:cs typeface="Arial" panose="020B0604020202020204" pitchFamily="34" charset="0"/>
            </a:endParaRPr>
          </a:p>
          <a:p>
            <a:pPr marL="588963" lvl="0" indent="-228600">
              <a:buAutoNum type="arabicPeriod"/>
              <a:defRPr/>
            </a:pPr>
            <a:r>
              <a:rPr lang="tr-TR" sz="1200" kern="0" dirty="0">
                <a:solidFill>
                  <a:prstClr val="black"/>
                </a:solidFill>
                <a:latin typeface="Arial" panose="020B0604020202020204" pitchFamily="34" charset="0"/>
                <a:cs typeface="Arial" panose="020B0604020202020204" pitchFamily="34" charset="0"/>
              </a:rPr>
              <a:t>Çeyrek Dönem 2025</a:t>
            </a:r>
          </a:p>
          <a:p>
            <a:pPr marL="360363">
              <a:defRPr/>
            </a:pPr>
            <a:r>
              <a:rPr lang="tr-TR" sz="1200" kern="0" dirty="0">
                <a:solidFill>
                  <a:prstClr val="black"/>
                </a:solidFill>
                <a:latin typeface="Arial" panose="020B0604020202020204" pitchFamily="34" charset="0"/>
                <a:cs typeface="Arial" panose="020B0604020202020204" pitchFamily="34" charset="0"/>
              </a:rPr>
              <a:t>1.   Çeyrek Dönem 2026</a:t>
            </a:r>
          </a:p>
          <a:p>
            <a:pPr marL="360363" lvl="0">
              <a:defRPr/>
            </a:pPr>
            <a:r>
              <a:rPr lang="tr-TR" sz="1200" kern="0" dirty="0">
                <a:solidFill>
                  <a:prstClr val="black"/>
                </a:solidFill>
                <a:latin typeface="Arial" panose="020B0604020202020204" pitchFamily="34" charset="0"/>
                <a:cs typeface="Arial" panose="020B0604020202020204" pitchFamily="34" charset="0"/>
              </a:rPr>
              <a:t> </a:t>
            </a:r>
          </a:p>
        </p:txBody>
      </p:sp>
      <p:pic>
        <p:nvPicPr>
          <p:cNvPr id="18" name="Resim 17">
            <a:extLst>
              <a:ext uri="{FF2B5EF4-FFF2-40B4-BE49-F238E27FC236}">
                <a16:creationId xmlns:a16="http://schemas.microsoft.com/office/drawing/2014/main" id="{D988253B-084F-445A-BDC3-209795F8B9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6408" y="1595592"/>
            <a:ext cx="2133600" cy="2143125"/>
          </a:xfrm>
          <a:prstGeom prst="rect">
            <a:avLst/>
          </a:prstGeom>
        </p:spPr>
      </p:pic>
    </p:spTree>
    <p:extLst>
      <p:ext uri="{BB962C8B-B14F-4D97-AF65-F5344CB8AC3E}">
        <p14:creationId xmlns:p14="http://schemas.microsoft.com/office/powerpoint/2010/main" val="3641640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Unvan 3"/>
          <p:cNvSpPr>
            <a:spLocks noGrp="1"/>
          </p:cNvSpPr>
          <p:nvPr>
            <p:ph type="title" idx="4294967295"/>
          </p:nvPr>
        </p:nvSpPr>
        <p:spPr>
          <a:xfrm>
            <a:off x="1123165" y="327273"/>
            <a:ext cx="4768677" cy="457731"/>
          </a:xfrm>
          <a:prstGeom prst="rect">
            <a:avLst/>
          </a:prstGeom>
        </p:spPr>
        <p:txBody>
          <a:bodyPr/>
          <a:lstStyle/>
          <a:p>
            <a:r>
              <a:rPr lang="tr-TR" sz="2000" b="1" dirty="0"/>
              <a:t>Risk Değerlendirme Standartları</a:t>
            </a:r>
          </a:p>
        </p:txBody>
      </p:sp>
      <p:grpSp>
        <p:nvGrpSpPr>
          <p:cNvPr id="4" name="Grup 3"/>
          <p:cNvGrpSpPr/>
          <p:nvPr/>
        </p:nvGrpSpPr>
        <p:grpSpPr>
          <a:xfrm>
            <a:off x="406136" y="1699810"/>
            <a:ext cx="9789423" cy="3620369"/>
            <a:chOff x="77321" y="1276988"/>
            <a:chExt cx="10602989" cy="3921245"/>
          </a:xfrm>
        </p:grpSpPr>
        <p:sp>
          <p:nvSpPr>
            <p:cNvPr id="15" name="Beşgen 14"/>
            <p:cNvSpPr/>
            <p:nvPr/>
          </p:nvSpPr>
          <p:spPr>
            <a:xfrm>
              <a:off x="3669966" y="3151073"/>
              <a:ext cx="5506276" cy="900000"/>
            </a:xfrm>
            <a:prstGeom prst="homePlate">
              <a:avLst/>
            </a:prstGeom>
            <a:solidFill>
              <a:srgbClr val="FF5353"/>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lvl="0">
                <a:defRPr/>
              </a:pPr>
              <a:r>
                <a:rPr lang="tr-TR" sz="1200" b="1" kern="0" dirty="0">
                  <a:solidFill>
                    <a:srgbClr val="E7E6E6"/>
                  </a:solidFill>
                  <a:latin typeface="Arial" panose="020B0604020202020204" pitchFamily="34" charset="0"/>
                </a:rPr>
                <a:t>Risklerin gerçekleşme olasılığı ve muhtemel etkileri yılda en az bir kez analiz edilmelidir.</a:t>
              </a:r>
            </a:p>
          </p:txBody>
        </p:sp>
        <p:sp>
          <p:nvSpPr>
            <p:cNvPr id="16" name="Beşgen 15"/>
            <p:cNvSpPr/>
            <p:nvPr/>
          </p:nvSpPr>
          <p:spPr>
            <a:xfrm>
              <a:off x="4387475" y="4090156"/>
              <a:ext cx="6292835" cy="1106541"/>
            </a:xfrm>
            <a:prstGeom prst="homePlate">
              <a:avLst/>
            </a:prstGeom>
            <a:solidFill>
              <a:srgbClr val="FFA3A3"/>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lvl="0">
                <a:defRPr/>
              </a:pPr>
              <a:r>
                <a:rPr lang="tr-TR" sz="1200" b="1" u="sng" kern="0" dirty="0">
                  <a:latin typeface="Arial" panose="020B0604020202020204" pitchFamily="34" charset="0"/>
                  <a:cs typeface="Arial" panose="020B0604020202020204" pitchFamily="34" charset="0"/>
                </a:rPr>
                <a:t>Harcama Birimi düzeyinde</a:t>
              </a:r>
              <a:r>
                <a:rPr lang="tr-TR" sz="1200" kern="0" dirty="0">
                  <a:latin typeface="Arial" panose="020B0604020202020204" pitchFamily="34" charset="0"/>
                  <a:cs typeface="Arial" panose="020B0604020202020204" pitchFamily="34" charset="0"/>
                </a:rPr>
                <a:t> 2024-2028 Stratejik Planında yer alan amaç ve hedefler doğrultusunda  belirlenmiş olan mevcut kurumsal risklerin izlenmesi ve değerlendirilmesi.</a:t>
              </a:r>
            </a:p>
          </p:txBody>
        </p:sp>
        <p:sp>
          <p:nvSpPr>
            <p:cNvPr id="19" name="Beşgen 18"/>
            <p:cNvSpPr/>
            <p:nvPr/>
          </p:nvSpPr>
          <p:spPr>
            <a:xfrm>
              <a:off x="3072674" y="2215817"/>
              <a:ext cx="5280214" cy="900000"/>
            </a:xfrm>
            <a:prstGeom prst="homePlate">
              <a:avLst/>
            </a:prstGeom>
            <a:solidFill>
              <a:srgbClr val="C80000"/>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lvl="0">
                <a:defRPr/>
              </a:pPr>
              <a:r>
                <a:rPr lang="tr-TR" sz="1100" b="1" u="sng" kern="0" dirty="0">
                  <a:solidFill>
                    <a:prstClr val="white"/>
                  </a:solidFill>
                  <a:latin typeface="Arial" panose="020B0604020202020204" pitchFamily="34" charset="0"/>
                  <a:cs typeface="Arial" panose="020B0604020202020204" pitchFamily="34" charset="0"/>
                </a:rPr>
                <a:t>Risklerin Belirlenmesi ve Değerlendirilmesi:</a:t>
              </a:r>
              <a:r>
                <a:rPr lang="tr-TR" sz="1100" kern="0" dirty="0">
                  <a:solidFill>
                    <a:prstClr val="white"/>
                  </a:solidFill>
                  <a:latin typeface="Arial" panose="020B0604020202020204" pitchFamily="34" charset="0"/>
                  <a:cs typeface="Arial" panose="020B0604020202020204" pitchFamily="34" charset="0"/>
                </a:rPr>
                <a:t> İdareler, sistemli bir şekilde analizler yaparak amaç ve hedeflerinin gerçekleşmesini engelleyebilecek iç ve dış riskleri tanımlayarak değerlendirmeli ve alınacak önlemleri belirlemelidir.</a:t>
              </a:r>
            </a:p>
          </p:txBody>
        </p:sp>
        <p:sp>
          <p:nvSpPr>
            <p:cNvPr id="30" name="Beşgen 29"/>
            <p:cNvSpPr/>
            <p:nvPr/>
          </p:nvSpPr>
          <p:spPr>
            <a:xfrm>
              <a:off x="2495729" y="1283321"/>
              <a:ext cx="4461247" cy="900000"/>
            </a:xfrm>
            <a:prstGeom prst="homePlate">
              <a:avLst/>
            </a:prstGeom>
            <a:solidFill>
              <a:srgbClr val="8C0000"/>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marR="0" lvl="0" indent="0" defTabSz="914400" eaLnBrk="1" fontAlgn="auto" latinLnBrk="0" hangingPunct="1">
                <a:lnSpc>
                  <a:spcPct val="100000"/>
                </a:lnSpc>
                <a:spcBef>
                  <a:spcPts val="0"/>
                </a:spcBef>
                <a:spcAft>
                  <a:spcPts val="0"/>
                </a:spcAft>
                <a:buClrTx/>
                <a:buSzTx/>
                <a:buFontTx/>
                <a:buNone/>
                <a:tabLst/>
                <a:defRPr/>
              </a:pPr>
              <a:r>
                <a:rPr kumimoji="0" lang="tr-TR" b="0" i="0" u="none" strike="noStrike" kern="0" cap="none" spc="0" normalizeH="0" baseline="0" noProof="0" dirty="0">
                  <a:ln>
                    <a:noFill/>
                  </a:ln>
                  <a:solidFill>
                    <a:prstClr val="white"/>
                  </a:solidFill>
                  <a:effectLst/>
                  <a:uLnTx/>
                  <a:uFillTx/>
                  <a:latin typeface="Arial" panose="020B0604020202020204" pitchFamily="34" charset="0"/>
                  <a:ea typeface="+mn-ea"/>
                  <a:cs typeface="+mn-cs"/>
                </a:rPr>
                <a:t>RİSK DEĞERLENDİRME</a:t>
              </a:r>
            </a:p>
          </p:txBody>
        </p:sp>
        <p:sp>
          <p:nvSpPr>
            <p:cNvPr id="32" name="Serbest Form 31"/>
            <p:cNvSpPr/>
            <p:nvPr/>
          </p:nvSpPr>
          <p:spPr>
            <a:xfrm>
              <a:off x="1882965" y="1276988"/>
              <a:ext cx="1231576" cy="906334"/>
            </a:xfrm>
            <a:custGeom>
              <a:avLst/>
              <a:gdLst>
                <a:gd name="connsiteX0" fmla="*/ 0 w 1333849"/>
                <a:gd name="connsiteY0" fmla="*/ 841286 h 841286"/>
                <a:gd name="connsiteX1" fmla="*/ 666921 w 1333849"/>
                <a:gd name="connsiteY1" fmla="*/ 0 h 841286"/>
                <a:gd name="connsiteX2" fmla="*/ 666928 w 1333849"/>
                <a:gd name="connsiteY2" fmla="*/ 0 h 841286"/>
                <a:gd name="connsiteX3" fmla="*/ 1333849 w 1333849"/>
                <a:gd name="connsiteY3" fmla="*/ 841286 h 841286"/>
                <a:gd name="connsiteX4" fmla="*/ 0 w 1333849"/>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849" h="841286">
                  <a:moveTo>
                    <a:pt x="0" y="841286"/>
                  </a:moveTo>
                  <a:lnTo>
                    <a:pt x="666921" y="0"/>
                  </a:lnTo>
                  <a:lnTo>
                    <a:pt x="666928" y="0"/>
                  </a:lnTo>
                  <a:lnTo>
                    <a:pt x="1333849" y="841286"/>
                  </a:lnTo>
                  <a:lnTo>
                    <a:pt x="0" y="841286"/>
                  </a:lnTo>
                  <a:close/>
                </a:path>
              </a:pathLst>
            </a:custGeom>
            <a:solidFill>
              <a:srgbClr val="8C0000"/>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20320" tIns="20320" rIns="20320" bIns="20320" numCol="1" spcCol="1270" anchor="ctr" anchorCtr="0">
              <a:noAutofit/>
            </a:bodyPr>
            <a:lstStyle/>
            <a:p>
              <a:pPr marL="0" marR="0" lvl="0" indent="0" algn="ctr" defTabSz="711200" eaLnBrk="1" fontAlgn="auto" latinLnBrk="0" hangingPunct="1">
                <a:lnSpc>
                  <a:spcPct val="100000"/>
                </a:lnSpc>
                <a:spcBef>
                  <a:spcPct val="0"/>
                </a:spcBef>
                <a:spcAft>
                  <a:spcPts val="0"/>
                </a:spcAft>
                <a:buClrTx/>
                <a:buSzTx/>
                <a:buFontTx/>
                <a:buNone/>
                <a:tabLst/>
                <a:defRPr/>
              </a:pPr>
              <a:endParaRPr kumimoji="0" lang="tr-TR" sz="1100" b="1" i="0" u="none" strike="noStrike" kern="0" cap="none" spc="0" normalizeH="0" baseline="0" noProof="0" dirty="0">
                <a:ln>
                  <a:noFill/>
                </a:ln>
                <a:solidFill>
                  <a:srgbClr val="E7E6E6"/>
                </a:solidFill>
                <a:effectLst/>
                <a:uLnTx/>
                <a:uFillTx/>
                <a:latin typeface="Arial" panose="020B0604020202020204" pitchFamily="34" charset="0"/>
                <a:ea typeface="+mn-ea"/>
                <a:cs typeface="+mn-cs"/>
              </a:endParaRPr>
            </a:p>
            <a:p>
              <a:pPr marL="0" marR="0" lvl="0" indent="0" algn="ctr" defTabSz="711200" eaLnBrk="1" fontAlgn="auto" latinLnBrk="0" hangingPunct="1">
                <a:lnSpc>
                  <a:spcPct val="100000"/>
                </a:lnSpc>
                <a:spcBef>
                  <a:spcPct val="0"/>
                </a:spcBef>
                <a:spcAft>
                  <a:spcPts val="0"/>
                </a:spcAft>
                <a:buClrTx/>
                <a:buSzTx/>
                <a:buFontTx/>
                <a:buNone/>
                <a:tabLst/>
                <a:defRPr/>
              </a:pPr>
              <a:endParaRPr kumimoji="0" lang="tr-TR" sz="1100" b="1" i="0" u="none" strike="noStrike" kern="0" cap="none" spc="0" normalizeH="0" baseline="0" noProof="0" dirty="0">
                <a:ln>
                  <a:noFill/>
                </a:ln>
                <a:solidFill>
                  <a:srgbClr val="E7E6E6"/>
                </a:solidFill>
                <a:effectLst/>
                <a:uLnTx/>
                <a:uFillTx/>
                <a:latin typeface="Arial" panose="020B0604020202020204" pitchFamily="34" charset="0"/>
                <a:ea typeface="+mn-ea"/>
                <a:cs typeface="+mn-cs"/>
              </a:endParaRPr>
            </a:p>
            <a:p>
              <a:pPr marL="0" marR="0" lvl="0" indent="0" algn="ctr" defTabSz="711200" eaLnBrk="1" fontAlgn="auto" latinLnBrk="0" hangingPunct="1">
                <a:lnSpc>
                  <a:spcPct val="100000"/>
                </a:lnSpc>
                <a:spcBef>
                  <a:spcPct val="0"/>
                </a:spcBef>
                <a:spcAft>
                  <a:spcPts val="0"/>
                </a:spcAft>
                <a:buClrTx/>
                <a:buSzTx/>
                <a:buFontTx/>
                <a:buNone/>
                <a:tabLst/>
                <a:defRPr/>
              </a:pPr>
              <a:r>
                <a:rPr kumimoji="0" lang="tr-TR" sz="1200" b="1" i="0" u="none" strike="noStrike" kern="0" cap="none" spc="0" normalizeH="0" baseline="0" noProof="0" dirty="0">
                  <a:ln>
                    <a:noFill/>
                  </a:ln>
                  <a:solidFill>
                    <a:srgbClr val="E7E6E6"/>
                  </a:solidFill>
                  <a:effectLst/>
                  <a:uLnTx/>
                  <a:uFillTx/>
                  <a:latin typeface="Arial" panose="020B0604020202020204" pitchFamily="34" charset="0"/>
                  <a:ea typeface="+mn-ea"/>
                  <a:cs typeface="+mn-cs"/>
                </a:rPr>
                <a:t>Bileşen 2</a:t>
              </a:r>
            </a:p>
          </p:txBody>
        </p:sp>
        <p:sp>
          <p:nvSpPr>
            <p:cNvPr id="33" name="Serbest Form 32"/>
            <p:cNvSpPr/>
            <p:nvPr/>
          </p:nvSpPr>
          <p:spPr>
            <a:xfrm>
              <a:off x="1276990" y="2215816"/>
              <a:ext cx="2463151" cy="900001"/>
            </a:xfrm>
            <a:custGeom>
              <a:avLst/>
              <a:gdLst>
                <a:gd name="connsiteX0" fmla="*/ 0 w 2667698"/>
                <a:gd name="connsiteY0" fmla="*/ 841286 h 841286"/>
                <a:gd name="connsiteX1" fmla="*/ 666921 w 2667698"/>
                <a:gd name="connsiteY1" fmla="*/ 0 h 841286"/>
                <a:gd name="connsiteX2" fmla="*/ 2000777 w 2667698"/>
                <a:gd name="connsiteY2" fmla="*/ 0 h 841286"/>
                <a:gd name="connsiteX3" fmla="*/ 2667698 w 2667698"/>
                <a:gd name="connsiteY3" fmla="*/ 841286 h 841286"/>
                <a:gd name="connsiteX4" fmla="*/ 0 w 2667698"/>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698" h="841286">
                  <a:moveTo>
                    <a:pt x="0" y="841286"/>
                  </a:moveTo>
                  <a:lnTo>
                    <a:pt x="666921" y="0"/>
                  </a:lnTo>
                  <a:lnTo>
                    <a:pt x="2000777" y="0"/>
                  </a:lnTo>
                  <a:lnTo>
                    <a:pt x="2667698" y="841286"/>
                  </a:lnTo>
                  <a:lnTo>
                    <a:pt x="0" y="841286"/>
                  </a:lnTo>
                  <a:close/>
                </a:path>
              </a:pathLst>
            </a:custGeom>
            <a:solidFill>
              <a:srgbClr val="C80000"/>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492248" tIns="25400" rIns="492247" bIns="254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endParaRPr kumimoji="0" lang="tr-TR" sz="1200" b="1" i="0" u="none" strike="noStrike" kern="0" cap="none" spc="0" normalizeH="0" baseline="0" noProof="0" dirty="0">
                <a:ln>
                  <a:noFill/>
                </a:ln>
                <a:solidFill>
                  <a:srgbClr val="E7E6E6"/>
                </a:solidFill>
                <a:effectLst/>
                <a:uLnTx/>
                <a:uFillTx/>
                <a:latin typeface="Arial" panose="020B0604020202020204" pitchFamily="34" charset="0"/>
                <a:ea typeface="+mn-ea"/>
                <a:cs typeface="+mn-cs"/>
              </a:endParaRPr>
            </a:p>
            <a:p>
              <a:pPr marL="0" marR="0" lvl="0" indent="0" algn="ctr" defTabSz="889000" eaLnBrk="1" fontAlgn="auto" latinLnBrk="0" hangingPunct="1">
                <a:lnSpc>
                  <a:spcPct val="90000"/>
                </a:lnSpc>
                <a:spcBef>
                  <a:spcPct val="0"/>
                </a:spcBef>
                <a:spcAft>
                  <a:spcPct val="35000"/>
                </a:spcAft>
                <a:buClrTx/>
                <a:buSzTx/>
                <a:buFontTx/>
                <a:buNone/>
                <a:tabLst/>
                <a:defRPr/>
              </a:pPr>
              <a:r>
                <a:rPr kumimoji="0" lang="tr-TR" sz="1200" b="1" i="0" u="none" strike="noStrike" kern="0" cap="none" spc="0" normalizeH="0" baseline="0" noProof="0" dirty="0">
                  <a:ln>
                    <a:noFill/>
                  </a:ln>
                  <a:solidFill>
                    <a:srgbClr val="E7E6E6"/>
                  </a:solidFill>
                  <a:effectLst/>
                  <a:uLnTx/>
                  <a:uFillTx/>
                  <a:latin typeface="Arial" panose="020B0604020202020204" pitchFamily="34" charset="0"/>
                  <a:ea typeface="+mn-ea"/>
                  <a:cs typeface="+mn-cs"/>
                </a:rPr>
                <a:t>Standart RDS 6 </a:t>
              </a:r>
              <a:endParaRPr kumimoji="0" lang="tr-TR" sz="1200" b="0" i="0" u="none" strike="noStrike" kern="0" cap="none" spc="0" normalizeH="0" baseline="0" noProof="0" dirty="0">
                <a:ln>
                  <a:noFill/>
                </a:ln>
                <a:solidFill>
                  <a:srgbClr val="E7E6E6"/>
                </a:solidFill>
                <a:effectLst/>
                <a:uLnTx/>
                <a:uFillTx/>
                <a:latin typeface="Arial" panose="020B0604020202020204" pitchFamily="34" charset="0"/>
                <a:ea typeface="+mn-ea"/>
                <a:cs typeface="+mn-cs"/>
              </a:endParaRPr>
            </a:p>
          </p:txBody>
        </p:sp>
        <p:sp>
          <p:nvSpPr>
            <p:cNvPr id="34" name="Serbest Form 33"/>
            <p:cNvSpPr/>
            <p:nvPr/>
          </p:nvSpPr>
          <p:spPr>
            <a:xfrm>
              <a:off x="680714" y="3158582"/>
              <a:ext cx="3694728" cy="900000"/>
            </a:xfrm>
            <a:custGeom>
              <a:avLst/>
              <a:gdLst>
                <a:gd name="connsiteX0" fmla="*/ 0 w 4001547"/>
                <a:gd name="connsiteY0" fmla="*/ 841286 h 841286"/>
                <a:gd name="connsiteX1" fmla="*/ 666921 w 4001547"/>
                <a:gd name="connsiteY1" fmla="*/ 0 h 841286"/>
                <a:gd name="connsiteX2" fmla="*/ 3334626 w 4001547"/>
                <a:gd name="connsiteY2" fmla="*/ 0 h 841286"/>
                <a:gd name="connsiteX3" fmla="*/ 4001547 w 4001547"/>
                <a:gd name="connsiteY3" fmla="*/ 841286 h 841286"/>
                <a:gd name="connsiteX4" fmla="*/ 0 w 4001547"/>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1547" h="841286">
                  <a:moveTo>
                    <a:pt x="0" y="841286"/>
                  </a:moveTo>
                  <a:lnTo>
                    <a:pt x="666921" y="0"/>
                  </a:lnTo>
                  <a:lnTo>
                    <a:pt x="3334626" y="0"/>
                  </a:lnTo>
                  <a:lnTo>
                    <a:pt x="4001547" y="841286"/>
                  </a:lnTo>
                  <a:lnTo>
                    <a:pt x="0" y="841286"/>
                  </a:lnTo>
                  <a:close/>
                </a:path>
              </a:pathLst>
            </a:custGeom>
            <a:solidFill>
              <a:srgbClr val="FF5353"/>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725671" tIns="25400" rIns="725671" bIns="254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tr-TR" sz="1200" b="1" i="0" u="none" strike="noStrike" kern="0" cap="none" spc="0" normalizeH="0" baseline="0" noProof="0" dirty="0">
                  <a:ln>
                    <a:noFill/>
                  </a:ln>
                  <a:solidFill>
                    <a:schemeClr val="bg1"/>
                  </a:solidFill>
                  <a:effectLst/>
                  <a:uLnTx/>
                  <a:uFillTx/>
                  <a:latin typeface="Arial" panose="020B0604020202020204" pitchFamily="34" charset="0"/>
                  <a:ea typeface="+mn-ea"/>
                  <a:cs typeface="+mn-cs"/>
                </a:rPr>
                <a:t>Genel Şart RDS 6.2</a:t>
              </a:r>
              <a:endParaRPr kumimoji="0" lang="tr-TR" sz="1200" b="0" i="0" u="none" strike="noStrike" kern="0" cap="none" spc="0" normalizeH="0" baseline="0" noProof="0" dirty="0">
                <a:ln>
                  <a:noFill/>
                </a:ln>
                <a:solidFill>
                  <a:schemeClr val="bg1"/>
                </a:solidFill>
                <a:effectLst/>
                <a:uLnTx/>
                <a:uFillTx/>
                <a:latin typeface="Arial" panose="020B0604020202020204" pitchFamily="34" charset="0"/>
                <a:ea typeface="+mn-ea"/>
                <a:cs typeface="+mn-cs"/>
              </a:endParaRPr>
            </a:p>
          </p:txBody>
        </p:sp>
        <p:sp>
          <p:nvSpPr>
            <p:cNvPr id="35" name="Serbest Form 34"/>
            <p:cNvSpPr/>
            <p:nvPr/>
          </p:nvSpPr>
          <p:spPr>
            <a:xfrm>
              <a:off x="77321" y="4091692"/>
              <a:ext cx="4926305" cy="1106541"/>
            </a:xfrm>
            <a:custGeom>
              <a:avLst/>
              <a:gdLst>
                <a:gd name="connsiteX0" fmla="*/ 0 w 5335396"/>
                <a:gd name="connsiteY0" fmla="*/ 841286 h 841286"/>
                <a:gd name="connsiteX1" fmla="*/ 666921 w 5335396"/>
                <a:gd name="connsiteY1" fmla="*/ 0 h 841286"/>
                <a:gd name="connsiteX2" fmla="*/ 4668475 w 5335396"/>
                <a:gd name="connsiteY2" fmla="*/ 0 h 841286"/>
                <a:gd name="connsiteX3" fmla="*/ 5335396 w 5335396"/>
                <a:gd name="connsiteY3" fmla="*/ 841286 h 841286"/>
                <a:gd name="connsiteX4" fmla="*/ 0 w 5335396"/>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5396" h="841286">
                  <a:moveTo>
                    <a:pt x="0" y="841286"/>
                  </a:moveTo>
                  <a:lnTo>
                    <a:pt x="666921" y="0"/>
                  </a:lnTo>
                  <a:lnTo>
                    <a:pt x="4668475" y="0"/>
                  </a:lnTo>
                  <a:lnTo>
                    <a:pt x="5335396" y="841286"/>
                  </a:lnTo>
                  <a:lnTo>
                    <a:pt x="0" y="841286"/>
                  </a:lnTo>
                  <a:close/>
                </a:path>
              </a:pathLst>
            </a:custGeom>
            <a:solidFill>
              <a:srgbClr val="FFA3A3"/>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959095" tIns="25400" rIns="959094" bIns="25400" numCol="1" spcCol="1270" anchor="ctr" anchorCtr="0">
              <a:noAutofit/>
            </a:bodyPr>
            <a:lstStyle/>
            <a:p>
              <a:pPr marL="0" marR="0" lvl="0" indent="0" algn="ctr" defTabSz="889000" eaLnBrk="1" fontAlgn="auto" latinLnBrk="0" hangingPunct="1">
                <a:lnSpc>
                  <a:spcPct val="100000"/>
                </a:lnSpc>
                <a:spcBef>
                  <a:spcPts val="0"/>
                </a:spcBef>
                <a:spcAft>
                  <a:spcPts val="0"/>
                </a:spcAft>
                <a:buClrTx/>
                <a:buSzTx/>
                <a:buFontTx/>
                <a:buNone/>
                <a:tabLst/>
                <a:defRPr/>
              </a:pPr>
              <a:r>
                <a:rPr lang="tr-TR" sz="1600" b="1" kern="0" dirty="0">
                  <a:solidFill>
                    <a:prstClr val="black"/>
                  </a:solidFill>
                  <a:latin typeface="Arial" panose="020B0604020202020204" pitchFamily="34" charset="0"/>
                  <a:cs typeface="Arial" panose="020B0604020202020204" pitchFamily="34" charset="0"/>
                </a:rPr>
                <a:t>E.6.2.7</a:t>
              </a:r>
            </a:p>
          </p:txBody>
        </p:sp>
      </p:grpSp>
      <p:sp>
        <p:nvSpPr>
          <p:cNvPr id="24" name="Yuvarlatılmış Dikdörtgen 23"/>
          <p:cNvSpPr/>
          <p:nvPr/>
        </p:nvSpPr>
        <p:spPr>
          <a:xfrm>
            <a:off x="438869" y="5553363"/>
            <a:ext cx="3456475" cy="813815"/>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265113">
              <a:defRPr/>
            </a:pPr>
            <a:r>
              <a:rPr kumimoji="0" lang="tr-TR" sz="1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SORUMLU BİRİM</a:t>
            </a:r>
          </a:p>
          <a:p>
            <a:pPr marL="265113">
              <a:defRPr/>
            </a:pPr>
            <a:r>
              <a:rPr lang="tr-TR" sz="1200" kern="0" dirty="0">
                <a:solidFill>
                  <a:prstClr val="black"/>
                </a:solidFill>
                <a:latin typeface="Arial" panose="020B0604020202020204" pitchFamily="34" charset="0"/>
                <a:cs typeface="Arial" panose="020B0604020202020204" pitchFamily="34" charset="0"/>
              </a:rPr>
              <a:t>Merkez Birimler</a:t>
            </a:r>
          </a:p>
        </p:txBody>
      </p:sp>
      <p:sp>
        <p:nvSpPr>
          <p:cNvPr id="25" name="Yuvarlatılmış Dikdörtgen 24"/>
          <p:cNvSpPr/>
          <p:nvPr/>
        </p:nvSpPr>
        <p:spPr>
          <a:xfrm>
            <a:off x="7113722" y="5553362"/>
            <a:ext cx="4073746" cy="813815"/>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265113">
              <a:defRPr/>
            </a:pPr>
            <a:r>
              <a:rPr lang="tr-TR" sz="1400" b="1" kern="0" dirty="0">
                <a:solidFill>
                  <a:prstClr val="black"/>
                </a:solidFill>
                <a:latin typeface="Arial" panose="020B0604020202020204" pitchFamily="34" charset="0"/>
                <a:cs typeface="Arial" panose="020B0604020202020204" pitchFamily="34" charset="0"/>
              </a:rPr>
              <a:t>Eylem Çıktısı</a:t>
            </a:r>
          </a:p>
          <a:p>
            <a:pPr marL="265113">
              <a:defRPr/>
            </a:pPr>
            <a:r>
              <a:rPr lang="sv-SE" sz="1400" kern="0" dirty="0">
                <a:solidFill>
                  <a:prstClr val="black"/>
                </a:solidFill>
                <a:latin typeface="Arial" panose="020B0604020202020204" pitchFamily="34" charset="0"/>
                <a:cs typeface="Arial" panose="020B0604020202020204" pitchFamily="34" charset="0"/>
              </a:rPr>
              <a:t>Kurumsal RiskYönetimi Modülü</a:t>
            </a:r>
            <a:endParaRPr lang="tr-TR" sz="1400" kern="0" dirty="0">
              <a:solidFill>
                <a:prstClr val="black"/>
              </a:solidFill>
              <a:latin typeface="Arial" panose="020B0604020202020204" pitchFamily="34" charset="0"/>
              <a:cs typeface="Arial" panose="020B0604020202020204" pitchFamily="34" charset="0"/>
            </a:endParaRPr>
          </a:p>
          <a:p>
            <a:pPr marL="265113">
              <a:defRPr/>
            </a:pPr>
            <a:r>
              <a:rPr lang="sv-SE" sz="1400" kern="0" dirty="0">
                <a:solidFill>
                  <a:prstClr val="black"/>
                </a:solidFill>
                <a:latin typeface="Arial" panose="020B0604020202020204" pitchFamily="34" charset="0"/>
                <a:cs typeface="Arial" panose="020B0604020202020204" pitchFamily="34" charset="0"/>
              </a:rPr>
              <a:t>(Mevcut Kurumsal Riskler)</a:t>
            </a:r>
            <a:endParaRPr lang="tr-TR" sz="1400" kern="0" dirty="0">
              <a:solidFill>
                <a:prstClr val="black"/>
              </a:solidFill>
              <a:latin typeface="Arial" panose="020B0604020202020204" pitchFamily="34" charset="0"/>
              <a:cs typeface="Arial" panose="020B0604020202020204" pitchFamily="34" charset="0"/>
            </a:endParaRPr>
          </a:p>
        </p:txBody>
      </p:sp>
      <p:sp>
        <p:nvSpPr>
          <p:cNvPr id="17" name="Yuvarlatılmış Dikdörtgen 16"/>
          <p:cNvSpPr/>
          <p:nvPr/>
        </p:nvSpPr>
        <p:spPr>
          <a:xfrm>
            <a:off x="3895344" y="5553363"/>
            <a:ext cx="3218378" cy="827341"/>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360363" lvl="0">
              <a:defRPr/>
            </a:pPr>
            <a:r>
              <a:rPr kumimoji="0" lang="tr-TR" sz="1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TAMAMLANMA TARİHİ</a:t>
            </a:r>
            <a:endParaRPr lang="tr-TR" sz="1200" kern="0" dirty="0">
              <a:solidFill>
                <a:prstClr val="black"/>
              </a:solidFill>
              <a:latin typeface="Arial" panose="020B0604020202020204" pitchFamily="34" charset="0"/>
              <a:cs typeface="Arial" panose="020B0604020202020204" pitchFamily="34" charset="0"/>
            </a:endParaRPr>
          </a:p>
          <a:p>
            <a:pPr marL="360363" lvl="0">
              <a:defRPr/>
            </a:pPr>
            <a:r>
              <a:rPr lang="tr-TR" sz="1200" kern="0" dirty="0">
                <a:solidFill>
                  <a:prstClr val="black"/>
                </a:solidFill>
                <a:latin typeface="Arial" panose="020B0604020202020204" pitchFamily="34" charset="0"/>
                <a:cs typeface="Arial" panose="020B0604020202020204" pitchFamily="34" charset="0"/>
              </a:rPr>
              <a:t>1. Çeyrek Dönem 2025</a:t>
            </a:r>
          </a:p>
          <a:p>
            <a:pPr marL="360363" lvl="0">
              <a:defRPr/>
            </a:pPr>
            <a:r>
              <a:rPr lang="tr-TR" sz="1200" kern="0" dirty="0">
                <a:solidFill>
                  <a:prstClr val="black"/>
                </a:solidFill>
                <a:latin typeface="Arial" panose="020B0604020202020204" pitchFamily="34" charset="0"/>
                <a:cs typeface="Arial" panose="020B0604020202020204" pitchFamily="34" charset="0"/>
              </a:rPr>
              <a:t>3. Çeyrek Dönem 2026</a:t>
            </a:r>
          </a:p>
        </p:txBody>
      </p:sp>
      <p:pic>
        <p:nvPicPr>
          <p:cNvPr id="18" name="Resim 17">
            <a:extLst>
              <a:ext uri="{FF2B5EF4-FFF2-40B4-BE49-F238E27FC236}">
                <a16:creationId xmlns:a16="http://schemas.microsoft.com/office/drawing/2014/main" id="{48559CB8-CD57-4FA6-8419-7ACCE3953B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6408" y="1595592"/>
            <a:ext cx="2133600" cy="2143125"/>
          </a:xfrm>
          <a:prstGeom prst="rect">
            <a:avLst/>
          </a:prstGeom>
        </p:spPr>
      </p:pic>
    </p:spTree>
    <p:extLst>
      <p:ext uri="{BB962C8B-B14F-4D97-AF65-F5344CB8AC3E}">
        <p14:creationId xmlns:p14="http://schemas.microsoft.com/office/powerpoint/2010/main" val="1194160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Unvan 3"/>
          <p:cNvSpPr>
            <a:spLocks noGrp="1"/>
          </p:cNvSpPr>
          <p:nvPr>
            <p:ph type="title" idx="4294967295"/>
          </p:nvPr>
        </p:nvSpPr>
        <p:spPr>
          <a:xfrm>
            <a:off x="1105913" y="322802"/>
            <a:ext cx="4165756" cy="453576"/>
          </a:xfrm>
          <a:prstGeom prst="rect">
            <a:avLst/>
          </a:prstGeom>
        </p:spPr>
        <p:txBody>
          <a:bodyPr/>
          <a:lstStyle/>
          <a:p>
            <a:r>
              <a:rPr lang="tr-TR" sz="2000" b="1" dirty="0"/>
              <a:t>Kontrol Faaliyetleri Standartları</a:t>
            </a:r>
          </a:p>
        </p:txBody>
      </p:sp>
      <p:grpSp>
        <p:nvGrpSpPr>
          <p:cNvPr id="4" name="Grup 3"/>
          <p:cNvGrpSpPr/>
          <p:nvPr/>
        </p:nvGrpSpPr>
        <p:grpSpPr>
          <a:xfrm>
            <a:off x="487416" y="1704448"/>
            <a:ext cx="9723382" cy="3600481"/>
            <a:chOff x="77321" y="1276988"/>
            <a:chExt cx="10592064" cy="3922147"/>
          </a:xfrm>
        </p:grpSpPr>
        <p:sp>
          <p:nvSpPr>
            <p:cNvPr id="15" name="Beşgen 14"/>
            <p:cNvSpPr/>
            <p:nvPr/>
          </p:nvSpPr>
          <p:spPr>
            <a:xfrm>
              <a:off x="3669965" y="3151073"/>
              <a:ext cx="5643367" cy="900000"/>
            </a:xfrm>
            <a:prstGeom prst="homePlate">
              <a:avLst/>
            </a:prstGeom>
            <a:solidFill>
              <a:schemeClr val="accent6">
                <a:lumMod val="40000"/>
                <a:lumOff val="60000"/>
              </a:schemeClr>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a:r>
                <a:rPr lang="tr-TR" sz="1200" kern="0" dirty="0">
                  <a:latin typeface="Arial" panose="020B0604020202020204" pitchFamily="34" charset="0"/>
                  <a:cs typeface="Arial" panose="020B0604020202020204" pitchFamily="34" charset="0"/>
                </a:rPr>
                <a:t>Prosedürler ve ilgili dokümanlar, güncel, kapsamlı, mevzuata uygun ve ilgili personel tarafından anlaşılabilir ve ulaşılabilir olmalıdır.</a:t>
              </a:r>
            </a:p>
          </p:txBody>
        </p:sp>
        <p:sp>
          <p:nvSpPr>
            <p:cNvPr id="16" name="Beşgen 15"/>
            <p:cNvSpPr/>
            <p:nvPr/>
          </p:nvSpPr>
          <p:spPr>
            <a:xfrm>
              <a:off x="4387473" y="4090156"/>
              <a:ext cx="6281912" cy="1107445"/>
            </a:xfrm>
            <a:prstGeom prst="homePlate">
              <a:avLst/>
            </a:prstGeom>
            <a:solidFill>
              <a:schemeClr val="accent6">
                <a:lumMod val="20000"/>
                <a:lumOff val="80000"/>
              </a:schemeClr>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a:r>
                <a:rPr lang="tr-TR" sz="1200" b="1" u="sng" kern="0" dirty="0">
                  <a:latin typeface="Arial" panose="020B0604020202020204" pitchFamily="34" charset="0"/>
                  <a:cs typeface="Arial" panose="020B0604020202020204" pitchFamily="34" charset="0"/>
                </a:rPr>
                <a:t>Bakanlık düzeyinde </a:t>
              </a:r>
              <a:r>
                <a:rPr lang="tr-TR" sz="1200" kern="0" dirty="0">
                  <a:latin typeface="Arial" panose="020B0604020202020204" pitchFamily="34" charset="0"/>
                  <a:cs typeface="Arial" panose="020B0604020202020204" pitchFamily="34" charset="0"/>
                </a:rPr>
                <a:t>Sağlık Bakanlığı Mali Uygulamalar Rehberinin güncellenmesi.</a:t>
              </a:r>
            </a:p>
          </p:txBody>
        </p:sp>
        <p:sp>
          <p:nvSpPr>
            <p:cNvPr id="19" name="Beşgen 18"/>
            <p:cNvSpPr/>
            <p:nvPr/>
          </p:nvSpPr>
          <p:spPr>
            <a:xfrm>
              <a:off x="3072674" y="2215817"/>
              <a:ext cx="4979125" cy="900000"/>
            </a:xfrm>
            <a:prstGeom prst="homePlate">
              <a:avLst/>
            </a:prstGeom>
            <a:solidFill>
              <a:schemeClr val="accent6">
                <a:lumMod val="60000"/>
                <a:lumOff val="40000"/>
              </a:schemeClr>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a:r>
                <a:rPr lang="tr-TR" sz="1100" b="1" u="sng" kern="0" dirty="0">
                  <a:solidFill>
                    <a:prstClr val="white"/>
                  </a:solidFill>
                  <a:latin typeface="Arial" panose="020B0604020202020204" pitchFamily="34" charset="0"/>
                  <a:cs typeface="Arial" panose="020B0604020202020204" pitchFamily="34" charset="0"/>
                </a:rPr>
                <a:t>Prosedürlerin Belirlenmesi ve Belgelendirilmesi: </a:t>
              </a:r>
              <a:r>
                <a:rPr lang="tr-TR" sz="1100" kern="0" dirty="0">
                  <a:solidFill>
                    <a:prstClr val="white"/>
                  </a:solidFill>
                  <a:latin typeface="Arial" panose="020B0604020202020204" pitchFamily="34" charset="0"/>
                  <a:cs typeface="Arial" panose="020B0604020202020204" pitchFamily="34" charset="0"/>
                </a:rPr>
                <a:t>İdareler, faaliyetleri ile mali karar ve işlemleri için gerekli yazılı prosedürleri ve bu alanlara ilişkin düzenlemeleri hazırlamalı, güncellemeli ve ilgili personelin erişimine sunmalıdır.</a:t>
              </a:r>
            </a:p>
          </p:txBody>
        </p:sp>
        <p:sp>
          <p:nvSpPr>
            <p:cNvPr id="30" name="Beşgen 29"/>
            <p:cNvSpPr/>
            <p:nvPr/>
          </p:nvSpPr>
          <p:spPr>
            <a:xfrm>
              <a:off x="2495729" y="1283321"/>
              <a:ext cx="4537923" cy="900000"/>
            </a:xfrm>
            <a:prstGeom prst="homePlate">
              <a:avLst/>
            </a:prstGeom>
            <a:solidFill>
              <a:schemeClr val="accent6">
                <a:lumMod val="75000"/>
              </a:schemeClr>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marR="0" lvl="0" indent="0" defTabSz="914400" eaLnBrk="1" fontAlgn="auto" latinLnBrk="0" hangingPunct="1">
                <a:lnSpc>
                  <a:spcPct val="100000"/>
                </a:lnSpc>
                <a:spcBef>
                  <a:spcPts val="0"/>
                </a:spcBef>
                <a:spcAft>
                  <a:spcPts val="0"/>
                </a:spcAft>
                <a:buClrTx/>
                <a:buSzTx/>
                <a:buFontTx/>
                <a:buNone/>
                <a:tabLst/>
                <a:defRPr/>
              </a:pPr>
              <a:r>
                <a:rPr kumimoji="0" lang="tr-TR" b="0" i="0" u="none" strike="noStrike" kern="0" cap="none" spc="0" normalizeH="0" baseline="0" noProof="0" dirty="0">
                  <a:ln>
                    <a:noFill/>
                  </a:ln>
                  <a:solidFill>
                    <a:prstClr val="white"/>
                  </a:solidFill>
                  <a:effectLst/>
                  <a:uLnTx/>
                  <a:uFillTx/>
                  <a:latin typeface="Arial" panose="020B0604020202020204" pitchFamily="34" charset="0"/>
                  <a:ea typeface="+mn-ea"/>
                  <a:cs typeface="+mn-cs"/>
                </a:rPr>
                <a:t>KONTROL FAALİYETLERİ STANDARDI</a:t>
              </a:r>
            </a:p>
          </p:txBody>
        </p:sp>
        <p:sp>
          <p:nvSpPr>
            <p:cNvPr id="32" name="Serbest Form 31"/>
            <p:cNvSpPr/>
            <p:nvPr/>
          </p:nvSpPr>
          <p:spPr>
            <a:xfrm>
              <a:off x="1882965" y="1276988"/>
              <a:ext cx="1231576" cy="906334"/>
            </a:xfrm>
            <a:custGeom>
              <a:avLst/>
              <a:gdLst>
                <a:gd name="connsiteX0" fmla="*/ 0 w 1333849"/>
                <a:gd name="connsiteY0" fmla="*/ 841286 h 841286"/>
                <a:gd name="connsiteX1" fmla="*/ 666921 w 1333849"/>
                <a:gd name="connsiteY1" fmla="*/ 0 h 841286"/>
                <a:gd name="connsiteX2" fmla="*/ 666928 w 1333849"/>
                <a:gd name="connsiteY2" fmla="*/ 0 h 841286"/>
                <a:gd name="connsiteX3" fmla="*/ 1333849 w 1333849"/>
                <a:gd name="connsiteY3" fmla="*/ 841286 h 841286"/>
                <a:gd name="connsiteX4" fmla="*/ 0 w 1333849"/>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849" h="841286">
                  <a:moveTo>
                    <a:pt x="0" y="841286"/>
                  </a:moveTo>
                  <a:lnTo>
                    <a:pt x="666921" y="0"/>
                  </a:lnTo>
                  <a:lnTo>
                    <a:pt x="666928" y="0"/>
                  </a:lnTo>
                  <a:lnTo>
                    <a:pt x="1333849" y="841286"/>
                  </a:lnTo>
                  <a:lnTo>
                    <a:pt x="0" y="841286"/>
                  </a:lnTo>
                  <a:close/>
                </a:path>
              </a:pathLst>
            </a:custGeom>
            <a:solidFill>
              <a:schemeClr val="accent6">
                <a:lumMod val="75000"/>
              </a:schemeClr>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20320" tIns="20320" rIns="20320" bIns="20320" numCol="1" spcCol="1270" anchor="ctr" anchorCtr="0">
              <a:noAutofit/>
            </a:bodyPr>
            <a:lstStyle/>
            <a:p>
              <a:pPr marL="0" marR="0" lvl="0" indent="0" algn="ctr" defTabSz="711200" eaLnBrk="1" fontAlgn="auto" latinLnBrk="0" hangingPunct="1">
                <a:lnSpc>
                  <a:spcPct val="100000"/>
                </a:lnSpc>
                <a:spcBef>
                  <a:spcPct val="0"/>
                </a:spcBef>
                <a:spcAft>
                  <a:spcPts val="0"/>
                </a:spcAft>
                <a:buClrTx/>
                <a:buSzTx/>
                <a:buFontTx/>
                <a:buNone/>
                <a:tabLst/>
                <a:defRPr/>
              </a:pPr>
              <a:endParaRPr kumimoji="0" lang="tr-TR" sz="1100" b="1" i="0" u="none" strike="noStrike" kern="0" cap="none" spc="0" normalizeH="0" baseline="0" noProof="0" dirty="0">
                <a:ln>
                  <a:noFill/>
                </a:ln>
                <a:solidFill>
                  <a:srgbClr val="E7E6E6"/>
                </a:solidFill>
                <a:effectLst/>
                <a:uLnTx/>
                <a:uFillTx/>
                <a:latin typeface="Arial" panose="020B0604020202020204" pitchFamily="34" charset="0"/>
                <a:ea typeface="+mn-ea"/>
                <a:cs typeface="+mn-cs"/>
              </a:endParaRPr>
            </a:p>
            <a:p>
              <a:pPr marL="0" marR="0" lvl="0" indent="0" algn="ctr" defTabSz="711200" eaLnBrk="1" fontAlgn="auto" latinLnBrk="0" hangingPunct="1">
                <a:lnSpc>
                  <a:spcPct val="100000"/>
                </a:lnSpc>
                <a:spcBef>
                  <a:spcPct val="0"/>
                </a:spcBef>
                <a:spcAft>
                  <a:spcPts val="0"/>
                </a:spcAft>
                <a:buClrTx/>
                <a:buSzTx/>
                <a:buFontTx/>
                <a:buNone/>
                <a:tabLst/>
                <a:defRPr/>
              </a:pPr>
              <a:endParaRPr kumimoji="0" lang="tr-TR" sz="1100" b="1" i="0" u="none" strike="noStrike" kern="0" cap="none" spc="0" normalizeH="0" baseline="0" noProof="0" dirty="0">
                <a:ln>
                  <a:noFill/>
                </a:ln>
                <a:solidFill>
                  <a:srgbClr val="E7E6E6"/>
                </a:solidFill>
                <a:effectLst/>
                <a:uLnTx/>
                <a:uFillTx/>
                <a:latin typeface="Arial" panose="020B0604020202020204" pitchFamily="34" charset="0"/>
                <a:ea typeface="+mn-ea"/>
                <a:cs typeface="+mn-cs"/>
              </a:endParaRPr>
            </a:p>
            <a:p>
              <a:pPr marL="0" marR="0" lvl="0" indent="0" algn="ctr" defTabSz="711200" eaLnBrk="1" fontAlgn="auto" latinLnBrk="0" hangingPunct="1">
                <a:lnSpc>
                  <a:spcPct val="100000"/>
                </a:lnSpc>
                <a:spcBef>
                  <a:spcPct val="0"/>
                </a:spcBef>
                <a:spcAft>
                  <a:spcPts val="0"/>
                </a:spcAft>
                <a:buClrTx/>
                <a:buSzTx/>
                <a:buFontTx/>
                <a:buNone/>
                <a:tabLst/>
                <a:defRPr/>
              </a:pPr>
              <a:r>
                <a:rPr kumimoji="0" lang="tr-TR" sz="1200" b="1" i="0" u="none" strike="noStrike" kern="0" cap="none" spc="0" normalizeH="0" baseline="0" noProof="0" dirty="0">
                  <a:ln>
                    <a:noFill/>
                  </a:ln>
                  <a:solidFill>
                    <a:srgbClr val="E7E6E6"/>
                  </a:solidFill>
                  <a:effectLst/>
                  <a:uLnTx/>
                  <a:uFillTx/>
                  <a:latin typeface="Arial" panose="020B0604020202020204" pitchFamily="34" charset="0"/>
                  <a:ea typeface="+mn-ea"/>
                  <a:cs typeface="+mn-cs"/>
                </a:rPr>
                <a:t>Bileşen 3</a:t>
              </a:r>
            </a:p>
          </p:txBody>
        </p:sp>
        <p:sp>
          <p:nvSpPr>
            <p:cNvPr id="33" name="Serbest Form 32"/>
            <p:cNvSpPr/>
            <p:nvPr/>
          </p:nvSpPr>
          <p:spPr>
            <a:xfrm>
              <a:off x="1276990" y="2215816"/>
              <a:ext cx="2463151" cy="900001"/>
            </a:xfrm>
            <a:custGeom>
              <a:avLst/>
              <a:gdLst>
                <a:gd name="connsiteX0" fmla="*/ 0 w 2667698"/>
                <a:gd name="connsiteY0" fmla="*/ 841286 h 841286"/>
                <a:gd name="connsiteX1" fmla="*/ 666921 w 2667698"/>
                <a:gd name="connsiteY1" fmla="*/ 0 h 841286"/>
                <a:gd name="connsiteX2" fmla="*/ 2000777 w 2667698"/>
                <a:gd name="connsiteY2" fmla="*/ 0 h 841286"/>
                <a:gd name="connsiteX3" fmla="*/ 2667698 w 2667698"/>
                <a:gd name="connsiteY3" fmla="*/ 841286 h 841286"/>
                <a:gd name="connsiteX4" fmla="*/ 0 w 2667698"/>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698" h="841286">
                  <a:moveTo>
                    <a:pt x="0" y="841286"/>
                  </a:moveTo>
                  <a:lnTo>
                    <a:pt x="666921" y="0"/>
                  </a:lnTo>
                  <a:lnTo>
                    <a:pt x="2000777" y="0"/>
                  </a:lnTo>
                  <a:lnTo>
                    <a:pt x="2667698" y="841286"/>
                  </a:lnTo>
                  <a:lnTo>
                    <a:pt x="0" y="841286"/>
                  </a:lnTo>
                  <a:close/>
                </a:path>
              </a:pathLst>
            </a:custGeom>
            <a:solidFill>
              <a:schemeClr val="accent6">
                <a:lumMod val="60000"/>
                <a:lumOff val="40000"/>
              </a:schemeClr>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20320" tIns="20320" rIns="20320" bIns="20320" numCol="1" spcCol="1270" anchor="ctr" anchorCtr="0">
              <a:noAutofit/>
            </a:bodyPr>
            <a:lstStyle/>
            <a:p>
              <a:pPr algn="ctr" defTabSz="711200">
                <a:spcBef>
                  <a:spcPct val="0"/>
                </a:spcBef>
              </a:pPr>
              <a:endParaRPr lang="tr-TR" sz="1100" b="1" kern="0" dirty="0">
                <a:solidFill>
                  <a:srgbClr val="E7E6E6"/>
                </a:solidFill>
                <a:latin typeface="Arial" panose="020B0604020202020204" pitchFamily="34" charset="0"/>
              </a:endParaRPr>
            </a:p>
            <a:p>
              <a:pPr algn="ctr" defTabSz="711200">
                <a:spcBef>
                  <a:spcPct val="0"/>
                </a:spcBef>
              </a:pPr>
              <a:r>
                <a:rPr lang="tr-TR" sz="1200" b="1" kern="0" dirty="0">
                  <a:solidFill>
                    <a:srgbClr val="E7E6E6"/>
                  </a:solidFill>
                  <a:latin typeface="Arial" panose="020B0604020202020204" pitchFamily="34" charset="0"/>
                </a:rPr>
                <a:t>Standart KFS 8 </a:t>
              </a:r>
            </a:p>
          </p:txBody>
        </p:sp>
        <p:sp>
          <p:nvSpPr>
            <p:cNvPr id="34" name="Serbest Form 33"/>
            <p:cNvSpPr/>
            <p:nvPr/>
          </p:nvSpPr>
          <p:spPr>
            <a:xfrm>
              <a:off x="680714" y="3158582"/>
              <a:ext cx="3694728" cy="900001"/>
            </a:xfrm>
            <a:custGeom>
              <a:avLst/>
              <a:gdLst>
                <a:gd name="connsiteX0" fmla="*/ 0 w 4001547"/>
                <a:gd name="connsiteY0" fmla="*/ 841286 h 841286"/>
                <a:gd name="connsiteX1" fmla="*/ 666921 w 4001547"/>
                <a:gd name="connsiteY1" fmla="*/ 0 h 841286"/>
                <a:gd name="connsiteX2" fmla="*/ 3334626 w 4001547"/>
                <a:gd name="connsiteY2" fmla="*/ 0 h 841286"/>
                <a:gd name="connsiteX3" fmla="*/ 4001547 w 4001547"/>
                <a:gd name="connsiteY3" fmla="*/ 841286 h 841286"/>
                <a:gd name="connsiteX4" fmla="*/ 0 w 4001547"/>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1547" h="841286">
                  <a:moveTo>
                    <a:pt x="0" y="841286"/>
                  </a:moveTo>
                  <a:lnTo>
                    <a:pt x="666921" y="0"/>
                  </a:lnTo>
                  <a:lnTo>
                    <a:pt x="3334626" y="0"/>
                  </a:lnTo>
                  <a:lnTo>
                    <a:pt x="4001547" y="841286"/>
                  </a:lnTo>
                  <a:lnTo>
                    <a:pt x="0" y="841286"/>
                  </a:lnTo>
                  <a:close/>
                </a:path>
              </a:pathLst>
            </a:custGeom>
            <a:solidFill>
              <a:schemeClr val="accent6">
                <a:lumMod val="40000"/>
                <a:lumOff val="60000"/>
              </a:schemeClr>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20320" tIns="20320" rIns="20320" bIns="20320" numCol="1" spcCol="1270" anchor="ctr" anchorCtr="0">
              <a:noAutofit/>
            </a:bodyPr>
            <a:lstStyle/>
            <a:p>
              <a:pPr algn="ctr" defTabSz="711200">
                <a:spcBef>
                  <a:spcPct val="0"/>
                </a:spcBef>
              </a:pPr>
              <a:r>
                <a:rPr lang="tr-TR" sz="1200" b="1" kern="0" dirty="0">
                  <a:latin typeface="Arial" panose="020B0604020202020204" pitchFamily="34" charset="0"/>
                </a:rPr>
                <a:t>Genel Şart KFS 8.3</a:t>
              </a:r>
            </a:p>
          </p:txBody>
        </p:sp>
        <p:sp>
          <p:nvSpPr>
            <p:cNvPr id="35" name="Serbest Form 34"/>
            <p:cNvSpPr/>
            <p:nvPr/>
          </p:nvSpPr>
          <p:spPr>
            <a:xfrm>
              <a:off x="77321" y="4091691"/>
              <a:ext cx="4926305" cy="1107444"/>
            </a:xfrm>
            <a:custGeom>
              <a:avLst/>
              <a:gdLst>
                <a:gd name="connsiteX0" fmla="*/ 0 w 5335396"/>
                <a:gd name="connsiteY0" fmla="*/ 841286 h 841286"/>
                <a:gd name="connsiteX1" fmla="*/ 666921 w 5335396"/>
                <a:gd name="connsiteY1" fmla="*/ 0 h 841286"/>
                <a:gd name="connsiteX2" fmla="*/ 4668475 w 5335396"/>
                <a:gd name="connsiteY2" fmla="*/ 0 h 841286"/>
                <a:gd name="connsiteX3" fmla="*/ 5335396 w 5335396"/>
                <a:gd name="connsiteY3" fmla="*/ 841286 h 841286"/>
                <a:gd name="connsiteX4" fmla="*/ 0 w 5335396"/>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5396" h="841286">
                  <a:moveTo>
                    <a:pt x="0" y="841286"/>
                  </a:moveTo>
                  <a:lnTo>
                    <a:pt x="666921" y="0"/>
                  </a:lnTo>
                  <a:lnTo>
                    <a:pt x="4668475" y="0"/>
                  </a:lnTo>
                  <a:lnTo>
                    <a:pt x="5335396" y="841286"/>
                  </a:lnTo>
                  <a:lnTo>
                    <a:pt x="0" y="841286"/>
                  </a:lnTo>
                  <a:close/>
                </a:path>
              </a:pathLst>
            </a:custGeom>
            <a:solidFill>
              <a:schemeClr val="accent6">
                <a:lumMod val="20000"/>
                <a:lumOff val="80000"/>
              </a:schemeClr>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20320" tIns="20320" rIns="20320" bIns="20320" numCol="1" spcCol="1270" anchor="ctr" anchorCtr="0">
              <a:noAutofit/>
            </a:bodyPr>
            <a:lstStyle/>
            <a:p>
              <a:pPr algn="ctr" defTabSz="711200">
                <a:spcBef>
                  <a:spcPct val="0"/>
                </a:spcBef>
              </a:pPr>
              <a:r>
                <a:rPr lang="tr-TR" sz="1600" b="1" kern="0" dirty="0">
                  <a:solidFill>
                    <a:prstClr val="black"/>
                  </a:solidFill>
                  <a:latin typeface="Arial" panose="020B0604020202020204" pitchFamily="34" charset="0"/>
                  <a:cs typeface="Arial" panose="020B0604020202020204" pitchFamily="34" charset="0"/>
                </a:rPr>
                <a:t>E.8.3.1</a:t>
              </a:r>
            </a:p>
          </p:txBody>
        </p:sp>
      </p:grpSp>
      <p:sp>
        <p:nvSpPr>
          <p:cNvPr id="23" name="Yuvarlatılmış Dikdörtgen 22"/>
          <p:cNvSpPr/>
          <p:nvPr/>
        </p:nvSpPr>
        <p:spPr>
          <a:xfrm>
            <a:off x="438869" y="5553363"/>
            <a:ext cx="3456475" cy="813815"/>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265113">
              <a:defRPr/>
            </a:pPr>
            <a:r>
              <a:rPr kumimoji="0" lang="tr-TR" sz="1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SORUMLU BİRİM</a:t>
            </a:r>
          </a:p>
          <a:p>
            <a:pPr marL="265113">
              <a:defRPr/>
            </a:pPr>
            <a:r>
              <a:rPr lang="tr-TR" sz="1200" kern="0" dirty="0">
                <a:solidFill>
                  <a:prstClr val="black"/>
                </a:solidFill>
                <a:latin typeface="Arial" panose="020B0604020202020204" pitchFamily="34" charset="0"/>
                <a:cs typeface="Arial" panose="020B0604020202020204" pitchFamily="34" charset="0"/>
              </a:rPr>
              <a:t>Strateji Geliştirme Başkanlığı</a:t>
            </a:r>
          </a:p>
        </p:txBody>
      </p:sp>
      <p:sp>
        <p:nvSpPr>
          <p:cNvPr id="24" name="Yuvarlatılmış Dikdörtgen 23"/>
          <p:cNvSpPr/>
          <p:nvPr/>
        </p:nvSpPr>
        <p:spPr>
          <a:xfrm>
            <a:off x="7113722" y="5553362"/>
            <a:ext cx="4073746" cy="813815"/>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265113">
              <a:defRPr/>
            </a:pPr>
            <a:r>
              <a:rPr lang="tr-TR" sz="1400" b="1" kern="0" dirty="0">
                <a:solidFill>
                  <a:prstClr val="black"/>
                </a:solidFill>
                <a:latin typeface="Arial" panose="020B0604020202020204" pitchFamily="34" charset="0"/>
                <a:cs typeface="Arial" panose="020B0604020202020204" pitchFamily="34" charset="0"/>
              </a:rPr>
              <a:t>Eylem Çıktısı</a:t>
            </a:r>
          </a:p>
          <a:p>
            <a:pPr marL="265113">
              <a:defRPr/>
            </a:pPr>
            <a:r>
              <a:rPr lang="sv-SE" sz="1400" kern="0" dirty="0">
                <a:solidFill>
                  <a:prstClr val="black"/>
                </a:solidFill>
                <a:latin typeface="Arial" panose="020B0604020202020204" pitchFamily="34" charset="0"/>
                <a:cs typeface="Arial" panose="020B0604020202020204" pitchFamily="34" charset="0"/>
              </a:rPr>
              <a:t>Sağlık Bakanlığı Mali Uygulamalar Rehberi</a:t>
            </a:r>
            <a:endParaRPr lang="tr-TR" sz="1400" kern="0" dirty="0">
              <a:solidFill>
                <a:prstClr val="black"/>
              </a:solidFill>
              <a:latin typeface="Arial" panose="020B0604020202020204" pitchFamily="34" charset="0"/>
              <a:cs typeface="Arial" panose="020B0604020202020204" pitchFamily="34" charset="0"/>
            </a:endParaRPr>
          </a:p>
        </p:txBody>
      </p:sp>
      <p:sp>
        <p:nvSpPr>
          <p:cNvPr id="25" name="Yuvarlatılmış Dikdörtgen 24"/>
          <p:cNvSpPr/>
          <p:nvPr/>
        </p:nvSpPr>
        <p:spPr>
          <a:xfrm>
            <a:off x="3895344" y="5553363"/>
            <a:ext cx="3218378" cy="827341"/>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360363" lvl="0">
              <a:defRPr/>
            </a:pPr>
            <a:r>
              <a:rPr kumimoji="0" lang="tr-TR" sz="1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TAMAMLANMA TARİHİ</a:t>
            </a:r>
            <a:endParaRPr lang="tr-TR" sz="1200" kern="0" dirty="0">
              <a:solidFill>
                <a:prstClr val="black"/>
              </a:solidFill>
              <a:latin typeface="Arial" panose="020B0604020202020204" pitchFamily="34" charset="0"/>
              <a:cs typeface="Arial" panose="020B0604020202020204" pitchFamily="34" charset="0"/>
            </a:endParaRPr>
          </a:p>
          <a:p>
            <a:pPr marL="360363" lvl="0">
              <a:defRPr/>
            </a:pPr>
            <a:r>
              <a:rPr lang="tr-TR" sz="1200" kern="0" dirty="0">
                <a:solidFill>
                  <a:prstClr val="black"/>
                </a:solidFill>
                <a:latin typeface="Arial" panose="020B0604020202020204" pitchFamily="34" charset="0"/>
                <a:cs typeface="Arial" panose="020B0604020202020204" pitchFamily="34" charset="0"/>
              </a:rPr>
              <a:t>1. Çeyrek Dönem 2025</a:t>
            </a:r>
          </a:p>
          <a:p>
            <a:pPr marL="360363" lvl="0">
              <a:defRPr/>
            </a:pPr>
            <a:r>
              <a:rPr lang="tr-TR" sz="1200" kern="0" dirty="0">
                <a:solidFill>
                  <a:prstClr val="black"/>
                </a:solidFill>
                <a:latin typeface="Arial" panose="020B0604020202020204" pitchFamily="34" charset="0"/>
                <a:cs typeface="Arial" panose="020B0604020202020204" pitchFamily="34" charset="0"/>
              </a:rPr>
              <a:t>1. Çeyrek Dönem 2026</a:t>
            </a:r>
          </a:p>
        </p:txBody>
      </p:sp>
    </p:spTree>
    <p:extLst>
      <p:ext uri="{BB962C8B-B14F-4D97-AF65-F5344CB8AC3E}">
        <p14:creationId xmlns:p14="http://schemas.microsoft.com/office/powerpoint/2010/main" val="3631103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Unvan 3"/>
          <p:cNvSpPr>
            <a:spLocks noGrp="1"/>
          </p:cNvSpPr>
          <p:nvPr>
            <p:ph type="title" idx="4294967295"/>
          </p:nvPr>
        </p:nvSpPr>
        <p:spPr>
          <a:xfrm>
            <a:off x="1152824" y="322802"/>
            <a:ext cx="4031651" cy="436323"/>
          </a:xfrm>
          <a:prstGeom prst="rect">
            <a:avLst/>
          </a:prstGeom>
        </p:spPr>
        <p:txBody>
          <a:bodyPr/>
          <a:lstStyle/>
          <a:p>
            <a:r>
              <a:rPr lang="tr-TR" sz="2000" b="1" dirty="0"/>
              <a:t>Kontrol Faaliyetleri Standartları</a:t>
            </a:r>
          </a:p>
        </p:txBody>
      </p:sp>
      <p:grpSp>
        <p:nvGrpSpPr>
          <p:cNvPr id="4" name="Grup 3"/>
          <p:cNvGrpSpPr/>
          <p:nvPr/>
        </p:nvGrpSpPr>
        <p:grpSpPr>
          <a:xfrm>
            <a:off x="487416" y="1704448"/>
            <a:ext cx="9723382" cy="3600481"/>
            <a:chOff x="77321" y="1276988"/>
            <a:chExt cx="10592064" cy="3922147"/>
          </a:xfrm>
        </p:grpSpPr>
        <p:sp>
          <p:nvSpPr>
            <p:cNvPr id="15" name="Beşgen 14"/>
            <p:cNvSpPr/>
            <p:nvPr/>
          </p:nvSpPr>
          <p:spPr>
            <a:xfrm>
              <a:off x="3669965" y="3151073"/>
              <a:ext cx="5643367" cy="900000"/>
            </a:xfrm>
            <a:prstGeom prst="homePlate">
              <a:avLst/>
            </a:prstGeom>
            <a:solidFill>
              <a:schemeClr val="accent6">
                <a:lumMod val="40000"/>
                <a:lumOff val="60000"/>
              </a:schemeClr>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a:r>
                <a:rPr lang="tr-TR" sz="1200" kern="0" dirty="0">
                  <a:latin typeface="Arial" panose="020B0604020202020204" pitchFamily="34" charset="0"/>
                  <a:cs typeface="Arial" panose="020B0604020202020204" pitchFamily="34" charset="0"/>
                </a:rPr>
                <a:t>Prosedürler ve ilgili dokümanlar, güncel, kapsamlı, mevzuata uygun ve ilgili personel tarafından anlaşılabilir ve ulaşılabilir olmalıdır.</a:t>
              </a:r>
            </a:p>
          </p:txBody>
        </p:sp>
        <p:sp>
          <p:nvSpPr>
            <p:cNvPr id="16" name="Beşgen 15"/>
            <p:cNvSpPr/>
            <p:nvPr/>
          </p:nvSpPr>
          <p:spPr>
            <a:xfrm>
              <a:off x="4387473" y="4090156"/>
              <a:ext cx="6281912" cy="1107445"/>
            </a:xfrm>
            <a:prstGeom prst="homePlate">
              <a:avLst/>
            </a:prstGeom>
            <a:solidFill>
              <a:schemeClr val="accent6">
                <a:lumMod val="20000"/>
                <a:lumOff val="80000"/>
              </a:schemeClr>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a:r>
                <a:rPr lang="tr-TR" sz="1200" b="1" u="sng" kern="0" dirty="0">
                  <a:latin typeface="Arial" panose="020B0604020202020204" pitchFamily="34" charset="0"/>
                  <a:cs typeface="Arial" panose="020B0604020202020204" pitchFamily="34" charset="0"/>
                </a:rPr>
                <a:t>Bakanlık düzeyinde</a:t>
              </a:r>
              <a:r>
                <a:rPr lang="tr-TR" sz="1200" kern="0" dirty="0">
                  <a:latin typeface="Arial" panose="020B0604020202020204" pitchFamily="34" charset="0"/>
                  <a:cs typeface="Arial" panose="020B0604020202020204" pitchFamily="34" charset="0"/>
                </a:rPr>
                <a:t> Sağlık Bakanlığı Yönergeler ve Genelgeler Kitabının güncellenmesi.</a:t>
              </a:r>
            </a:p>
          </p:txBody>
        </p:sp>
        <p:sp>
          <p:nvSpPr>
            <p:cNvPr id="19" name="Beşgen 18"/>
            <p:cNvSpPr/>
            <p:nvPr/>
          </p:nvSpPr>
          <p:spPr>
            <a:xfrm>
              <a:off x="3072674" y="2215817"/>
              <a:ext cx="4979125" cy="900000"/>
            </a:xfrm>
            <a:prstGeom prst="homePlate">
              <a:avLst/>
            </a:prstGeom>
            <a:solidFill>
              <a:schemeClr val="accent6">
                <a:lumMod val="60000"/>
                <a:lumOff val="40000"/>
              </a:schemeClr>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a:r>
                <a:rPr lang="tr-TR" sz="1100" b="1" u="sng" kern="0" dirty="0">
                  <a:solidFill>
                    <a:prstClr val="white"/>
                  </a:solidFill>
                  <a:latin typeface="Arial" panose="020B0604020202020204" pitchFamily="34" charset="0"/>
                  <a:cs typeface="Arial" panose="020B0604020202020204" pitchFamily="34" charset="0"/>
                </a:rPr>
                <a:t>Prosedürlerin Belirlenmesi ve Belgelendirilmesi: </a:t>
              </a:r>
              <a:r>
                <a:rPr lang="tr-TR" sz="1100" kern="0" dirty="0">
                  <a:solidFill>
                    <a:prstClr val="white"/>
                  </a:solidFill>
                  <a:latin typeface="Arial" panose="020B0604020202020204" pitchFamily="34" charset="0"/>
                  <a:cs typeface="Arial" panose="020B0604020202020204" pitchFamily="34" charset="0"/>
                </a:rPr>
                <a:t>İdareler, faaliyetleri ile mali karar ve işlemleri için gerekli yazılı prosedürleri ve bu alanlara ilişkin düzenlemeleri hazırlamalı, güncellemeli ve ilgili personelin erişimine sunmalıdır.</a:t>
              </a:r>
            </a:p>
          </p:txBody>
        </p:sp>
        <p:sp>
          <p:nvSpPr>
            <p:cNvPr id="30" name="Beşgen 29"/>
            <p:cNvSpPr/>
            <p:nvPr/>
          </p:nvSpPr>
          <p:spPr>
            <a:xfrm>
              <a:off x="2495729" y="1283321"/>
              <a:ext cx="4537923" cy="900000"/>
            </a:xfrm>
            <a:prstGeom prst="homePlate">
              <a:avLst/>
            </a:prstGeom>
            <a:solidFill>
              <a:schemeClr val="accent6">
                <a:lumMod val="75000"/>
              </a:schemeClr>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marR="0" lvl="0" indent="0" defTabSz="914400" eaLnBrk="1" fontAlgn="auto" latinLnBrk="0" hangingPunct="1">
                <a:lnSpc>
                  <a:spcPct val="100000"/>
                </a:lnSpc>
                <a:spcBef>
                  <a:spcPts val="0"/>
                </a:spcBef>
                <a:spcAft>
                  <a:spcPts val="0"/>
                </a:spcAft>
                <a:buClrTx/>
                <a:buSzTx/>
                <a:buFontTx/>
                <a:buNone/>
                <a:tabLst/>
                <a:defRPr/>
              </a:pPr>
              <a:r>
                <a:rPr kumimoji="0" lang="tr-TR" b="0" i="0" u="none" strike="noStrike" kern="0" cap="none" spc="0" normalizeH="0" baseline="0" noProof="0" dirty="0">
                  <a:ln>
                    <a:noFill/>
                  </a:ln>
                  <a:solidFill>
                    <a:prstClr val="white"/>
                  </a:solidFill>
                  <a:effectLst/>
                  <a:uLnTx/>
                  <a:uFillTx/>
                  <a:latin typeface="Arial" panose="020B0604020202020204" pitchFamily="34" charset="0"/>
                  <a:ea typeface="+mn-ea"/>
                  <a:cs typeface="+mn-cs"/>
                </a:rPr>
                <a:t>KONTROL FAALİYETLERİ STANDARDI</a:t>
              </a:r>
            </a:p>
          </p:txBody>
        </p:sp>
        <p:sp>
          <p:nvSpPr>
            <p:cNvPr id="32" name="Serbest Form 31"/>
            <p:cNvSpPr/>
            <p:nvPr/>
          </p:nvSpPr>
          <p:spPr>
            <a:xfrm>
              <a:off x="1882965" y="1276988"/>
              <a:ext cx="1231576" cy="906334"/>
            </a:xfrm>
            <a:custGeom>
              <a:avLst/>
              <a:gdLst>
                <a:gd name="connsiteX0" fmla="*/ 0 w 1333849"/>
                <a:gd name="connsiteY0" fmla="*/ 841286 h 841286"/>
                <a:gd name="connsiteX1" fmla="*/ 666921 w 1333849"/>
                <a:gd name="connsiteY1" fmla="*/ 0 h 841286"/>
                <a:gd name="connsiteX2" fmla="*/ 666928 w 1333849"/>
                <a:gd name="connsiteY2" fmla="*/ 0 h 841286"/>
                <a:gd name="connsiteX3" fmla="*/ 1333849 w 1333849"/>
                <a:gd name="connsiteY3" fmla="*/ 841286 h 841286"/>
                <a:gd name="connsiteX4" fmla="*/ 0 w 1333849"/>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849" h="841286">
                  <a:moveTo>
                    <a:pt x="0" y="841286"/>
                  </a:moveTo>
                  <a:lnTo>
                    <a:pt x="666921" y="0"/>
                  </a:lnTo>
                  <a:lnTo>
                    <a:pt x="666928" y="0"/>
                  </a:lnTo>
                  <a:lnTo>
                    <a:pt x="1333849" y="841286"/>
                  </a:lnTo>
                  <a:lnTo>
                    <a:pt x="0" y="841286"/>
                  </a:lnTo>
                  <a:close/>
                </a:path>
              </a:pathLst>
            </a:custGeom>
            <a:solidFill>
              <a:schemeClr val="accent6">
                <a:lumMod val="75000"/>
              </a:schemeClr>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20320" tIns="20320" rIns="20320" bIns="20320" numCol="1" spcCol="1270" anchor="ctr" anchorCtr="0">
              <a:noAutofit/>
            </a:bodyPr>
            <a:lstStyle/>
            <a:p>
              <a:pPr marL="0" marR="0" lvl="0" indent="0" algn="ctr" defTabSz="711200" eaLnBrk="1" fontAlgn="auto" latinLnBrk="0" hangingPunct="1">
                <a:lnSpc>
                  <a:spcPct val="100000"/>
                </a:lnSpc>
                <a:spcBef>
                  <a:spcPct val="0"/>
                </a:spcBef>
                <a:spcAft>
                  <a:spcPts val="0"/>
                </a:spcAft>
                <a:buClrTx/>
                <a:buSzTx/>
                <a:buFontTx/>
                <a:buNone/>
                <a:tabLst/>
                <a:defRPr/>
              </a:pPr>
              <a:endParaRPr kumimoji="0" lang="tr-TR" sz="1100" b="1" i="0" u="none" strike="noStrike" kern="0" cap="none" spc="0" normalizeH="0" baseline="0" noProof="0" dirty="0">
                <a:ln>
                  <a:noFill/>
                </a:ln>
                <a:solidFill>
                  <a:srgbClr val="E7E6E6"/>
                </a:solidFill>
                <a:effectLst/>
                <a:uLnTx/>
                <a:uFillTx/>
                <a:latin typeface="Arial" panose="020B0604020202020204" pitchFamily="34" charset="0"/>
                <a:ea typeface="+mn-ea"/>
                <a:cs typeface="+mn-cs"/>
              </a:endParaRPr>
            </a:p>
            <a:p>
              <a:pPr marL="0" marR="0" lvl="0" indent="0" algn="ctr" defTabSz="711200" eaLnBrk="1" fontAlgn="auto" latinLnBrk="0" hangingPunct="1">
                <a:lnSpc>
                  <a:spcPct val="100000"/>
                </a:lnSpc>
                <a:spcBef>
                  <a:spcPct val="0"/>
                </a:spcBef>
                <a:spcAft>
                  <a:spcPts val="0"/>
                </a:spcAft>
                <a:buClrTx/>
                <a:buSzTx/>
                <a:buFontTx/>
                <a:buNone/>
                <a:tabLst/>
                <a:defRPr/>
              </a:pPr>
              <a:endParaRPr kumimoji="0" lang="tr-TR" sz="1100" b="1" i="0" u="none" strike="noStrike" kern="0" cap="none" spc="0" normalizeH="0" baseline="0" noProof="0" dirty="0">
                <a:ln>
                  <a:noFill/>
                </a:ln>
                <a:solidFill>
                  <a:srgbClr val="E7E6E6"/>
                </a:solidFill>
                <a:effectLst/>
                <a:uLnTx/>
                <a:uFillTx/>
                <a:latin typeface="Arial" panose="020B0604020202020204" pitchFamily="34" charset="0"/>
                <a:ea typeface="+mn-ea"/>
                <a:cs typeface="+mn-cs"/>
              </a:endParaRPr>
            </a:p>
            <a:p>
              <a:pPr marL="0" marR="0" lvl="0" indent="0" algn="ctr" defTabSz="711200" eaLnBrk="1" fontAlgn="auto" latinLnBrk="0" hangingPunct="1">
                <a:lnSpc>
                  <a:spcPct val="100000"/>
                </a:lnSpc>
                <a:spcBef>
                  <a:spcPct val="0"/>
                </a:spcBef>
                <a:spcAft>
                  <a:spcPts val="0"/>
                </a:spcAft>
                <a:buClrTx/>
                <a:buSzTx/>
                <a:buFontTx/>
                <a:buNone/>
                <a:tabLst/>
                <a:defRPr/>
              </a:pPr>
              <a:r>
                <a:rPr kumimoji="0" lang="tr-TR" sz="1200" b="1" i="0" u="none" strike="noStrike" kern="0" cap="none" spc="0" normalizeH="0" baseline="0" noProof="0" dirty="0">
                  <a:ln>
                    <a:noFill/>
                  </a:ln>
                  <a:solidFill>
                    <a:srgbClr val="E7E6E6"/>
                  </a:solidFill>
                  <a:effectLst/>
                  <a:uLnTx/>
                  <a:uFillTx/>
                  <a:latin typeface="Arial" panose="020B0604020202020204" pitchFamily="34" charset="0"/>
                  <a:ea typeface="+mn-ea"/>
                  <a:cs typeface="+mn-cs"/>
                </a:rPr>
                <a:t>Bileşen 3</a:t>
              </a:r>
            </a:p>
          </p:txBody>
        </p:sp>
        <p:sp>
          <p:nvSpPr>
            <p:cNvPr id="33" name="Serbest Form 32"/>
            <p:cNvSpPr/>
            <p:nvPr/>
          </p:nvSpPr>
          <p:spPr>
            <a:xfrm>
              <a:off x="1276990" y="2215816"/>
              <a:ext cx="2463151" cy="900001"/>
            </a:xfrm>
            <a:custGeom>
              <a:avLst/>
              <a:gdLst>
                <a:gd name="connsiteX0" fmla="*/ 0 w 2667698"/>
                <a:gd name="connsiteY0" fmla="*/ 841286 h 841286"/>
                <a:gd name="connsiteX1" fmla="*/ 666921 w 2667698"/>
                <a:gd name="connsiteY1" fmla="*/ 0 h 841286"/>
                <a:gd name="connsiteX2" fmla="*/ 2000777 w 2667698"/>
                <a:gd name="connsiteY2" fmla="*/ 0 h 841286"/>
                <a:gd name="connsiteX3" fmla="*/ 2667698 w 2667698"/>
                <a:gd name="connsiteY3" fmla="*/ 841286 h 841286"/>
                <a:gd name="connsiteX4" fmla="*/ 0 w 2667698"/>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698" h="841286">
                  <a:moveTo>
                    <a:pt x="0" y="841286"/>
                  </a:moveTo>
                  <a:lnTo>
                    <a:pt x="666921" y="0"/>
                  </a:lnTo>
                  <a:lnTo>
                    <a:pt x="2000777" y="0"/>
                  </a:lnTo>
                  <a:lnTo>
                    <a:pt x="2667698" y="841286"/>
                  </a:lnTo>
                  <a:lnTo>
                    <a:pt x="0" y="841286"/>
                  </a:lnTo>
                  <a:close/>
                </a:path>
              </a:pathLst>
            </a:custGeom>
            <a:solidFill>
              <a:schemeClr val="accent6">
                <a:lumMod val="60000"/>
                <a:lumOff val="40000"/>
              </a:schemeClr>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20320" tIns="20320" rIns="20320" bIns="20320" numCol="1" spcCol="1270" anchor="ctr" anchorCtr="0">
              <a:noAutofit/>
            </a:bodyPr>
            <a:lstStyle/>
            <a:p>
              <a:pPr algn="ctr" defTabSz="711200">
                <a:spcBef>
                  <a:spcPct val="0"/>
                </a:spcBef>
              </a:pPr>
              <a:endParaRPr lang="tr-TR" sz="1100" b="1" kern="0" dirty="0">
                <a:solidFill>
                  <a:srgbClr val="E7E6E6"/>
                </a:solidFill>
                <a:latin typeface="Arial" panose="020B0604020202020204" pitchFamily="34" charset="0"/>
              </a:endParaRPr>
            </a:p>
            <a:p>
              <a:pPr algn="ctr" defTabSz="711200">
                <a:spcBef>
                  <a:spcPct val="0"/>
                </a:spcBef>
              </a:pPr>
              <a:r>
                <a:rPr lang="tr-TR" sz="1200" b="1" kern="0" dirty="0">
                  <a:solidFill>
                    <a:srgbClr val="E7E6E6"/>
                  </a:solidFill>
                  <a:latin typeface="Arial" panose="020B0604020202020204" pitchFamily="34" charset="0"/>
                </a:rPr>
                <a:t>Standart KFS 8 </a:t>
              </a:r>
            </a:p>
          </p:txBody>
        </p:sp>
        <p:sp>
          <p:nvSpPr>
            <p:cNvPr id="34" name="Serbest Form 33"/>
            <p:cNvSpPr/>
            <p:nvPr/>
          </p:nvSpPr>
          <p:spPr>
            <a:xfrm>
              <a:off x="680714" y="3158582"/>
              <a:ext cx="3694728" cy="900001"/>
            </a:xfrm>
            <a:custGeom>
              <a:avLst/>
              <a:gdLst>
                <a:gd name="connsiteX0" fmla="*/ 0 w 4001547"/>
                <a:gd name="connsiteY0" fmla="*/ 841286 h 841286"/>
                <a:gd name="connsiteX1" fmla="*/ 666921 w 4001547"/>
                <a:gd name="connsiteY1" fmla="*/ 0 h 841286"/>
                <a:gd name="connsiteX2" fmla="*/ 3334626 w 4001547"/>
                <a:gd name="connsiteY2" fmla="*/ 0 h 841286"/>
                <a:gd name="connsiteX3" fmla="*/ 4001547 w 4001547"/>
                <a:gd name="connsiteY3" fmla="*/ 841286 h 841286"/>
                <a:gd name="connsiteX4" fmla="*/ 0 w 4001547"/>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1547" h="841286">
                  <a:moveTo>
                    <a:pt x="0" y="841286"/>
                  </a:moveTo>
                  <a:lnTo>
                    <a:pt x="666921" y="0"/>
                  </a:lnTo>
                  <a:lnTo>
                    <a:pt x="3334626" y="0"/>
                  </a:lnTo>
                  <a:lnTo>
                    <a:pt x="4001547" y="841286"/>
                  </a:lnTo>
                  <a:lnTo>
                    <a:pt x="0" y="841286"/>
                  </a:lnTo>
                  <a:close/>
                </a:path>
              </a:pathLst>
            </a:custGeom>
            <a:solidFill>
              <a:schemeClr val="accent6">
                <a:lumMod val="40000"/>
                <a:lumOff val="60000"/>
              </a:schemeClr>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20320" tIns="20320" rIns="20320" bIns="20320" numCol="1" spcCol="1270" anchor="ctr" anchorCtr="0">
              <a:noAutofit/>
            </a:bodyPr>
            <a:lstStyle/>
            <a:p>
              <a:pPr algn="ctr" defTabSz="711200">
                <a:spcBef>
                  <a:spcPct val="0"/>
                </a:spcBef>
              </a:pPr>
              <a:r>
                <a:rPr lang="tr-TR" sz="1200" b="1" kern="0" dirty="0">
                  <a:latin typeface="Arial" panose="020B0604020202020204" pitchFamily="34" charset="0"/>
                </a:rPr>
                <a:t>Genel Şart KFS 8.3</a:t>
              </a:r>
            </a:p>
          </p:txBody>
        </p:sp>
        <p:sp>
          <p:nvSpPr>
            <p:cNvPr id="35" name="Serbest Form 34"/>
            <p:cNvSpPr/>
            <p:nvPr/>
          </p:nvSpPr>
          <p:spPr>
            <a:xfrm>
              <a:off x="77321" y="4091691"/>
              <a:ext cx="4926305" cy="1107444"/>
            </a:xfrm>
            <a:custGeom>
              <a:avLst/>
              <a:gdLst>
                <a:gd name="connsiteX0" fmla="*/ 0 w 5335396"/>
                <a:gd name="connsiteY0" fmla="*/ 841286 h 841286"/>
                <a:gd name="connsiteX1" fmla="*/ 666921 w 5335396"/>
                <a:gd name="connsiteY1" fmla="*/ 0 h 841286"/>
                <a:gd name="connsiteX2" fmla="*/ 4668475 w 5335396"/>
                <a:gd name="connsiteY2" fmla="*/ 0 h 841286"/>
                <a:gd name="connsiteX3" fmla="*/ 5335396 w 5335396"/>
                <a:gd name="connsiteY3" fmla="*/ 841286 h 841286"/>
                <a:gd name="connsiteX4" fmla="*/ 0 w 5335396"/>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5396" h="841286">
                  <a:moveTo>
                    <a:pt x="0" y="841286"/>
                  </a:moveTo>
                  <a:lnTo>
                    <a:pt x="666921" y="0"/>
                  </a:lnTo>
                  <a:lnTo>
                    <a:pt x="4668475" y="0"/>
                  </a:lnTo>
                  <a:lnTo>
                    <a:pt x="5335396" y="841286"/>
                  </a:lnTo>
                  <a:lnTo>
                    <a:pt x="0" y="841286"/>
                  </a:lnTo>
                  <a:close/>
                </a:path>
              </a:pathLst>
            </a:custGeom>
            <a:solidFill>
              <a:schemeClr val="accent6">
                <a:lumMod val="20000"/>
                <a:lumOff val="80000"/>
              </a:schemeClr>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20320" tIns="20320" rIns="20320" bIns="20320" numCol="1" spcCol="1270" anchor="ctr" anchorCtr="0">
              <a:noAutofit/>
            </a:bodyPr>
            <a:lstStyle/>
            <a:p>
              <a:pPr algn="ctr" defTabSz="711200">
                <a:spcBef>
                  <a:spcPct val="0"/>
                </a:spcBef>
              </a:pPr>
              <a:r>
                <a:rPr lang="tr-TR" sz="1600" b="1" kern="0" dirty="0">
                  <a:solidFill>
                    <a:prstClr val="black"/>
                  </a:solidFill>
                  <a:latin typeface="Arial" panose="020B0604020202020204" pitchFamily="34" charset="0"/>
                  <a:cs typeface="Arial" panose="020B0604020202020204" pitchFamily="34" charset="0"/>
                </a:rPr>
                <a:t>E.8.3.2</a:t>
              </a:r>
            </a:p>
          </p:txBody>
        </p:sp>
      </p:grpSp>
      <p:sp>
        <p:nvSpPr>
          <p:cNvPr id="23" name="Yuvarlatılmış Dikdörtgen 22"/>
          <p:cNvSpPr/>
          <p:nvPr/>
        </p:nvSpPr>
        <p:spPr>
          <a:xfrm>
            <a:off x="438869" y="5553363"/>
            <a:ext cx="3456475" cy="813815"/>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265113">
              <a:defRPr/>
            </a:pPr>
            <a:r>
              <a:rPr kumimoji="0" lang="tr-TR" sz="1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SORUMLU BİRİM</a:t>
            </a:r>
          </a:p>
          <a:p>
            <a:pPr marL="265113">
              <a:defRPr/>
            </a:pPr>
            <a:r>
              <a:rPr lang="tr-TR" sz="1200" kern="0" dirty="0">
                <a:solidFill>
                  <a:prstClr val="black"/>
                </a:solidFill>
                <a:latin typeface="Arial" panose="020B0604020202020204" pitchFamily="34" charset="0"/>
                <a:cs typeface="Arial" panose="020B0604020202020204" pitchFamily="34" charset="0"/>
              </a:rPr>
              <a:t>Strateji Geliştirme Başkanlığı</a:t>
            </a:r>
          </a:p>
        </p:txBody>
      </p:sp>
      <p:sp>
        <p:nvSpPr>
          <p:cNvPr id="24" name="Yuvarlatılmış Dikdörtgen 23"/>
          <p:cNvSpPr/>
          <p:nvPr/>
        </p:nvSpPr>
        <p:spPr>
          <a:xfrm>
            <a:off x="7113722" y="5553362"/>
            <a:ext cx="4073746" cy="813815"/>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265113">
              <a:defRPr/>
            </a:pPr>
            <a:r>
              <a:rPr lang="tr-TR" sz="1400" b="1" kern="0" dirty="0">
                <a:solidFill>
                  <a:prstClr val="black"/>
                </a:solidFill>
                <a:latin typeface="Arial" panose="020B0604020202020204" pitchFamily="34" charset="0"/>
                <a:cs typeface="Arial" panose="020B0604020202020204" pitchFamily="34" charset="0"/>
              </a:rPr>
              <a:t>Eylem Çıktısı</a:t>
            </a:r>
          </a:p>
          <a:p>
            <a:pPr marL="265113">
              <a:defRPr/>
            </a:pPr>
            <a:r>
              <a:rPr lang="sv-SE" sz="1400" kern="0" dirty="0">
                <a:solidFill>
                  <a:prstClr val="black"/>
                </a:solidFill>
                <a:latin typeface="Arial" panose="020B0604020202020204" pitchFamily="34" charset="0"/>
                <a:cs typeface="Arial" panose="020B0604020202020204" pitchFamily="34" charset="0"/>
              </a:rPr>
              <a:t>Sağlık Bakanlığı Yönergeler ve Genelgeler Kitabı</a:t>
            </a:r>
            <a:endParaRPr lang="tr-TR" sz="1400" kern="0" dirty="0">
              <a:solidFill>
                <a:prstClr val="black"/>
              </a:solidFill>
              <a:latin typeface="Arial" panose="020B0604020202020204" pitchFamily="34" charset="0"/>
              <a:cs typeface="Arial" panose="020B0604020202020204" pitchFamily="34" charset="0"/>
            </a:endParaRPr>
          </a:p>
        </p:txBody>
      </p:sp>
      <p:sp>
        <p:nvSpPr>
          <p:cNvPr id="25" name="Yuvarlatılmış Dikdörtgen 24"/>
          <p:cNvSpPr/>
          <p:nvPr/>
        </p:nvSpPr>
        <p:spPr>
          <a:xfrm>
            <a:off x="3895344" y="5553363"/>
            <a:ext cx="3218378" cy="827341"/>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360363" lvl="0">
              <a:defRPr/>
            </a:pPr>
            <a:r>
              <a:rPr kumimoji="0" lang="tr-TR" sz="1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TAMAMLANMA TARİHİ</a:t>
            </a:r>
            <a:endParaRPr lang="tr-TR" sz="1200" kern="0" dirty="0">
              <a:solidFill>
                <a:prstClr val="black"/>
              </a:solidFill>
              <a:latin typeface="Arial" panose="020B0604020202020204" pitchFamily="34" charset="0"/>
              <a:cs typeface="Arial" panose="020B0604020202020204" pitchFamily="34" charset="0"/>
            </a:endParaRPr>
          </a:p>
          <a:p>
            <a:pPr marL="360363" lvl="0">
              <a:defRPr/>
            </a:pPr>
            <a:r>
              <a:rPr lang="tr-TR" sz="1200" kern="0" dirty="0">
                <a:solidFill>
                  <a:prstClr val="black"/>
                </a:solidFill>
                <a:latin typeface="Arial" panose="020B0604020202020204" pitchFamily="34" charset="0"/>
                <a:cs typeface="Arial" panose="020B0604020202020204" pitchFamily="34" charset="0"/>
              </a:rPr>
              <a:t>1. Çeyrek Dönem 2025</a:t>
            </a:r>
          </a:p>
          <a:p>
            <a:pPr marL="360363" lvl="0">
              <a:defRPr/>
            </a:pPr>
            <a:r>
              <a:rPr lang="tr-TR" sz="1200" kern="0" dirty="0">
                <a:solidFill>
                  <a:prstClr val="black"/>
                </a:solidFill>
                <a:latin typeface="Arial" panose="020B0604020202020204" pitchFamily="34" charset="0"/>
                <a:cs typeface="Arial" panose="020B0604020202020204" pitchFamily="34" charset="0"/>
              </a:rPr>
              <a:t>1. Çeyrek Dönem 2026</a:t>
            </a:r>
          </a:p>
        </p:txBody>
      </p:sp>
    </p:spTree>
    <p:extLst>
      <p:ext uri="{BB962C8B-B14F-4D97-AF65-F5344CB8AC3E}">
        <p14:creationId xmlns:p14="http://schemas.microsoft.com/office/powerpoint/2010/main" val="3058889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idx="4294967295"/>
          </p:nvPr>
        </p:nvSpPr>
        <p:spPr>
          <a:xfrm>
            <a:off x="1133475" y="312738"/>
            <a:ext cx="4149725" cy="477837"/>
          </a:xfrm>
          <a:prstGeom prst="rect">
            <a:avLst/>
          </a:prstGeom>
        </p:spPr>
        <p:txBody>
          <a:bodyPr/>
          <a:lstStyle/>
          <a:p>
            <a:r>
              <a:rPr lang="tr-TR" sz="2000" b="1" dirty="0"/>
              <a:t>2. Çeyrek Dönem Eylemleri</a:t>
            </a:r>
          </a:p>
        </p:txBody>
      </p:sp>
      <p:pic>
        <p:nvPicPr>
          <p:cNvPr id="3" name="Resim 2">
            <a:extLst>
              <a:ext uri="{FF2B5EF4-FFF2-40B4-BE49-F238E27FC236}">
                <a16:creationId xmlns:a16="http://schemas.microsoft.com/office/drawing/2014/main" id="{C1F43D34-A90A-415D-A59D-0AFB0D6943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38" t="-11447" r="1138" b="9803"/>
          <a:stretch/>
        </p:blipFill>
        <p:spPr>
          <a:xfrm>
            <a:off x="3976207" y="1757778"/>
            <a:ext cx="3723689" cy="4021584"/>
          </a:xfrm>
          <a:prstGeom prst="rect">
            <a:avLst/>
          </a:prstGeom>
        </p:spPr>
      </p:pic>
    </p:spTree>
    <p:extLst>
      <p:ext uri="{BB962C8B-B14F-4D97-AF65-F5344CB8AC3E}">
        <p14:creationId xmlns:p14="http://schemas.microsoft.com/office/powerpoint/2010/main" val="4044312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Unvan 3"/>
          <p:cNvSpPr>
            <a:spLocks noGrp="1"/>
          </p:cNvSpPr>
          <p:nvPr>
            <p:ph type="title" idx="4294967295"/>
          </p:nvPr>
        </p:nvSpPr>
        <p:spPr>
          <a:xfrm>
            <a:off x="1114540" y="264034"/>
            <a:ext cx="3580456" cy="453575"/>
          </a:xfrm>
          <a:prstGeom prst="rect">
            <a:avLst/>
          </a:prstGeom>
        </p:spPr>
        <p:txBody>
          <a:bodyPr/>
          <a:lstStyle/>
          <a:p>
            <a:r>
              <a:rPr lang="tr-TR" sz="2000" b="1" dirty="0"/>
              <a:t>Kontrol Ortamı Standartları</a:t>
            </a:r>
          </a:p>
        </p:txBody>
      </p:sp>
      <p:grpSp>
        <p:nvGrpSpPr>
          <p:cNvPr id="4" name="Grup 3"/>
          <p:cNvGrpSpPr/>
          <p:nvPr/>
        </p:nvGrpSpPr>
        <p:grpSpPr>
          <a:xfrm>
            <a:off x="438869" y="1697249"/>
            <a:ext cx="9410455" cy="3555315"/>
            <a:chOff x="69414" y="1134788"/>
            <a:chExt cx="10263182" cy="3877479"/>
          </a:xfrm>
        </p:grpSpPr>
        <p:sp>
          <p:nvSpPr>
            <p:cNvPr id="22" name="Beşgen 21"/>
            <p:cNvSpPr/>
            <p:nvPr/>
          </p:nvSpPr>
          <p:spPr>
            <a:xfrm>
              <a:off x="3670526" y="3008873"/>
              <a:ext cx="5506276" cy="900000"/>
            </a:xfrm>
            <a:prstGeom prst="homePlate">
              <a:avLst/>
            </a:prstGeom>
            <a:solidFill>
              <a:srgbClr val="5353FF"/>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lvl="0">
                <a:defRPr/>
              </a:pPr>
              <a:r>
                <a:rPr lang="tr-TR" sz="1200" kern="0" dirty="0">
                  <a:solidFill>
                    <a:prstClr val="white"/>
                  </a:solidFill>
                  <a:latin typeface="Arial" panose="020B0604020202020204" pitchFamily="34" charset="0"/>
                  <a:cs typeface="Arial" panose="020B0604020202020204" pitchFamily="34" charset="0"/>
                </a:rPr>
                <a:t>İdare birimlerinde personelin görevlerini ve bu görevlere ilişkin yetki ve sorumluluklarını kapsayan görev dağılım çizelgesi oluşturulmalı ve personele bildirilmelidir.</a:t>
              </a:r>
            </a:p>
          </p:txBody>
        </p:sp>
        <p:sp>
          <p:nvSpPr>
            <p:cNvPr id="23" name="Beşgen 22"/>
            <p:cNvSpPr/>
            <p:nvPr/>
          </p:nvSpPr>
          <p:spPr>
            <a:xfrm>
              <a:off x="4390308" y="3947954"/>
              <a:ext cx="5942288" cy="1064313"/>
            </a:xfrm>
            <a:prstGeom prst="homePlate">
              <a:avLst/>
            </a:prstGeom>
            <a:solidFill>
              <a:srgbClr val="A3A3FF"/>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lvl="0">
                <a:defRPr/>
              </a:pPr>
              <a:r>
                <a:rPr lang="tr-TR" sz="1200" b="1" u="sng" kern="0" dirty="0">
                  <a:latin typeface="Arial" panose="020B0604020202020204" pitchFamily="34" charset="0"/>
                  <a:cs typeface="Arial" panose="020B0604020202020204" pitchFamily="34" charset="0"/>
                </a:rPr>
                <a:t>Daire Başkanlığı/ Başkanlık düzeyinde</a:t>
              </a:r>
              <a:r>
                <a:rPr lang="tr-TR" sz="1200" kern="0" dirty="0">
                  <a:latin typeface="Arial" panose="020B0604020202020204" pitchFamily="34" charset="0"/>
                  <a:cs typeface="Arial" panose="020B0604020202020204" pitchFamily="34" charset="0"/>
                </a:rPr>
                <a:t> görev dağılım formunun hazırlanması/güncellenmesi.</a:t>
              </a:r>
            </a:p>
          </p:txBody>
        </p:sp>
        <p:sp>
          <p:nvSpPr>
            <p:cNvPr id="24" name="Beşgen 23"/>
            <p:cNvSpPr/>
            <p:nvPr/>
          </p:nvSpPr>
          <p:spPr>
            <a:xfrm>
              <a:off x="3073235" y="2073617"/>
              <a:ext cx="5143826" cy="900000"/>
            </a:xfrm>
            <a:prstGeom prst="homePlate">
              <a:avLst/>
            </a:prstGeom>
            <a:solidFill>
              <a:srgbClr val="0000C8"/>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lvl="0">
                <a:defRPr/>
              </a:pPr>
              <a:r>
                <a:rPr lang="tr-TR" sz="1200" b="1" u="sng" kern="0" dirty="0">
                  <a:solidFill>
                    <a:prstClr val="white"/>
                  </a:solidFill>
                  <a:latin typeface="Arial" panose="020B0604020202020204" pitchFamily="34" charset="0"/>
                  <a:cs typeface="Arial" panose="020B0604020202020204" pitchFamily="34" charset="0"/>
                </a:rPr>
                <a:t>Misyon, organizasyon yapısı ve görevler: </a:t>
              </a:r>
              <a:r>
                <a:rPr lang="tr-TR" sz="1200" kern="0" dirty="0">
                  <a:solidFill>
                    <a:prstClr val="white"/>
                  </a:solidFill>
                  <a:latin typeface="Arial" panose="020B0604020202020204" pitchFamily="34" charset="0"/>
                  <a:cs typeface="Arial" panose="020B0604020202020204" pitchFamily="34" charset="0"/>
                </a:rPr>
                <a:t>İdarelerin misyonu ile birimlerin ve personelin görev tanımları yazılı olarak belirlenmeli, personele duyurulmalı ve idarede uygun bir organizasyon yapısı oluşturulmalıdır</a:t>
              </a:r>
              <a:endParaRPr kumimoji="0" lang="tr-TR" sz="12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5" name="Beşgen 24"/>
            <p:cNvSpPr/>
            <p:nvPr/>
          </p:nvSpPr>
          <p:spPr>
            <a:xfrm>
              <a:off x="2496289" y="1141121"/>
              <a:ext cx="4461247" cy="900000"/>
            </a:xfrm>
            <a:prstGeom prst="homePlate">
              <a:avLst/>
            </a:prstGeom>
            <a:solidFill>
              <a:srgbClr val="00008C"/>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marR="0" lvl="0" indent="0" defTabSz="914400" eaLnBrk="1" fontAlgn="auto" latinLnBrk="0" hangingPunct="1">
                <a:lnSpc>
                  <a:spcPct val="100000"/>
                </a:lnSpc>
                <a:spcBef>
                  <a:spcPts val="0"/>
                </a:spcBef>
                <a:spcAft>
                  <a:spcPts val="0"/>
                </a:spcAft>
                <a:buClrTx/>
                <a:buSzTx/>
                <a:buFontTx/>
                <a:buNone/>
                <a:tabLst/>
                <a:defRPr/>
              </a:pPr>
              <a:r>
                <a:rPr kumimoji="0" lang="tr-TR"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KONTROL ORTAMI</a:t>
              </a:r>
            </a:p>
          </p:txBody>
        </p:sp>
        <p:sp>
          <p:nvSpPr>
            <p:cNvPr id="26" name="Serbest Form 25"/>
            <p:cNvSpPr/>
            <p:nvPr/>
          </p:nvSpPr>
          <p:spPr>
            <a:xfrm>
              <a:off x="1883525" y="1134788"/>
              <a:ext cx="1231576" cy="906334"/>
            </a:xfrm>
            <a:custGeom>
              <a:avLst/>
              <a:gdLst>
                <a:gd name="connsiteX0" fmla="*/ 0 w 1333849"/>
                <a:gd name="connsiteY0" fmla="*/ 841286 h 841286"/>
                <a:gd name="connsiteX1" fmla="*/ 666921 w 1333849"/>
                <a:gd name="connsiteY1" fmla="*/ 0 h 841286"/>
                <a:gd name="connsiteX2" fmla="*/ 666928 w 1333849"/>
                <a:gd name="connsiteY2" fmla="*/ 0 h 841286"/>
                <a:gd name="connsiteX3" fmla="*/ 1333849 w 1333849"/>
                <a:gd name="connsiteY3" fmla="*/ 841286 h 841286"/>
                <a:gd name="connsiteX4" fmla="*/ 0 w 1333849"/>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849" h="841286">
                  <a:moveTo>
                    <a:pt x="0" y="841286"/>
                  </a:moveTo>
                  <a:lnTo>
                    <a:pt x="666921" y="0"/>
                  </a:lnTo>
                  <a:lnTo>
                    <a:pt x="666928" y="0"/>
                  </a:lnTo>
                  <a:lnTo>
                    <a:pt x="1333849" y="841286"/>
                  </a:lnTo>
                  <a:lnTo>
                    <a:pt x="0" y="841286"/>
                  </a:lnTo>
                  <a:close/>
                </a:path>
              </a:pathLst>
            </a:custGeom>
            <a:solidFill>
              <a:srgbClr val="00008C"/>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20320" tIns="20320" rIns="20320" bIns="20320" numCol="1" spcCol="1270" anchor="ctr" anchorCtr="0">
              <a:noAutofit/>
            </a:bodyPr>
            <a:lstStyle/>
            <a:p>
              <a:pPr marL="0" marR="0" lvl="0" indent="0" algn="ctr" defTabSz="711200" eaLnBrk="1" fontAlgn="auto" latinLnBrk="0" hangingPunct="1">
                <a:lnSpc>
                  <a:spcPct val="100000"/>
                </a:lnSpc>
                <a:spcBef>
                  <a:spcPct val="0"/>
                </a:spcBef>
                <a:spcAft>
                  <a:spcPts val="0"/>
                </a:spcAft>
                <a:buClrTx/>
                <a:buSzTx/>
                <a:buFontTx/>
                <a:buNone/>
                <a:tabLst/>
                <a:defRPr/>
              </a:pPr>
              <a:endParaRPr kumimoji="0" lang="tr-TR" sz="1100" b="1" i="0" u="none" strike="noStrike" kern="0" cap="none" spc="0" normalizeH="0" baseline="0" noProof="0" dirty="0">
                <a:ln>
                  <a:noFill/>
                </a:ln>
                <a:solidFill>
                  <a:srgbClr val="E7E6E6"/>
                </a:solidFill>
                <a:effectLst/>
                <a:uLnTx/>
                <a:uFillTx/>
                <a:latin typeface="Arial" panose="020B0604020202020204" pitchFamily="34" charset="0"/>
                <a:cs typeface="Arial" panose="020B0604020202020204" pitchFamily="34" charset="0"/>
              </a:endParaRPr>
            </a:p>
            <a:p>
              <a:pPr marL="0" marR="0" lvl="0" indent="0" algn="ctr" defTabSz="711200" eaLnBrk="1" fontAlgn="auto" latinLnBrk="0" hangingPunct="1">
                <a:lnSpc>
                  <a:spcPct val="100000"/>
                </a:lnSpc>
                <a:spcBef>
                  <a:spcPct val="0"/>
                </a:spcBef>
                <a:spcAft>
                  <a:spcPts val="0"/>
                </a:spcAft>
                <a:buClrTx/>
                <a:buSzTx/>
                <a:buFontTx/>
                <a:buNone/>
                <a:tabLst/>
                <a:defRPr/>
              </a:pPr>
              <a:endParaRPr kumimoji="0" lang="tr-TR" sz="1100" b="1" i="0" u="none" strike="noStrike" kern="0" cap="none" spc="0" normalizeH="0" baseline="0" noProof="0" dirty="0">
                <a:ln>
                  <a:noFill/>
                </a:ln>
                <a:solidFill>
                  <a:srgbClr val="E7E6E6"/>
                </a:solidFill>
                <a:effectLst/>
                <a:uLnTx/>
                <a:uFillTx/>
                <a:latin typeface="Arial" panose="020B0604020202020204" pitchFamily="34" charset="0"/>
                <a:cs typeface="Arial" panose="020B0604020202020204" pitchFamily="34" charset="0"/>
              </a:endParaRPr>
            </a:p>
            <a:p>
              <a:pPr marL="0" marR="0" lvl="0" indent="0" algn="ctr" defTabSz="711200" eaLnBrk="1" fontAlgn="auto" latinLnBrk="0" hangingPunct="1">
                <a:lnSpc>
                  <a:spcPct val="100000"/>
                </a:lnSpc>
                <a:spcBef>
                  <a:spcPct val="0"/>
                </a:spcBef>
                <a:spcAft>
                  <a:spcPts val="0"/>
                </a:spcAft>
                <a:buClrTx/>
                <a:buSzTx/>
                <a:buFontTx/>
                <a:buNone/>
                <a:tabLst/>
                <a:defRPr/>
              </a:pPr>
              <a:r>
                <a:rPr kumimoji="0" lang="tr-TR" sz="1100" b="1" i="0" u="none" strike="noStrike" kern="0" cap="none" spc="0" normalizeH="0" baseline="0" noProof="0" dirty="0">
                  <a:ln>
                    <a:noFill/>
                  </a:ln>
                  <a:solidFill>
                    <a:srgbClr val="E7E6E6"/>
                  </a:solidFill>
                  <a:effectLst/>
                  <a:uLnTx/>
                  <a:uFillTx/>
                  <a:latin typeface="Arial" panose="020B0604020202020204" pitchFamily="34" charset="0"/>
                  <a:cs typeface="Arial" panose="020B0604020202020204" pitchFamily="34" charset="0"/>
                </a:rPr>
                <a:t>Bileşen </a:t>
              </a:r>
              <a:r>
                <a:rPr kumimoji="0" lang="tr-TR" sz="11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1</a:t>
              </a:r>
            </a:p>
          </p:txBody>
        </p:sp>
        <p:sp>
          <p:nvSpPr>
            <p:cNvPr id="27" name="Serbest Form 26"/>
            <p:cNvSpPr/>
            <p:nvPr/>
          </p:nvSpPr>
          <p:spPr>
            <a:xfrm>
              <a:off x="1277550" y="2073615"/>
              <a:ext cx="2463151" cy="900000"/>
            </a:xfrm>
            <a:custGeom>
              <a:avLst/>
              <a:gdLst>
                <a:gd name="connsiteX0" fmla="*/ 0 w 2667698"/>
                <a:gd name="connsiteY0" fmla="*/ 841286 h 841286"/>
                <a:gd name="connsiteX1" fmla="*/ 666921 w 2667698"/>
                <a:gd name="connsiteY1" fmla="*/ 0 h 841286"/>
                <a:gd name="connsiteX2" fmla="*/ 2000777 w 2667698"/>
                <a:gd name="connsiteY2" fmla="*/ 0 h 841286"/>
                <a:gd name="connsiteX3" fmla="*/ 2667698 w 2667698"/>
                <a:gd name="connsiteY3" fmla="*/ 841286 h 841286"/>
                <a:gd name="connsiteX4" fmla="*/ 0 w 2667698"/>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698" h="841286">
                  <a:moveTo>
                    <a:pt x="0" y="841286"/>
                  </a:moveTo>
                  <a:lnTo>
                    <a:pt x="666921" y="0"/>
                  </a:lnTo>
                  <a:lnTo>
                    <a:pt x="2000777" y="0"/>
                  </a:lnTo>
                  <a:lnTo>
                    <a:pt x="2667698" y="841286"/>
                  </a:lnTo>
                  <a:lnTo>
                    <a:pt x="0" y="841286"/>
                  </a:lnTo>
                  <a:close/>
                </a:path>
              </a:pathLst>
            </a:custGeom>
            <a:solidFill>
              <a:srgbClr val="0000C8"/>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492248" tIns="25400" rIns="492247" bIns="254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endParaRPr kumimoji="0" lang="tr-TR" sz="1200" b="1" i="0" u="none" strike="noStrike" kern="0" cap="none" spc="0" normalizeH="0" baseline="0" noProof="0" dirty="0">
                <a:ln>
                  <a:noFill/>
                </a:ln>
                <a:solidFill>
                  <a:srgbClr val="E7E6E6"/>
                </a:solidFill>
                <a:effectLst/>
                <a:uLnTx/>
                <a:uFillTx/>
                <a:latin typeface="Arial" panose="020B0604020202020204" pitchFamily="34" charset="0"/>
                <a:cs typeface="Arial" panose="020B0604020202020204" pitchFamily="34" charset="0"/>
              </a:endParaRPr>
            </a:p>
            <a:p>
              <a:pPr marL="0" marR="0" lvl="0" indent="0" algn="ctr" defTabSz="889000" eaLnBrk="1" fontAlgn="auto" latinLnBrk="0" hangingPunct="1">
                <a:lnSpc>
                  <a:spcPct val="90000"/>
                </a:lnSpc>
                <a:spcBef>
                  <a:spcPct val="0"/>
                </a:spcBef>
                <a:spcAft>
                  <a:spcPct val="35000"/>
                </a:spcAft>
                <a:buClrTx/>
                <a:buSzTx/>
                <a:buFontTx/>
                <a:buNone/>
                <a:tabLst/>
                <a:defRPr/>
              </a:pPr>
              <a:r>
                <a:rPr kumimoji="0" lang="tr-TR" sz="1200" b="1" i="0" u="none" strike="noStrike" kern="0" cap="none" spc="0" normalizeH="0" baseline="0" noProof="0" dirty="0">
                  <a:ln>
                    <a:noFill/>
                  </a:ln>
                  <a:solidFill>
                    <a:srgbClr val="E7E6E6"/>
                  </a:solidFill>
                  <a:effectLst/>
                  <a:uLnTx/>
                  <a:uFillTx/>
                  <a:latin typeface="Arial" panose="020B0604020202020204" pitchFamily="34" charset="0"/>
                  <a:cs typeface="Arial" panose="020B0604020202020204" pitchFamily="34" charset="0"/>
                </a:rPr>
                <a:t>Standart </a:t>
              </a:r>
              <a:r>
                <a:rPr kumimoji="0" lang="tr-TR" sz="12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KOS 2</a:t>
              </a:r>
              <a:endParaRPr kumimoji="0" lang="tr-TR" sz="12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8" name="Serbest Form 27"/>
            <p:cNvSpPr/>
            <p:nvPr/>
          </p:nvSpPr>
          <p:spPr>
            <a:xfrm>
              <a:off x="681274" y="3016382"/>
              <a:ext cx="3694728" cy="900000"/>
            </a:xfrm>
            <a:custGeom>
              <a:avLst/>
              <a:gdLst>
                <a:gd name="connsiteX0" fmla="*/ 0 w 4001547"/>
                <a:gd name="connsiteY0" fmla="*/ 841286 h 841286"/>
                <a:gd name="connsiteX1" fmla="*/ 666921 w 4001547"/>
                <a:gd name="connsiteY1" fmla="*/ 0 h 841286"/>
                <a:gd name="connsiteX2" fmla="*/ 3334626 w 4001547"/>
                <a:gd name="connsiteY2" fmla="*/ 0 h 841286"/>
                <a:gd name="connsiteX3" fmla="*/ 4001547 w 4001547"/>
                <a:gd name="connsiteY3" fmla="*/ 841286 h 841286"/>
                <a:gd name="connsiteX4" fmla="*/ 0 w 4001547"/>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1547" h="841286">
                  <a:moveTo>
                    <a:pt x="0" y="841286"/>
                  </a:moveTo>
                  <a:lnTo>
                    <a:pt x="666921" y="0"/>
                  </a:lnTo>
                  <a:lnTo>
                    <a:pt x="3334626" y="0"/>
                  </a:lnTo>
                  <a:lnTo>
                    <a:pt x="4001547" y="841286"/>
                  </a:lnTo>
                  <a:lnTo>
                    <a:pt x="0" y="841286"/>
                  </a:lnTo>
                  <a:close/>
                </a:path>
              </a:pathLst>
            </a:custGeom>
            <a:solidFill>
              <a:srgbClr val="5353FF"/>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725671" tIns="25400" rIns="725671" bIns="254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tr-TR" sz="1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Genel Şart KOS </a:t>
              </a:r>
              <a:r>
                <a:rPr lang="tr-TR" sz="1200" b="1" kern="0" dirty="0">
                  <a:solidFill>
                    <a:schemeClr val="bg1"/>
                  </a:solidFill>
                  <a:latin typeface="Arial" panose="020B0604020202020204" pitchFamily="34" charset="0"/>
                  <a:cs typeface="Arial" panose="020B0604020202020204" pitchFamily="34" charset="0"/>
                </a:rPr>
                <a:t>2</a:t>
              </a:r>
              <a:r>
                <a:rPr lang="tr-TR" sz="1200" b="1" kern="0" noProof="0" dirty="0">
                  <a:solidFill>
                    <a:schemeClr val="bg1"/>
                  </a:solidFill>
                  <a:latin typeface="Arial" panose="020B0604020202020204" pitchFamily="34" charset="0"/>
                  <a:cs typeface="Arial" panose="020B0604020202020204" pitchFamily="34" charset="0"/>
                </a:rPr>
                <a:t>.3</a:t>
              </a:r>
              <a:endParaRPr kumimoji="0" lang="tr-TR" sz="12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29" name="Serbest Form 28"/>
            <p:cNvSpPr/>
            <p:nvPr/>
          </p:nvSpPr>
          <p:spPr>
            <a:xfrm>
              <a:off x="69414" y="3956568"/>
              <a:ext cx="4942853" cy="1055699"/>
            </a:xfrm>
            <a:custGeom>
              <a:avLst/>
              <a:gdLst>
                <a:gd name="connsiteX0" fmla="*/ 0 w 5335396"/>
                <a:gd name="connsiteY0" fmla="*/ 841286 h 841286"/>
                <a:gd name="connsiteX1" fmla="*/ 666921 w 5335396"/>
                <a:gd name="connsiteY1" fmla="*/ 0 h 841286"/>
                <a:gd name="connsiteX2" fmla="*/ 4668475 w 5335396"/>
                <a:gd name="connsiteY2" fmla="*/ 0 h 841286"/>
                <a:gd name="connsiteX3" fmla="*/ 5335396 w 5335396"/>
                <a:gd name="connsiteY3" fmla="*/ 841286 h 841286"/>
                <a:gd name="connsiteX4" fmla="*/ 0 w 5335396"/>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5396" h="841286">
                  <a:moveTo>
                    <a:pt x="0" y="841286"/>
                  </a:moveTo>
                  <a:lnTo>
                    <a:pt x="666921" y="0"/>
                  </a:lnTo>
                  <a:lnTo>
                    <a:pt x="4668475" y="0"/>
                  </a:lnTo>
                  <a:lnTo>
                    <a:pt x="5335396" y="841286"/>
                  </a:lnTo>
                  <a:lnTo>
                    <a:pt x="0" y="841286"/>
                  </a:lnTo>
                  <a:close/>
                </a:path>
              </a:pathLst>
            </a:custGeom>
            <a:solidFill>
              <a:srgbClr val="A3A3FF"/>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959095" tIns="25400" rIns="959094" bIns="25400" numCol="1" spcCol="1270" anchor="ctr" anchorCtr="0">
              <a:noAutofit/>
            </a:bodyPr>
            <a:lstStyle/>
            <a:p>
              <a:pPr algn="ctr" defTabSz="889000">
                <a:defRPr/>
              </a:pPr>
              <a:r>
                <a:rPr kumimoji="0" lang="tr-TR" sz="16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lang="tr-TR" sz="1600" b="1" kern="0" dirty="0">
                  <a:solidFill>
                    <a:prstClr val="black"/>
                  </a:solidFill>
                  <a:latin typeface="Arial" panose="020B0604020202020204" pitchFamily="34" charset="0"/>
                  <a:cs typeface="Arial" panose="020B0604020202020204" pitchFamily="34" charset="0"/>
                </a:rPr>
                <a:t>E.2.3.1</a:t>
              </a:r>
            </a:p>
          </p:txBody>
        </p:sp>
      </p:grpSp>
      <p:sp>
        <p:nvSpPr>
          <p:cNvPr id="16" name="Yuvarlatılmış Dikdörtgen 15"/>
          <p:cNvSpPr/>
          <p:nvPr/>
        </p:nvSpPr>
        <p:spPr>
          <a:xfrm>
            <a:off x="3895344" y="5553363"/>
            <a:ext cx="3218378" cy="827341"/>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360363" lvl="0">
              <a:defRPr/>
            </a:pPr>
            <a:r>
              <a:rPr kumimoji="0" lang="tr-TR" sz="1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TAMAMLANMA TARİHİ</a:t>
            </a:r>
            <a:endParaRPr lang="tr-TR" sz="1200" kern="0" dirty="0">
              <a:solidFill>
                <a:prstClr val="black"/>
              </a:solidFill>
              <a:latin typeface="Arial" panose="020B0604020202020204" pitchFamily="34" charset="0"/>
              <a:cs typeface="Arial" panose="020B0604020202020204" pitchFamily="34" charset="0"/>
            </a:endParaRPr>
          </a:p>
          <a:p>
            <a:pPr marL="360363" lvl="0">
              <a:defRPr/>
            </a:pPr>
            <a:r>
              <a:rPr lang="tr-TR" sz="1200" kern="0" dirty="0">
                <a:solidFill>
                  <a:prstClr val="black"/>
                </a:solidFill>
                <a:latin typeface="Arial" panose="020B0604020202020204" pitchFamily="34" charset="0"/>
                <a:cs typeface="Arial" panose="020B0604020202020204" pitchFamily="34" charset="0"/>
              </a:rPr>
              <a:t>2. Çeyrek Dönem 2025</a:t>
            </a:r>
          </a:p>
          <a:p>
            <a:pPr marL="360363">
              <a:defRPr/>
            </a:pPr>
            <a:r>
              <a:rPr lang="tr-TR" sz="1200" kern="0" dirty="0">
                <a:solidFill>
                  <a:prstClr val="black"/>
                </a:solidFill>
                <a:latin typeface="Arial" panose="020B0604020202020204" pitchFamily="34" charset="0"/>
                <a:cs typeface="Arial" panose="020B0604020202020204" pitchFamily="34" charset="0"/>
              </a:rPr>
              <a:t>2. Çeyrek Dönem 2026</a:t>
            </a:r>
          </a:p>
        </p:txBody>
      </p:sp>
      <p:sp>
        <p:nvSpPr>
          <p:cNvPr id="17" name="Yuvarlatılmış Dikdörtgen 16"/>
          <p:cNvSpPr/>
          <p:nvPr/>
        </p:nvSpPr>
        <p:spPr>
          <a:xfrm>
            <a:off x="438869" y="5553363"/>
            <a:ext cx="3456475" cy="813815"/>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265113">
              <a:defRPr/>
            </a:pPr>
            <a:r>
              <a:rPr kumimoji="0" lang="tr-TR" sz="1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SORUMLU BİRİM</a:t>
            </a:r>
          </a:p>
          <a:p>
            <a:pPr marL="265113">
              <a:defRPr/>
            </a:pPr>
            <a:r>
              <a:rPr lang="tr-TR" sz="1200" kern="0" dirty="0">
                <a:solidFill>
                  <a:prstClr val="black"/>
                </a:solidFill>
                <a:latin typeface="Arial" panose="020B0604020202020204" pitchFamily="34" charset="0"/>
                <a:cs typeface="Arial" panose="020B0604020202020204" pitchFamily="34" charset="0"/>
              </a:rPr>
              <a:t>Merkez Birimler/İl Sağlık Müdürlükleri</a:t>
            </a:r>
          </a:p>
        </p:txBody>
      </p:sp>
      <p:sp>
        <p:nvSpPr>
          <p:cNvPr id="18" name="Yuvarlatılmış Dikdörtgen 17"/>
          <p:cNvSpPr/>
          <p:nvPr/>
        </p:nvSpPr>
        <p:spPr>
          <a:xfrm>
            <a:off x="7113722" y="5553362"/>
            <a:ext cx="4073746" cy="813815"/>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265113">
              <a:defRPr/>
            </a:pPr>
            <a:r>
              <a:rPr lang="tr-TR" sz="1400" b="1" kern="0" dirty="0">
                <a:solidFill>
                  <a:prstClr val="black"/>
                </a:solidFill>
                <a:latin typeface="Arial" panose="020B0604020202020204" pitchFamily="34" charset="0"/>
                <a:cs typeface="Arial" panose="020B0604020202020204" pitchFamily="34" charset="0"/>
              </a:rPr>
              <a:t>Eylem Çıktısı</a:t>
            </a:r>
          </a:p>
          <a:p>
            <a:pPr marL="265113">
              <a:defRPr/>
            </a:pPr>
            <a:r>
              <a:rPr lang="tr-TR" sz="1400" kern="0" dirty="0">
                <a:solidFill>
                  <a:prstClr val="black"/>
                </a:solidFill>
                <a:latin typeface="Arial" panose="020B0604020202020204" pitchFamily="34" charset="0"/>
                <a:cs typeface="Arial" panose="020B0604020202020204" pitchFamily="34" charset="0"/>
              </a:rPr>
              <a:t>Görev Dağılım Formu</a:t>
            </a:r>
          </a:p>
        </p:txBody>
      </p:sp>
    </p:spTree>
    <p:extLst>
      <p:ext uri="{BB962C8B-B14F-4D97-AF65-F5344CB8AC3E}">
        <p14:creationId xmlns:p14="http://schemas.microsoft.com/office/powerpoint/2010/main" val="3090950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Unvan 3"/>
          <p:cNvSpPr>
            <a:spLocks noGrp="1"/>
          </p:cNvSpPr>
          <p:nvPr>
            <p:ph type="title" idx="4294967295"/>
          </p:nvPr>
        </p:nvSpPr>
        <p:spPr>
          <a:xfrm>
            <a:off x="1080033" y="279670"/>
            <a:ext cx="3664495" cy="488082"/>
          </a:xfrm>
          <a:prstGeom prst="rect">
            <a:avLst/>
          </a:prstGeom>
        </p:spPr>
        <p:txBody>
          <a:bodyPr/>
          <a:lstStyle/>
          <a:p>
            <a:r>
              <a:rPr lang="tr-TR" sz="2000" b="1" dirty="0"/>
              <a:t>Kontrol Ortamı Standartları</a:t>
            </a:r>
          </a:p>
        </p:txBody>
      </p:sp>
      <p:grpSp>
        <p:nvGrpSpPr>
          <p:cNvPr id="4" name="Grup 3"/>
          <p:cNvGrpSpPr/>
          <p:nvPr/>
        </p:nvGrpSpPr>
        <p:grpSpPr>
          <a:xfrm>
            <a:off x="438869" y="1697249"/>
            <a:ext cx="9410455" cy="3555315"/>
            <a:chOff x="69414" y="1134788"/>
            <a:chExt cx="10263182" cy="3877479"/>
          </a:xfrm>
        </p:grpSpPr>
        <p:sp>
          <p:nvSpPr>
            <p:cNvPr id="22" name="Beşgen 21"/>
            <p:cNvSpPr/>
            <p:nvPr/>
          </p:nvSpPr>
          <p:spPr>
            <a:xfrm>
              <a:off x="3670526" y="3008873"/>
              <a:ext cx="5506276" cy="900000"/>
            </a:xfrm>
            <a:prstGeom prst="homePlate">
              <a:avLst/>
            </a:prstGeom>
            <a:solidFill>
              <a:srgbClr val="5353FF"/>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lvl="0">
                <a:defRPr/>
              </a:pPr>
              <a:r>
                <a:rPr lang="tr-TR" sz="1200" kern="0" dirty="0">
                  <a:solidFill>
                    <a:prstClr val="white"/>
                  </a:solidFill>
                  <a:latin typeface="Arial" panose="020B0604020202020204" pitchFamily="34" charset="0"/>
                  <a:cs typeface="Arial" panose="020B0604020202020204" pitchFamily="34" charset="0"/>
                </a:rPr>
                <a:t>İdarenin yöneticileri, faaliyetlerin yürütülmesinde hassas görevlere ilişkin prosedürleri belirlemeli ve personele duyurmalıdır.</a:t>
              </a:r>
            </a:p>
          </p:txBody>
        </p:sp>
        <p:sp>
          <p:nvSpPr>
            <p:cNvPr id="23" name="Beşgen 22"/>
            <p:cNvSpPr/>
            <p:nvPr/>
          </p:nvSpPr>
          <p:spPr>
            <a:xfrm>
              <a:off x="4390308" y="3947954"/>
              <a:ext cx="5942288" cy="1064313"/>
            </a:xfrm>
            <a:prstGeom prst="homePlate">
              <a:avLst/>
            </a:prstGeom>
            <a:solidFill>
              <a:srgbClr val="A3A3FF"/>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lvl="0">
                <a:defRPr/>
              </a:pPr>
              <a:r>
                <a:rPr lang="tr-TR" sz="1200" b="1" u="sng" kern="0" dirty="0">
                  <a:latin typeface="Arial" panose="020B0604020202020204" pitchFamily="34" charset="0"/>
                  <a:cs typeface="Arial" panose="020B0604020202020204" pitchFamily="34" charset="0"/>
                </a:rPr>
                <a:t>Birim düzeyinde</a:t>
              </a:r>
              <a:r>
                <a:rPr lang="tr-TR" sz="1200" kern="0" dirty="0">
                  <a:latin typeface="Arial" panose="020B0604020202020204" pitchFamily="34" charset="0"/>
                  <a:cs typeface="Arial" panose="020B0604020202020204" pitchFamily="34" charset="0"/>
                </a:rPr>
                <a:t> iş süreçlerine ait iş akış şemalarının oluşturulması/ güncellenmesi.</a:t>
              </a:r>
            </a:p>
          </p:txBody>
        </p:sp>
        <p:sp>
          <p:nvSpPr>
            <p:cNvPr id="24" name="Beşgen 23"/>
            <p:cNvSpPr/>
            <p:nvPr/>
          </p:nvSpPr>
          <p:spPr>
            <a:xfrm>
              <a:off x="3073235" y="2073617"/>
              <a:ext cx="5143826" cy="900000"/>
            </a:xfrm>
            <a:prstGeom prst="homePlate">
              <a:avLst/>
            </a:prstGeom>
            <a:solidFill>
              <a:srgbClr val="0000C8"/>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lvl="0">
                <a:defRPr/>
              </a:pPr>
              <a:r>
                <a:rPr lang="tr-TR" sz="1200" b="1" u="sng" kern="0" dirty="0">
                  <a:solidFill>
                    <a:prstClr val="white"/>
                  </a:solidFill>
                  <a:latin typeface="Arial" panose="020B0604020202020204" pitchFamily="34" charset="0"/>
                  <a:cs typeface="Arial" panose="020B0604020202020204" pitchFamily="34" charset="0"/>
                </a:rPr>
                <a:t>Misyon, organizasyon yapısı ve görevler: </a:t>
              </a:r>
              <a:r>
                <a:rPr lang="tr-TR" sz="1200" kern="0" dirty="0">
                  <a:solidFill>
                    <a:prstClr val="white"/>
                  </a:solidFill>
                  <a:latin typeface="Arial" panose="020B0604020202020204" pitchFamily="34" charset="0"/>
                  <a:cs typeface="Arial" panose="020B0604020202020204" pitchFamily="34" charset="0"/>
                </a:rPr>
                <a:t>İdarelerin misyonu ile birimlerin ve personelin görev tanımları yazılı olarak belirlenmeli, personele duyurulmalı ve idarede uygun bir organizasyon yapısı oluşturulmalıdır</a:t>
              </a:r>
              <a:endParaRPr kumimoji="0" lang="tr-TR" sz="12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5" name="Beşgen 24"/>
            <p:cNvSpPr/>
            <p:nvPr/>
          </p:nvSpPr>
          <p:spPr>
            <a:xfrm>
              <a:off x="2496289" y="1141121"/>
              <a:ext cx="4461247" cy="900000"/>
            </a:xfrm>
            <a:prstGeom prst="homePlate">
              <a:avLst/>
            </a:prstGeom>
            <a:solidFill>
              <a:srgbClr val="00008C"/>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marR="0" lvl="0" indent="0" defTabSz="914400" eaLnBrk="1" fontAlgn="auto" latinLnBrk="0" hangingPunct="1">
                <a:lnSpc>
                  <a:spcPct val="100000"/>
                </a:lnSpc>
                <a:spcBef>
                  <a:spcPts val="0"/>
                </a:spcBef>
                <a:spcAft>
                  <a:spcPts val="0"/>
                </a:spcAft>
                <a:buClrTx/>
                <a:buSzTx/>
                <a:buFontTx/>
                <a:buNone/>
                <a:tabLst/>
                <a:defRPr/>
              </a:pPr>
              <a:r>
                <a:rPr kumimoji="0" lang="tr-TR"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KONTROL ORTAMI</a:t>
              </a:r>
            </a:p>
          </p:txBody>
        </p:sp>
        <p:sp>
          <p:nvSpPr>
            <p:cNvPr id="26" name="Serbest Form 25"/>
            <p:cNvSpPr/>
            <p:nvPr/>
          </p:nvSpPr>
          <p:spPr>
            <a:xfrm>
              <a:off x="1883525" y="1134788"/>
              <a:ext cx="1231576" cy="906334"/>
            </a:xfrm>
            <a:custGeom>
              <a:avLst/>
              <a:gdLst>
                <a:gd name="connsiteX0" fmla="*/ 0 w 1333849"/>
                <a:gd name="connsiteY0" fmla="*/ 841286 h 841286"/>
                <a:gd name="connsiteX1" fmla="*/ 666921 w 1333849"/>
                <a:gd name="connsiteY1" fmla="*/ 0 h 841286"/>
                <a:gd name="connsiteX2" fmla="*/ 666928 w 1333849"/>
                <a:gd name="connsiteY2" fmla="*/ 0 h 841286"/>
                <a:gd name="connsiteX3" fmla="*/ 1333849 w 1333849"/>
                <a:gd name="connsiteY3" fmla="*/ 841286 h 841286"/>
                <a:gd name="connsiteX4" fmla="*/ 0 w 1333849"/>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849" h="841286">
                  <a:moveTo>
                    <a:pt x="0" y="841286"/>
                  </a:moveTo>
                  <a:lnTo>
                    <a:pt x="666921" y="0"/>
                  </a:lnTo>
                  <a:lnTo>
                    <a:pt x="666928" y="0"/>
                  </a:lnTo>
                  <a:lnTo>
                    <a:pt x="1333849" y="841286"/>
                  </a:lnTo>
                  <a:lnTo>
                    <a:pt x="0" y="841286"/>
                  </a:lnTo>
                  <a:close/>
                </a:path>
              </a:pathLst>
            </a:custGeom>
            <a:solidFill>
              <a:srgbClr val="00008C"/>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20320" tIns="20320" rIns="20320" bIns="20320" numCol="1" spcCol="1270" anchor="ctr" anchorCtr="0">
              <a:noAutofit/>
            </a:bodyPr>
            <a:lstStyle/>
            <a:p>
              <a:pPr marL="0" marR="0" lvl="0" indent="0" algn="ctr" defTabSz="711200" eaLnBrk="1" fontAlgn="auto" latinLnBrk="0" hangingPunct="1">
                <a:lnSpc>
                  <a:spcPct val="100000"/>
                </a:lnSpc>
                <a:spcBef>
                  <a:spcPct val="0"/>
                </a:spcBef>
                <a:spcAft>
                  <a:spcPts val="0"/>
                </a:spcAft>
                <a:buClrTx/>
                <a:buSzTx/>
                <a:buFontTx/>
                <a:buNone/>
                <a:tabLst/>
                <a:defRPr/>
              </a:pPr>
              <a:endParaRPr kumimoji="0" lang="tr-TR" sz="1100" b="1" i="0" u="none" strike="noStrike" kern="0" cap="none" spc="0" normalizeH="0" baseline="0" noProof="0" dirty="0">
                <a:ln>
                  <a:noFill/>
                </a:ln>
                <a:solidFill>
                  <a:srgbClr val="E7E6E6"/>
                </a:solidFill>
                <a:effectLst/>
                <a:uLnTx/>
                <a:uFillTx/>
                <a:latin typeface="Arial" panose="020B0604020202020204" pitchFamily="34" charset="0"/>
                <a:cs typeface="Arial" panose="020B0604020202020204" pitchFamily="34" charset="0"/>
              </a:endParaRPr>
            </a:p>
            <a:p>
              <a:pPr marL="0" marR="0" lvl="0" indent="0" algn="ctr" defTabSz="711200" eaLnBrk="1" fontAlgn="auto" latinLnBrk="0" hangingPunct="1">
                <a:lnSpc>
                  <a:spcPct val="100000"/>
                </a:lnSpc>
                <a:spcBef>
                  <a:spcPct val="0"/>
                </a:spcBef>
                <a:spcAft>
                  <a:spcPts val="0"/>
                </a:spcAft>
                <a:buClrTx/>
                <a:buSzTx/>
                <a:buFontTx/>
                <a:buNone/>
                <a:tabLst/>
                <a:defRPr/>
              </a:pPr>
              <a:endParaRPr kumimoji="0" lang="tr-TR" sz="1100" b="1" i="0" u="none" strike="noStrike" kern="0" cap="none" spc="0" normalizeH="0" baseline="0" noProof="0" dirty="0">
                <a:ln>
                  <a:noFill/>
                </a:ln>
                <a:solidFill>
                  <a:srgbClr val="E7E6E6"/>
                </a:solidFill>
                <a:effectLst/>
                <a:uLnTx/>
                <a:uFillTx/>
                <a:latin typeface="Arial" panose="020B0604020202020204" pitchFamily="34" charset="0"/>
                <a:cs typeface="Arial" panose="020B0604020202020204" pitchFamily="34" charset="0"/>
              </a:endParaRPr>
            </a:p>
            <a:p>
              <a:pPr marL="0" marR="0" lvl="0" indent="0" algn="ctr" defTabSz="711200" eaLnBrk="1" fontAlgn="auto" latinLnBrk="0" hangingPunct="1">
                <a:lnSpc>
                  <a:spcPct val="100000"/>
                </a:lnSpc>
                <a:spcBef>
                  <a:spcPct val="0"/>
                </a:spcBef>
                <a:spcAft>
                  <a:spcPts val="0"/>
                </a:spcAft>
                <a:buClrTx/>
                <a:buSzTx/>
                <a:buFontTx/>
                <a:buNone/>
                <a:tabLst/>
                <a:defRPr/>
              </a:pPr>
              <a:r>
                <a:rPr kumimoji="0" lang="tr-TR" sz="1100" b="1" i="0" u="none" strike="noStrike" kern="0" cap="none" spc="0" normalizeH="0" baseline="0" noProof="0" dirty="0">
                  <a:ln>
                    <a:noFill/>
                  </a:ln>
                  <a:solidFill>
                    <a:srgbClr val="E7E6E6"/>
                  </a:solidFill>
                  <a:effectLst/>
                  <a:uLnTx/>
                  <a:uFillTx/>
                  <a:latin typeface="Arial" panose="020B0604020202020204" pitchFamily="34" charset="0"/>
                  <a:cs typeface="Arial" panose="020B0604020202020204" pitchFamily="34" charset="0"/>
                </a:rPr>
                <a:t>Bileşen </a:t>
              </a:r>
              <a:r>
                <a:rPr kumimoji="0" lang="tr-TR" sz="11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1</a:t>
              </a:r>
            </a:p>
          </p:txBody>
        </p:sp>
        <p:sp>
          <p:nvSpPr>
            <p:cNvPr id="27" name="Serbest Form 26"/>
            <p:cNvSpPr/>
            <p:nvPr/>
          </p:nvSpPr>
          <p:spPr>
            <a:xfrm>
              <a:off x="1277550" y="2073615"/>
              <a:ext cx="2463151" cy="900000"/>
            </a:xfrm>
            <a:custGeom>
              <a:avLst/>
              <a:gdLst>
                <a:gd name="connsiteX0" fmla="*/ 0 w 2667698"/>
                <a:gd name="connsiteY0" fmla="*/ 841286 h 841286"/>
                <a:gd name="connsiteX1" fmla="*/ 666921 w 2667698"/>
                <a:gd name="connsiteY1" fmla="*/ 0 h 841286"/>
                <a:gd name="connsiteX2" fmla="*/ 2000777 w 2667698"/>
                <a:gd name="connsiteY2" fmla="*/ 0 h 841286"/>
                <a:gd name="connsiteX3" fmla="*/ 2667698 w 2667698"/>
                <a:gd name="connsiteY3" fmla="*/ 841286 h 841286"/>
                <a:gd name="connsiteX4" fmla="*/ 0 w 2667698"/>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698" h="841286">
                  <a:moveTo>
                    <a:pt x="0" y="841286"/>
                  </a:moveTo>
                  <a:lnTo>
                    <a:pt x="666921" y="0"/>
                  </a:lnTo>
                  <a:lnTo>
                    <a:pt x="2000777" y="0"/>
                  </a:lnTo>
                  <a:lnTo>
                    <a:pt x="2667698" y="841286"/>
                  </a:lnTo>
                  <a:lnTo>
                    <a:pt x="0" y="841286"/>
                  </a:lnTo>
                  <a:close/>
                </a:path>
              </a:pathLst>
            </a:custGeom>
            <a:solidFill>
              <a:srgbClr val="0000C8"/>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492248" tIns="25400" rIns="492247" bIns="254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endParaRPr kumimoji="0" lang="tr-TR" sz="1200" b="1" i="0" u="none" strike="noStrike" kern="0" cap="none" spc="0" normalizeH="0" baseline="0" noProof="0" dirty="0">
                <a:ln>
                  <a:noFill/>
                </a:ln>
                <a:solidFill>
                  <a:srgbClr val="E7E6E6"/>
                </a:solidFill>
                <a:effectLst/>
                <a:uLnTx/>
                <a:uFillTx/>
                <a:latin typeface="Arial" panose="020B0604020202020204" pitchFamily="34" charset="0"/>
                <a:cs typeface="Arial" panose="020B0604020202020204" pitchFamily="34" charset="0"/>
              </a:endParaRPr>
            </a:p>
            <a:p>
              <a:pPr marL="0" marR="0" lvl="0" indent="0" algn="ctr" defTabSz="889000" eaLnBrk="1" fontAlgn="auto" latinLnBrk="0" hangingPunct="1">
                <a:lnSpc>
                  <a:spcPct val="90000"/>
                </a:lnSpc>
                <a:spcBef>
                  <a:spcPct val="0"/>
                </a:spcBef>
                <a:spcAft>
                  <a:spcPct val="35000"/>
                </a:spcAft>
                <a:buClrTx/>
                <a:buSzTx/>
                <a:buFontTx/>
                <a:buNone/>
                <a:tabLst/>
                <a:defRPr/>
              </a:pPr>
              <a:r>
                <a:rPr kumimoji="0" lang="tr-TR" sz="1200" b="1" i="0" u="none" strike="noStrike" kern="0" cap="none" spc="0" normalizeH="0" baseline="0" noProof="0" dirty="0">
                  <a:ln>
                    <a:noFill/>
                  </a:ln>
                  <a:solidFill>
                    <a:srgbClr val="E7E6E6"/>
                  </a:solidFill>
                  <a:effectLst/>
                  <a:uLnTx/>
                  <a:uFillTx/>
                  <a:latin typeface="Arial" panose="020B0604020202020204" pitchFamily="34" charset="0"/>
                  <a:cs typeface="Arial" panose="020B0604020202020204" pitchFamily="34" charset="0"/>
                </a:rPr>
                <a:t>Standart </a:t>
              </a:r>
              <a:r>
                <a:rPr kumimoji="0" lang="tr-TR" sz="12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KOS 2</a:t>
              </a:r>
              <a:endParaRPr kumimoji="0" lang="tr-TR" sz="12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8" name="Serbest Form 27"/>
            <p:cNvSpPr/>
            <p:nvPr/>
          </p:nvSpPr>
          <p:spPr>
            <a:xfrm>
              <a:off x="681274" y="3016382"/>
              <a:ext cx="3694728" cy="900000"/>
            </a:xfrm>
            <a:custGeom>
              <a:avLst/>
              <a:gdLst>
                <a:gd name="connsiteX0" fmla="*/ 0 w 4001547"/>
                <a:gd name="connsiteY0" fmla="*/ 841286 h 841286"/>
                <a:gd name="connsiteX1" fmla="*/ 666921 w 4001547"/>
                <a:gd name="connsiteY1" fmla="*/ 0 h 841286"/>
                <a:gd name="connsiteX2" fmla="*/ 3334626 w 4001547"/>
                <a:gd name="connsiteY2" fmla="*/ 0 h 841286"/>
                <a:gd name="connsiteX3" fmla="*/ 4001547 w 4001547"/>
                <a:gd name="connsiteY3" fmla="*/ 841286 h 841286"/>
                <a:gd name="connsiteX4" fmla="*/ 0 w 4001547"/>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1547" h="841286">
                  <a:moveTo>
                    <a:pt x="0" y="841286"/>
                  </a:moveTo>
                  <a:lnTo>
                    <a:pt x="666921" y="0"/>
                  </a:lnTo>
                  <a:lnTo>
                    <a:pt x="3334626" y="0"/>
                  </a:lnTo>
                  <a:lnTo>
                    <a:pt x="4001547" y="841286"/>
                  </a:lnTo>
                  <a:lnTo>
                    <a:pt x="0" y="841286"/>
                  </a:lnTo>
                  <a:close/>
                </a:path>
              </a:pathLst>
            </a:custGeom>
            <a:solidFill>
              <a:srgbClr val="5353FF"/>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725671" tIns="25400" rIns="725671" bIns="254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tr-TR" sz="1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Genel Şart KOS </a:t>
              </a:r>
              <a:r>
                <a:rPr lang="tr-TR" sz="1200" b="1" kern="0" dirty="0">
                  <a:solidFill>
                    <a:schemeClr val="bg1"/>
                  </a:solidFill>
                  <a:latin typeface="Arial" panose="020B0604020202020204" pitchFamily="34" charset="0"/>
                  <a:cs typeface="Arial" panose="020B0604020202020204" pitchFamily="34" charset="0"/>
                </a:rPr>
                <a:t>2</a:t>
              </a:r>
              <a:r>
                <a:rPr lang="tr-TR" sz="1200" b="1" kern="0" noProof="0" dirty="0">
                  <a:solidFill>
                    <a:schemeClr val="bg1"/>
                  </a:solidFill>
                  <a:latin typeface="Arial" panose="020B0604020202020204" pitchFamily="34" charset="0"/>
                  <a:cs typeface="Arial" panose="020B0604020202020204" pitchFamily="34" charset="0"/>
                </a:rPr>
                <a:t>.6</a:t>
              </a:r>
              <a:endParaRPr kumimoji="0" lang="tr-TR" sz="12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29" name="Serbest Form 28"/>
            <p:cNvSpPr/>
            <p:nvPr/>
          </p:nvSpPr>
          <p:spPr>
            <a:xfrm>
              <a:off x="69414" y="3956568"/>
              <a:ext cx="4942853" cy="1055699"/>
            </a:xfrm>
            <a:custGeom>
              <a:avLst/>
              <a:gdLst>
                <a:gd name="connsiteX0" fmla="*/ 0 w 5335396"/>
                <a:gd name="connsiteY0" fmla="*/ 841286 h 841286"/>
                <a:gd name="connsiteX1" fmla="*/ 666921 w 5335396"/>
                <a:gd name="connsiteY1" fmla="*/ 0 h 841286"/>
                <a:gd name="connsiteX2" fmla="*/ 4668475 w 5335396"/>
                <a:gd name="connsiteY2" fmla="*/ 0 h 841286"/>
                <a:gd name="connsiteX3" fmla="*/ 5335396 w 5335396"/>
                <a:gd name="connsiteY3" fmla="*/ 841286 h 841286"/>
                <a:gd name="connsiteX4" fmla="*/ 0 w 5335396"/>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5396" h="841286">
                  <a:moveTo>
                    <a:pt x="0" y="841286"/>
                  </a:moveTo>
                  <a:lnTo>
                    <a:pt x="666921" y="0"/>
                  </a:lnTo>
                  <a:lnTo>
                    <a:pt x="4668475" y="0"/>
                  </a:lnTo>
                  <a:lnTo>
                    <a:pt x="5335396" y="841286"/>
                  </a:lnTo>
                  <a:lnTo>
                    <a:pt x="0" y="841286"/>
                  </a:lnTo>
                  <a:close/>
                </a:path>
              </a:pathLst>
            </a:custGeom>
            <a:solidFill>
              <a:srgbClr val="A3A3FF"/>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959095" tIns="25400" rIns="959094" bIns="25400" numCol="1" spcCol="1270" anchor="ctr" anchorCtr="0">
              <a:noAutofit/>
            </a:bodyPr>
            <a:lstStyle/>
            <a:p>
              <a:pPr algn="ctr" defTabSz="889000">
                <a:defRPr/>
              </a:pPr>
              <a:r>
                <a:rPr kumimoji="0" lang="tr-TR" sz="16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lang="tr-TR" sz="1600" b="1" kern="0" dirty="0">
                  <a:solidFill>
                    <a:prstClr val="black"/>
                  </a:solidFill>
                  <a:latin typeface="Arial" panose="020B0604020202020204" pitchFamily="34" charset="0"/>
                  <a:cs typeface="Arial" panose="020B0604020202020204" pitchFamily="34" charset="0"/>
                </a:rPr>
                <a:t>E.2.6.3</a:t>
              </a:r>
            </a:p>
          </p:txBody>
        </p:sp>
      </p:grpSp>
      <p:sp>
        <p:nvSpPr>
          <p:cNvPr id="16" name="Yuvarlatılmış Dikdörtgen 15"/>
          <p:cNvSpPr/>
          <p:nvPr/>
        </p:nvSpPr>
        <p:spPr>
          <a:xfrm>
            <a:off x="3895344" y="5553363"/>
            <a:ext cx="3218378" cy="827341"/>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360363" lvl="0">
              <a:defRPr/>
            </a:pPr>
            <a:r>
              <a:rPr kumimoji="0" lang="tr-TR" sz="1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TAMAMLANMA TARİHİ</a:t>
            </a:r>
            <a:endParaRPr lang="tr-TR" sz="1200" kern="0" dirty="0">
              <a:solidFill>
                <a:prstClr val="black"/>
              </a:solidFill>
              <a:latin typeface="Arial" panose="020B0604020202020204" pitchFamily="34" charset="0"/>
              <a:cs typeface="Arial" panose="020B0604020202020204" pitchFamily="34" charset="0"/>
            </a:endParaRPr>
          </a:p>
          <a:p>
            <a:pPr marL="360363" lvl="0">
              <a:defRPr/>
            </a:pPr>
            <a:r>
              <a:rPr lang="tr-TR" sz="1200" kern="0" dirty="0">
                <a:solidFill>
                  <a:prstClr val="black"/>
                </a:solidFill>
                <a:latin typeface="Arial" panose="020B0604020202020204" pitchFamily="34" charset="0"/>
                <a:cs typeface="Arial" panose="020B0604020202020204" pitchFamily="34" charset="0"/>
              </a:rPr>
              <a:t>2. Çeyrek Dönem 2025</a:t>
            </a:r>
          </a:p>
          <a:p>
            <a:pPr marL="360363">
              <a:defRPr/>
            </a:pPr>
            <a:r>
              <a:rPr lang="tr-TR" sz="1200" kern="0" dirty="0">
                <a:solidFill>
                  <a:prstClr val="black"/>
                </a:solidFill>
                <a:latin typeface="Arial" panose="020B0604020202020204" pitchFamily="34" charset="0"/>
                <a:cs typeface="Arial" panose="020B0604020202020204" pitchFamily="34" charset="0"/>
              </a:rPr>
              <a:t>2. Çeyrek Dönem 2026</a:t>
            </a:r>
          </a:p>
        </p:txBody>
      </p:sp>
      <p:sp>
        <p:nvSpPr>
          <p:cNvPr id="17" name="Yuvarlatılmış Dikdörtgen 16"/>
          <p:cNvSpPr/>
          <p:nvPr/>
        </p:nvSpPr>
        <p:spPr>
          <a:xfrm>
            <a:off x="438869" y="5553363"/>
            <a:ext cx="3456475" cy="813815"/>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265113">
              <a:defRPr/>
            </a:pPr>
            <a:r>
              <a:rPr kumimoji="0" lang="tr-TR" sz="1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SORUMLU BİRİM</a:t>
            </a:r>
          </a:p>
          <a:p>
            <a:pPr marL="265113">
              <a:defRPr/>
            </a:pPr>
            <a:r>
              <a:rPr lang="tr-TR" sz="1200" kern="0" dirty="0">
                <a:solidFill>
                  <a:prstClr val="black"/>
                </a:solidFill>
                <a:latin typeface="Arial" panose="020B0604020202020204" pitchFamily="34" charset="0"/>
                <a:cs typeface="Arial" panose="020B0604020202020204" pitchFamily="34" charset="0"/>
              </a:rPr>
              <a:t>Merkez Birimler/İl Sağlık Müdürlükleri</a:t>
            </a:r>
          </a:p>
        </p:txBody>
      </p:sp>
      <p:sp>
        <p:nvSpPr>
          <p:cNvPr id="18" name="Yuvarlatılmış Dikdörtgen 17"/>
          <p:cNvSpPr/>
          <p:nvPr/>
        </p:nvSpPr>
        <p:spPr>
          <a:xfrm>
            <a:off x="7113722" y="5553362"/>
            <a:ext cx="4073746" cy="813815"/>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265113">
              <a:defRPr/>
            </a:pPr>
            <a:r>
              <a:rPr lang="tr-TR" sz="1400" b="1" kern="0" dirty="0">
                <a:solidFill>
                  <a:prstClr val="black"/>
                </a:solidFill>
                <a:latin typeface="Arial" panose="020B0604020202020204" pitchFamily="34" charset="0"/>
                <a:cs typeface="Arial" panose="020B0604020202020204" pitchFamily="34" charset="0"/>
              </a:rPr>
              <a:t>Eylem Çıktısı</a:t>
            </a:r>
          </a:p>
          <a:p>
            <a:pPr marL="265113">
              <a:defRPr/>
            </a:pPr>
            <a:r>
              <a:rPr lang="tr-TR" sz="1400" kern="0" dirty="0">
                <a:solidFill>
                  <a:prstClr val="black"/>
                </a:solidFill>
                <a:latin typeface="Arial" panose="020B0604020202020204" pitchFamily="34" charset="0"/>
                <a:cs typeface="Arial" panose="020B0604020202020204" pitchFamily="34" charset="0"/>
              </a:rPr>
              <a:t>İş Akış Şemaları</a:t>
            </a:r>
          </a:p>
        </p:txBody>
      </p:sp>
    </p:spTree>
    <p:extLst>
      <p:ext uri="{BB962C8B-B14F-4D97-AF65-F5344CB8AC3E}">
        <p14:creationId xmlns:p14="http://schemas.microsoft.com/office/powerpoint/2010/main" val="3107427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Unvan 3"/>
          <p:cNvSpPr>
            <a:spLocks noGrp="1"/>
          </p:cNvSpPr>
          <p:nvPr>
            <p:ph type="title" idx="4294967295"/>
          </p:nvPr>
        </p:nvSpPr>
        <p:spPr>
          <a:xfrm>
            <a:off x="1231752" y="307166"/>
            <a:ext cx="4216585" cy="367312"/>
          </a:xfrm>
          <a:prstGeom prst="rect">
            <a:avLst/>
          </a:prstGeom>
        </p:spPr>
        <p:txBody>
          <a:bodyPr/>
          <a:lstStyle/>
          <a:p>
            <a:r>
              <a:rPr lang="tr-TR" sz="2000" b="1" dirty="0"/>
              <a:t>Kontrol Ortamı Standartları</a:t>
            </a:r>
          </a:p>
        </p:txBody>
      </p:sp>
      <p:grpSp>
        <p:nvGrpSpPr>
          <p:cNvPr id="4" name="Grup 3"/>
          <p:cNvGrpSpPr/>
          <p:nvPr/>
        </p:nvGrpSpPr>
        <p:grpSpPr>
          <a:xfrm>
            <a:off x="438869" y="1697249"/>
            <a:ext cx="9863371" cy="3555315"/>
            <a:chOff x="69414" y="1134788"/>
            <a:chExt cx="10757139" cy="3877479"/>
          </a:xfrm>
        </p:grpSpPr>
        <p:sp>
          <p:nvSpPr>
            <p:cNvPr id="22" name="Beşgen 21"/>
            <p:cNvSpPr/>
            <p:nvPr/>
          </p:nvSpPr>
          <p:spPr>
            <a:xfrm>
              <a:off x="3670526" y="3008873"/>
              <a:ext cx="5506276" cy="900000"/>
            </a:xfrm>
            <a:prstGeom prst="homePlate">
              <a:avLst/>
            </a:prstGeom>
            <a:solidFill>
              <a:srgbClr val="5353FF"/>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lvl="0">
                <a:defRPr/>
              </a:pPr>
              <a:r>
                <a:rPr lang="tr-TR" sz="1200" kern="0" dirty="0">
                  <a:solidFill>
                    <a:prstClr val="white"/>
                  </a:solidFill>
                  <a:latin typeface="Arial" panose="020B0604020202020204" pitchFamily="34" charset="0"/>
                  <a:cs typeface="Arial" panose="020B0604020202020204" pitchFamily="34" charset="0"/>
                </a:rPr>
                <a:t>Her görev için gerekli eğitim ihtiyacı belirlenmeli, bu ihtiyacı giderecek eğitim faaliyetleri her yıl planlanarak yürütülmeli ve gerektiğinde güncellenmelidir.</a:t>
              </a:r>
            </a:p>
          </p:txBody>
        </p:sp>
        <p:sp>
          <p:nvSpPr>
            <p:cNvPr id="23" name="Beşgen 22"/>
            <p:cNvSpPr/>
            <p:nvPr/>
          </p:nvSpPr>
          <p:spPr>
            <a:xfrm>
              <a:off x="4390308" y="3947954"/>
              <a:ext cx="6436245" cy="1064313"/>
            </a:xfrm>
            <a:prstGeom prst="homePlate">
              <a:avLst/>
            </a:prstGeom>
            <a:solidFill>
              <a:srgbClr val="A3A3FF"/>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lvl="0">
                <a:defRPr/>
              </a:pPr>
              <a:r>
                <a:rPr lang="tr-TR" sz="1200" kern="0" dirty="0">
                  <a:latin typeface="Arial" panose="020B0604020202020204" pitchFamily="34" charset="0"/>
                  <a:cs typeface="Arial" panose="020B0604020202020204" pitchFamily="34" charset="0"/>
                </a:rPr>
                <a:t>Tüm Hastane/</a:t>
              </a:r>
              <a:r>
                <a:rPr lang="tr-TR" sz="1200" kern="0" dirty="0" err="1">
                  <a:latin typeface="Arial" panose="020B0604020202020204" pitchFamily="34" charset="0"/>
                  <a:cs typeface="Arial" panose="020B0604020202020204" pitchFamily="34" charset="0"/>
                </a:rPr>
                <a:t>ADSM'lerde</a:t>
              </a:r>
              <a:r>
                <a:rPr lang="tr-TR" sz="1200" kern="0" dirty="0">
                  <a:latin typeface="Arial" panose="020B0604020202020204" pitchFamily="34" charset="0"/>
                  <a:cs typeface="Arial" panose="020B0604020202020204" pitchFamily="34" charset="0"/>
                </a:rPr>
                <a:t> mali işlerin yürütüldüğü (gelir tahakkuk gider tahakkuk, satın alma, mutemetlik vb.) birim personeline, iş süreçleri ve görev tanımlarına yönelik İl Sağlık Müdürlüklerince  yüz yüze veya online eğitim verilmesi. </a:t>
              </a:r>
            </a:p>
          </p:txBody>
        </p:sp>
        <p:sp>
          <p:nvSpPr>
            <p:cNvPr id="24" name="Beşgen 23"/>
            <p:cNvSpPr/>
            <p:nvPr/>
          </p:nvSpPr>
          <p:spPr>
            <a:xfrm>
              <a:off x="3073235" y="2073617"/>
              <a:ext cx="5143826" cy="900000"/>
            </a:xfrm>
            <a:prstGeom prst="homePlate">
              <a:avLst/>
            </a:prstGeom>
            <a:solidFill>
              <a:srgbClr val="0000C8"/>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lvl="0">
                <a:defRPr/>
              </a:pPr>
              <a:r>
                <a:rPr lang="tr-TR" sz="1200" b="1" u="sng" kern="0" dirty="0">
                  <a:solidFill>
                    <a:prstClr val="white"/>
                  </a:solidFill>
                  <a:latin typeface="Arial" panose="020B0604020202020204" pitchFamily="34" charset="0"/>
                  <a:cs typeface="Arial" panose="020B0604020202020204" pitchFamily="34" charset="0"/>
                </a:rPr>
                <a:t>Personelin yeterliliği ve performansı: </a:t>
              </a:r>
              <a:r>
                <a:rPr lang="tr-TR" sz="1200" kern="0" dirty="0">
                  <a:solidFill>
                    <a:prstClr val="white"/>
                  </a:solidFill>
                  <a:latin typeface="Arial" panose="020B0604020202020204" pitchFamily="34" charset="0"/>
                  <a:cs typeface="Arial" panose="020B0604020202020204" pitchFamily="34" charset="0"/>
                </a:rPr>
                <a:t>İdareler, personelin yeterliliği ve görevleri arasındaki uyumu sağlamalı, performansın değerlendirilmesi ve geliştirilmesine yönelik önlemler almalıdır.</a:t>
              </a:r>
            </a:p>
          </p:txBody>
        </p:sp>
        <p:sp>
          <p:nvSpPr>
            <p:cNvPr id="25" name="Beşgen 24"/>
            <p:cNvSpPr/>
            <p:nvPr/>
          </p:nvSpPr>
          <p:spPr>
            <a:xfrm>
              <a:off x="2496289" y="1141121"/>
              <a:ext cx="4461247" cy="900000"/>
            </a:xfrm>
            <a:prstGeom prst="homePlate">
              <a:avLst/>
            </a:prstGeom>
            <a:solidFill>
              <a:srgbClr val="00008C"/>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marR="0" lvl="0" indent="0" defTabSz="914400" eaLnBrk="1" fontAlgn="auto" latinLnBrk="0" hangingPunct="1">
                <a:lnSpc>
                  <a:spcPct val="100000"/>
                </a:lnSpc>
                <a:spcBef>
                  <a:spcPts val="0"/>
                </a:spcBef>
                <a:spcAft>
                  <a:spcPts val="0"/>
                </a:spcAft>
                <a:buClrTx/>
                <a:buSzTx/>
                <a:buFontTx/>
                <a:buNone/>
                <a:tabLst/>
                <a:defRPr/>
              </a:pPr>
              <a:r>
                <a:rPr kumimoji="0" lang="tr-TR"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KONTROL ORTAMI</a:t>
              </a:r>
            </a:p>
          </p:txBody>
        </p:sp>
        <p:sp>
          <p:nvSpPr>
            <p:cNvPr id="26" name="Serbest Form 25"/>
            <p:cNvSpPr/>
            <p:nvPr/>
          </p:nvSpPr>
          <p:spPr>
            <a:xfrm>
              <a:off x="1883525" y="1134788"/>
              <a:ext cx="1231576" cy="906334"/>
            </a:xfrm>
            <a:custGeom>
              <a:avLst/>
              <a:gdLst>
                <a:gd name="connsiteX0" fmla="*/ 0 w 1333849"/>
                <a:gd name="connsiteY0" fmla="*/ 841286 h 841286"/>
                <a:gd name="connsiteX1" fmla="*/ 666921 w 1333849"/>
                <a:gd name="connsiteY1" fmla="*/ 0 h 841286"/>
                <a:gd name="connsiteX2" fmla="*/ 666928 w 1333849"/>
                <a:gd name="connsiteY2" fmla="*/ 0 h 841286"/>
                <a:gd name="connsiteX3" fmla="*/ 1333849 w 1333849"/>
                <a:gd name="connsiteY3" fmla="*/ 841286 h 841286"/>
                <a:gd name="connsiteX4" fmla="*/ 0 w 1333849"/>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849" h="841286">
                  <a:moveTo>
                    <a:pt x="0" y="841286"/>
                  </a:moveTo>
                  <a:lnTo>
                    <a:pt x="666921" y="0"/>
                  </a:lnTo>
                  <a:lnTo>
                    <a:pt x="666928" y="0"/>
                  </a:lnTo>
                  <a:lnTo>
                    <a:pt x="1333849" y="841286"/>
                  </a:lnTo>
                  <a:lnTo>
                    <a:pt x="0" y="841286"/>
                  </a:lnTo>
                  <a:close/>
                </a:path>
              </a:pathLst>
            </a:custGeom>
            <a:solidFill>
              <a:srgbClr val="00008C"/>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20320" tIns="20320" rIns="20320" bIns="20320" numCol="1" spcCol="1270" anchor="ctr" anchorCtr="0">
              <a:noAutofit/>
            </a:bodyPr>
            <a:lstStyle/>
            <a:p>
              <a:pPr marL="0" marR="0" lvl="0" indent="0" algn="ctr" defTabSz="711200" eaLnBrk="1" fontAlgn="auto" latinLnBrk="0" hangingPunct="1">
                <a:lnSpc>
                  <a:spcPct val="100000"/>
                </a:lnSpc>
                <a:spcBef>
                  <a:spcPct val="0"/>
                </a:spcBef>
                <a:spcAft>
                  <a:spcPts val="0"/>
                </a:spcAft>
                <a:buClrTx/>
                <a:buSzTx/>
                <a:buFontTx/>
                <a:buNone/>
                <a:tabLst/>
                <a:defRPr/>
              </a:pPr>
              <a:endParaRPr kumimoji="0" lang="tr-TR" sz="1100" b="1" i="0" u="none" strike="noStrike" kern="0" cap="none" spc="0" normalizeH="0" baseline="0" noProof="0" dirty="0">
                <a:ln>
                  <a:noFill/>
                </a:ln>
                <a:solidFill>
                  <a:srgbClr val="E7E6E6"/>
                </a:solidFill>
                <a:effectLst/>
                <a:uLnTx/>
                <a:uFillTx/>
                <a:latin typeface="Arial" panose="020B0604020202020204" pitchFamily="34" charset="0"/>
                <a:cs typeface="Arial" panose="020B0604020202020204" pitchFamily="34" charset="0"/>
              </a:endParaRPr>
            </a:p>
            <a:p>
              <a:pPr marL="0" marR="0" lvl="0" indent="0" algn="ctr" defTabSz="711200" eaLnBrk="1" fontAlgn="auto" latinLnBrk="0" hangingPunct="1">
                <a:lnSpc>
                  <a:spcPct val="100000"/>
                </a:lnSpc>
                <a:spcBef>
                  <a:spcPct val="0"/>
                </a:spcBef>
                <a:spcAft>
                  <a:spcPts val="0"/>
                </a:spcAft>
                <a:buClrTx/>
                <a:buSzTx/>
                <a:buFontTx/>
                <a:buNone/>
                <a:tabLst/>
                <a:defRPr/>
              </a:pPr>
              <a:endParaRPr kumimoji="0" lang="tr-TR" sz="1100" b="1" i="0" u="none" strike="noStrike" kern="0" cap="none" spc="0" normalizeH="0" baseline="0" noProof="0" dirty="0">
                <a:ln>
                  <a:noFill/>
                </a:ln>
                <a:solidFill>
                  <a:srgbClr val="E7E6E6"/>
                </a:solidFill>
                <a:effectLst/>
                <a:uLnTx/>
                <a:uFillTx/>
                <a:latin typeface="Arial" panose="020B0604020202020204" pitchFamily="34" charset="0"/>
                <a:cs typeface="Arial" panose="020B0604020202020204" pitchFamily="34" charset="0"/>
              </a:endParaRPr>
            </a:p>
            <a:p>
              <a:pPr marL="0" marR="0" lvl="0" indent="0" algn="ctr" defTabSz="711200" eaLnBrk="1" fontAlgn="auto" latinLnBrk="0" hangingPunct="1">
                <a:lnSpc>
                  <a:spcPct val="100000"/>
                </a:lnSpc>
                <a:spcBef>
                  <a:spcPct val="0"/>
                </a:spcBef>
                <a:spcAft>
                  <a:spcPts val="0"/>
                </a:spcAft>
                <a:buClrTx/>
                <a:buSzTx/>
                <a:buFontTx/>
                <a:buNone/>
                <a:tabLst/>
                <a:defRPr/>
              </a:pPr>
              <a:r>
                <a:rPr kumimoji="0" lang="tr-TR" sz="1100" b="1" i="0" u="none" strike="noStrike" kern="0" cap="none" spc="0" normalizeH="0" baseline="0" noProof="0" dirty="0">
                  <a:ln>
                    <a:noFill/>
                  </a:ln>
                  <a:solidFill>
                    <a:srgbClr val="E7E6E6"/>
                  </a:solidFill>
                  <a:effectLst/>
                  <a:uLnTx/>
                  <a:uFillTx/>
                  <a:latin typeface="Arial" panose="020B0604020202020204" pitchFamily="34" charset="0"/>
                  <a:cs typeface="Arial" panose="020B0604020202020204" pitchFamily="34" charset="0"/>
                </a:rPr>
                <a:t>Bileşen </a:t>
              </a:r>
              <a:r>
                <a:rPr kumimoji="0" lang="tr-TR" sz="11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1</a:t>
              </a:r>
            </a:p>
          </p:txBody>
        </p:sp>
        <p:sp>
          <p:nvSpPr>
            <p:cNvPr id="27" name="Serbest Form 26"/>
            <p:cNvSpPr/>
            <p:nvPr/>
          </p:nvSpPr>
          <p:spPr>
            <a:xfrm>
              <a:off x="1277550" y="2073615"/>
              <a:ext cx="2463151" cy="900000"/>
            </a:xfrm>
            <a:custGeom>
              <a:avLst/>
              <a:gdLst>
                <a:gd name="connsiteX0" fmla="*/ 0 w 2667698"/>
                <a:gd name="connsiteY0" fmla="*/ 841286 h 841286"/>
                <a:gd name="connsiteX1" fmla="*/ 666921 w 2667698"/>
                <a:gd name="connsiteY1" fmla="*/ 0 h 841286"/>
                <a:gd name="connsiteX2" fmla="*/ 2000777 w 2667698"/>
                <a:gd name="connsiteY2" fmla="*/ 0 h 841286"/>
                <a:gd name="connsiteX3" fmla="*/ 2667698 w 2667698"/>
                <a:gd name="connsiteY3" fmla="*/ 841286 h 841286"/>
                <a:gd name="connsiteX4" fmla="*/ 0 w 2667698"/>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698" h="841286">
                  <a:moveTo>
                    <a:pt x="0" y="841286"/>
                  </a:moveTo>
                  <a:lnTo>
                    <a:pt x="666921" y="0"/>
                  </a:lnTo>
                  <a:lnTo>
                    <a:pt x="2000777" y="0"/>
                  </a:lnTo>
                  <a:lnTo>
                    <a:pt x="2667698" y="841286"/>
                  </a:lnTo>
                  <a:lnTo>
                    <a:pt x="0" y="841286"/>
                  </a:lnTo>
                  <a:close/>
                </a:path>
              </a:pathLst>
            </a:custGeom>
            <a:solidFill>
              <a:srgbClr val="0000C8"/>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492248" tIns="25400" rIns="492247" bIns="254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endParaRPr kumimoji="0" lang="tr-TR" sz="1200" b="1" i="0" u="none" strike="noStrike" kern="0" cap="none" spc="0" normalizeH="0" baseline="0" noProof="0" dirty="0">
                <a:ln>
                  <a:noFill/>
                </a:ln>
                <a:solidFill>
                  <a:srgbClr val="E7E6E6"/>
                </a:solidFill>
                <a:effectLst/>
                <a:uLnTx/>
                <a:uFillTx/>
                <a:latin typeface="Arial" panose="020B0604020202020204" pitchFamily="34" charset="0"/>
                <a:cs typeface="Arial" panose="020B0604020202020204" pitchFamily="34" charset="0"/>
              </a:endParaRPr>
            </a:p>
            <a:p>
              <a:pPr marL="0" marR="0" lvl="0" indent="0" algn="ctr" defTabSz="889000" eaLnBrk="1" fontAlgn="auto" latinLnBrk="0" hangingPunct="1">
                <a:lnSpc>
                  <a:spcPct val="90000"/>
                </a:lnSpc>
                <a:spcBef>
                  <a:spcPct val="0"/>
                </a:spcBef>
                <a:spcAft>
                  <a:spcPct val="35000"/>
                </a:spcAft>
                <a:buClrTx/>
                <a:buSzTx/>
                <a:buFontTx/>
                <a:buNone/>
                <a:tabLst/>
                <a:defRPr/>
              </a:pPr>
              <a:r>
                <a:rPr kumimoji="0" lang="tr-TR" sz="1200" b="1" i="0" u="none" strike="noStrike" kern="0" cap="none" spc="0" normalizeH="0" baseline="0" noProof="0" dirty="0">
                  <a:ln>
                    <a:noFill/>
                  </a:ln>
                  <a:solidFill>
                    <a:srgbClr val="E7E6E6"/>
                  </a:solidFill>
                  <a:effectLst/>
                  <a:uLnTx/>
                  <a:uFillTx/>
                  <a:latin typeface="Arial" panose="020B0604020202020204" pitchFamily="34" charset="0"/>
                  <a:cs typeface="Arial" panose="020B0604020202020204" pitchFamily="34" charset="0"/>
                </a:rPr>
                <a:t>Standart </a:t>
              </a:r>
              <a:r>
                <a:rPr kumimoji="0" lang="tr-TR" sz="12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KOS 3</a:t>
              </a:r>
              <a:endParaRPr kumimoji="0" lang="tr-TR" sz="12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8" name="Serbest Form 27"/>
            <p:cNvSpPr/>
            <p:nvPr/>
          </p:nvSpPr>
          <p:spPr>
            <a:xfrm>
              <a:off x="681274" y="3016382"/>
              <a:ext cx="3694728" cy="900000"/>
            </a:xfrm>
            <a:custGeom>
              <a:avLst/>
              <a:gdLst>
                <a:gd name="connsiteX0" fmla="*/ 0 w 4001547"/>
                <a:gd name="connsiteY0" fmla="*/ 841286 h 841286"/>
                <a:gd name="connsiteX1" fmla="*/ 666921 w 4001547"/>
                <a:gd name="connsiteY1" fmla="*/ 0 h 841286"/>
                <a:gd name="connsiteX2" fmla="*/ 3334626 w 4001547"/>
                <a:gd name="connsiteY2" fmla="*/ 0 h 841286"/>
                <a:gd name="connsiteX3" fmla="*/ 4001547 w 4001547"/>
                <a:gd name="connsiteY3" fmla="*/ 841286 h 841286"/>
                <a:gd name="connsiteX4" fmla="*/ 0 w 4001547"/>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1547" h="841286">
                  <a:moveTo>
                    <a:pt x="0" y="841286"/>
                  </a:moveTo>
                  <a:lnTo>
                    <a:pt x="666921" y="0"/>
                  </a:lnTo>
                  <a:lnTo>
                    <a:pt x="3334626" y="0"/>
                  </a:lnTo>
                  <a:lnTo>
                    <a:pt x="4001547" y="841286"/>
                  </a:lnTo>
                  <a:lnTo>
                    <a:pt x="0" y="841286"/>
                  </a:lnTo>
                  <a:close/>
                </a:path>
              </a:pathLst>
            </a:custGeom>
            <a:solidFill>
              <a:srgbClr val="5353FF"/>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725671" tIns="25400" rIns="725671" bIns="254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tr-TR" sz="1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Genel Şart KOS 3.5</a:t>
              </a:r>
              <a:endParaRPr kumimoji="0" lang="tr-TR" sz="12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29" name="Serbest Form 28"/>
            <p:cNvSpPr/>
            <p:nvPr/>
          </p:nvSpPr>
          <p:spPr>
            <a:xfrm>
              <a:off x="69414" y="3956568"/>
              <a:ext cx="4942853" cy="1055699"/>
            </a:xfrm>
            <a:custGeom>
              <a:avLst/>
              <a:gdLst>
                <a:gd name="connsiteX0" fmla="*/ 0 w 5335396"/>
                <a:gd name="connsiteY0" fmla="*/ 841286 h 841286"/>
                <a:gd name="connsiteX1" fmla="*/ 666921 w 5335396"/>
                <a:gd name="connsiteY1" fmla="*/ 0 h 841286"/>
                <a:gd name="connsiteX2" fmla="*/ 4668475 w 5335396"/>
                <a:gd name="connsiteY2" fmla="*/ 0 h 841286"/>
                <a:gd name="connsiteX3" fmla="*/ 5335396 w 5335396"/>
                <a:gd name="connsiteY3" fmla="*/ 841286 h 841286"/>
                <a:gd name="connsiteX4" fmla="*/ 0 w 5335396"/>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5396" h="841286">
                  <a:moveTo>
                    <a:pt x="0" y="841286"/>
                  </a:moveTo>
                  <a:lnTo>
                    <a:pt x="666921" y="0"/>
                  </a:lnTo>
                  <a:lnTo>
                    <a:pt x="4668475" y="0"/>
                  </a:lnTo>
                  <a:lnTo>
                    <a:pt x="5335396" y="841286"/>
                  </a:lnTo>
                  <a:lnTo>
                    <a:pt x="0" y="841286"/>
                  </a:lnTo>
                  <a:close/>
                </a:path>
              </a:pathLst>
            </a:custGeom>
            <a:solidFill>
              <a:srgbClr val="A3A3FF"/>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959095" tIns="25400" rIns="959094" bIns="25400" numCol="1" spcCol="1270" anchor="ctr" anchorCtr="0">
              <a:noAutofit/>
            </a:bodyPr>
            <a:lstStyle/>
            <a:p>
              <a:pPr algn="ctr" defTabSz="889000">
                <a:defRPr/>
              </a:pPr>
              <a:r>
                <a:rPr kumimoji="0" lang="tr-TR" sz="1600" b="1"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lang="tr-TR" sz="1600" b="1" kern="0" dirty="0">
                  <a:latin typeface="Arial" panose="020B0604020202020204" pitchFamily="34" charset="0"/>
                  <a:cs typeface="Arial" panose="020B0604020202020204" pitchFamily="34" charset="0"/>
                </a:rPr>
                <a:t>E.3.5.6</a:t>
              </a:r>
            </a:p>
          </p:txBody>
        </p:sp>
      </p:grpSp>
      <p:sp>
        <p:nvSpPr>
          <p:cNvPr id="16" name="Yuvarlatılmış Dikdörtgen 15"/>
          <p:cNvSpPr/>
          <p:nvPr/>
        </p:nvSpPr>
        <p:spPr>
          <a:xfrm>
            <a:off x="3895344" y="5553363"/>
            <a:ext cx="3218378" cy="827341"/>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360363" lvl="0">
              <a:defRPr/>
            </a:pPr>
            <a:r>
              <a:rPr kumimoji="0" lang="tr-TR" sz="1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TAMAMLANMA TARİHİ</a:t>
            </a:r>
            <a:endParaRPr lang="tr-TR" sz="1200" kern="0" dirty="0">
              <a:solidFill>
                <a:prstClr val="black"/>
              </a:solidFill>
              <a:latin typeface="Arial" panose="020B0604020202020204" pitchFamily="34" charset="0"/>
              <a:cs typeface="Arial" panose="020B0604020202020204" pitchFamily="34" charset="0"/>
            </a:endParaRPr>
          </a:p>
          <a:p>
            <a:pPr marL="360363" lvl="0">
              <a:defRPr/>
            </a:pPr>
            <a:r>
              <a:rPr lang="tr-TR" sz="1200" kern="0" dirty="0">
                <a:solidFill>
                  <a:prstClr val="black"/>
                </a:solidFill>
                <a:latin typeface="Arial" panose="020B0604020202020204" pitchFamily="34" charset="0"/>
                <a:cs typeface="Arial" panose="020B0604020202020204" pitchFamily="34" charset="0"/>
              </a:rPr>
              <a:t>2.Çeyrek Dönem 2025</a:t>
            </a:r>
          </a:p>
          <a:p>
            <a:pPr marL="360363" lvl="0">
              <a:defRPr/>
            </a:pPr>
            <a:r>
              <a:rPr lang="tr-TR" sz="1200" kern="0" dirty="0">
                <a:solidFill>
                  <a:prstClr val="black"/>
                </a:solidFill>
                <a:latin typeface="Arial" panose="020B0604020202020204" pitchFamily="34" charset="0"/>
                <a:cs typeface="Arial" panose="020B0604020202020204" pitchFamily="34" charset="0"/>
              </a:rPr>
              <a:t>2.Çeyrek Dönem 2026</a:t>
            </a:r>
          </a:p>
        </p:txBody>
      </p:sp>
      <p:sp>
        <p:nvSpPr>
          <p:cNvPr id="17" name="Yuvarlatılmış Dikdörtgen 16"/>
          <p:cNvSpPr/>
          <p:nvPr/>
        </p:nvSpPr>
        <p:spPr>
          <a:xfrm>
            <a:off x="438869" y="5553363"/>
            <a:ext cx="3456475" cy="813815"/>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265113">
              <a:defRPr/>
            </a:pPr>
            <a:r>
              <a:rPr kumimoji="0" lang="tr-TR" sz="1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SORUMLU BİRİM</a:t>
            </a:r>
          </a:p>
          <a:p>
            <a:pPr marL="265113">
              <a:defRPr/>
            </a:pPr>
            <a:r>
              <a:rPr lang="tr-TR" sz="1200" kern="0" dirty="0">
                <a:solidFill>
                  <a:prstClr val="black"/>
                </a:solidFill>
                <a:latin typeface="Arial" panose="020B0604020202020204" pitchFamily="34" charset="0"/>
                <a:cs typeface="Arial" panose="020B0604020202020204" pitchFamily="34" charset="0"/>
              </a:rPr>
              <a:t>İl Sağlık Müdürlükleri</a:t>
            </a:r>
          </a:p>
        </p:txBody>
      </p:sp>
      <p:sp>
        <p:nvSpPr>
          <p:cNvPr id="18" name="Yuvarlatılmış Dikdörtgen 17"/>
          <p:cNvSpPr/>
          <p:nvPr/>
        </p:nvSpPr>
        <p:spPr>
          <a:xfrm>
            <a:off x="7113722" y="5553362"/>
            <a:ext cx="4073746" cy="813815"/>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265113">
              <a:defRPr/>
            </a:pPr>
            <a:r>
              <a:rPr lang="tr-TR" sz="1400" b="1" kern="0" dirty="0">
                <a:solidFill>
                  <a:prstClr val="black"/>
                </a:solidFill>
                <a:latin typeface="Arial" panose="020B0604020202020204" pitchFamily="34" charset="0"/>
                <a:cs typeface="Arial" panose="020B0604020202020204" pitchFamily="34" charset="0"/>
              </a:rPr>
              <a:t>Eylem Çıktısı</a:t>
            </a:r>
          </a:p>
          <a:p>
            <a:pPr marL="265113">
              <a:defRPr/>
            </a:pPr>
            <a:r>
              <a:rPr lang="sv-SE" sz="1400" kern="0" dirty="0">
                <a:solidFill>
                  <a:prstClr val="black"/>
                </a:solidFill>
                <a:latin typeface="Arial" panose="020B0604020202020204" pitchFamily="34" charset="0"/>
                <a:cs typeface="Arial" panose="020B0604020202020204" pitchFamily="34" charset="0"/>
              </a:rPr>
              <a:t>Eğitim Görselleri</a:t>
            </a:r>
            <a:r>
              <a:rPr lang="tr-TR" sz="1400" kern="0" dirty="0">
                <a:solidFill>
                  <a:prstClr val="black"/>
                </a:solidFill>
                <a:latin typeface="Arial" panose="020B0604020202020204" pitchFamily="34" charset="0"/>
                <a:cs typeface="Arial" panose="020B0604020202020204" pitchFamily="34" charset="0"/>
              </a:rPr>
              <a:t> / </a:t>
            </a:r>
            <a:r>
              <a:rPr lang="sv-SE" sz="1400" kern="0" dirty="0">
                <a:solidFill>
                  <a:prstClr val="black"/>
                </a:solidFill>
                <a:latin typeface="Arial" panose="020B0604020202020204" pitchFamily="34" charset="0"/>
                <a:cs typeface="Arial" panose="020B0604020202020204" pitchFamily="34" charset="0"/>
              </a:rPr>
              <a:t>Katılımcı Listesi</a:t>
            </a:r>
            <a:endParaRPr lang="tr-TR" sz="1400" kern="0" dirty="0">
              <a:solidFill>
                <a:prstClr val="black"/>
              </a:solidFill>
              <a:latin typeface="Arial" panose="020B0604020202020204" pitchFamily="34" charset="0"/>
              <a:cs typeface="Arial" panose="020B0604020202020204" pitchFamily="34" charset="0"/>
            </a:endParaRPr>
          </a:p>
        </p:txBody>
      </p:sp>
      <p:pic>
        <p:nvPicPr>
          <p:cNvPr id="15" name="Resim 14">
            <a:extLst>
              <a:ext uri="{FF2B5EF4-FFF2-40B4-BE49-F238E27FC236}">
                <a16:creationId xmlns:a16="http://schemas.microsoft.com/office/drawing/2014/main" id="{30A4B39A-5645-4339-93E2-F00F49670C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6408" y="1595592"/>
            <a:ext cx="2133600" cy="2143125"/>
          </a:xfrm>
          <a:prstGeom prst="rect">
            <a:avLst/>
          </a:prstGeom>
        </p:spPr>
      </p:pic>
    </p:spTree>
    <p:extLst>
      <p:ext uri="{BB962C8B-B14F-4D97-AF65-F5344CB8AC3E}">
        <p14:creationId xmlns:p14="http://schemas.microsoft.com/office/powerpoint/2010/main" val="4209519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Yuvarlatılmış Köşeler 2">
            <a:extLst>
              <a:ext uri="{FF2B5EF4-FFF2-40B4-BE49-F238E27FC236}">
                <a16:creationId xmlns:a16="http://schemas.microsoft.com/office/drawing/2014/main" id="{F4AED82B-5701-418C-BFD9-D36AFD47EFC3}"/>
              </a:ext>
            </a:extLst>
          </p:cNvPr>
          <p:cNvSpPr/>
          <p:nvPr/>
        </p:nvSpPr>
        <p:spPr>
          <a:xfrm>
            <a:off x="561109" y="2202873"/>
            <a:ext cx="5534891" cy="4468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Unvan 4">
            <a:extLst>
              <a:ext uri="{FF2B5EF4-FFF2-40B4-BE49-F238E27FC236}">
                <a16:creationId xmlns:a16="http://schemas.microsoft.com/office/drawing/2014/main" id="{C6EA13A1-CE69-4A43-B418-2EB2F1FCA901}"/>
              </a:ext>
            </a:extLst>
          </p:cNvPr>
          <p:cNvSpPr>
            <a:spLocks noGrp="1"/>
          </p:cNvSpPr>
          <p:nvPr>
            <p:ph type="ctrTitle" idx="4294967295"/>
          </p:nvPr>
        </p:nvSpPr>
        <p:spPr>
          <a:xfrm>
            <a:off x="1165609" y="326082"/>
            <a:ext cx="4491038" cy="307975"/>
          </a:xfrm>
          <a:prstGeom prst="rect">
            <a:avLst/>
          </a:prstGeom>
        </p:spPr>
        <p:txBody>
          <a:bodyPr/>
          <a:lstStyle/>
          <a:p>
            <a:r>
              <a:rPr lang="tr-TR" sz="2000" b="1" dirty="0"/>
              <a:t>İç Kontrol (Mevzuatımızdaki Yeri-1) </a:t>
            </a:r>
          </a:p>
        </p:txBody>
      </p:sp>
      <p:sp>
        <p:nvSpPr>
          <p:cNvPr id="2" name="Dikdörtgen 1">
            <a:extLst>
              <a:ext uri="{FF2B5EF4-FFF2-40B4-BE49-F238E27FC236}">
                <a16:creationId xmlns:a16="http://schemas.microsoft.com/office/drawing/2014/main" id="{8826AC47-7BBA-4D0D-A0D8-800F7AD917DA}"/>
              </a:ext>
            </a:extLst>
          </p:cNvPr>
          <p:cNvSpPr/>
          <p:nvPr/>
        </p:nvSpPr>
        <p:spPr>
          <a:xfrm>
            <a:off x="432078" y="1156996"/>
            <a:ext cx="6267301" cy="4924425"/>
          </a:xfrm>
          <a:prstGeom prst="rect">
            <a:avLst/>
          </a:prstGeom>
        </p:spPr>
        <p:txBody>
          <a:bodyPr wrap="square">
            <a:spAutoFit/>
          </a:bodyPr>
          <a:lstStyle/>
          <a:p>
            <a:pPr algn="just">
              <a:defRPr/>
            </a:pPr>
            <a:r>
              <a:rPr lang="tr-TR" b="1" dirty="0">
                <a:solidFill>
                  <a:prstClr val="black"/>
                </a:solidFill>
              </a:rPr>
              <a:t>İç kontrol sistemi; </a:t>
            </a:r>
            <a:r>
              <a:rPr lang="tr-TR" dirty="0">
                <a:solidFill>
                  <a:prstClr val="black"/>
                </a:solidFill>
              </a:rPr>
              <a:t>Ülkemizde </a:t>
            </a:r>
            <a:r>
              <a:rPr lang="tr-TR" b="1" dirty="0">
                <a:solidFill>
                  <a:srgbClr val="0070C0"/>
                </a:solidFill>
              </a:rPr>
              <a:t>5018 sayılı Kamu Mali Yönetimi ve Kontrol Kanununa (2003)</a:t>
            </a:r>
            <a:r>
              <a:rPr lang="tr-TR" dirty="0">
                <a:solidFill>
                  <a:prstClr val="black"/>
                </a:solidFill>
              </a:rPr>
              <a:t> ek olarak Kanunun ikincil ve üçüncül düzey mevzuatında düzenlenmiştir: </a:t>
            </a:r>
          </a:p>
          <a:p>
            <a:pPr algn="just">
              <a:defRPr/>
            </a:pPr>
            <a:endParaRPr lang="tr-TR" i="1" dirty="0">
              <a:solidFill>
                <a:srgbClr val="002060"/>
              </a:solidFill>
            </a:endParaRPr>
          </a:p>
          <a:p>
            <a:pPr algn="just">
              <a:defRPr/>
            </a:pPr>
            <a:r>
              <a:rPr lang="tr-TR" b="1" i="1" dirty="0">
                <a:solidFill>
                  <a:schemeClr val="bg1"/>
                </a:solidFill>
              </a:rPr>
              <a:t>  İç kontrol sistemi; risk yönetimini de içermektedir.</a:t>
            </a:r>
          </a:p>
          <a:p>
            <a:pPr algn="just">
              <a:defRPr/>
            </a:pPr>
            <a:endParaRPr lang="tr-TR" dirty="0">
              <a:solidFill>
                <a:schemeClr val="bg1"/>
              </a:solidFill>
            </a:endParaRPr>
          </a:p>
          <a:p>
            <a:pPr marL="285750" indent="-285750" algn="just">
              <a:buFont typeface="Arial" panose="020B0604020202020204" pitchFamily="34" charset="0"/>
              <a:buChar char="•"/>
              <a:defRPr/>
            </a:pPr>
            <a:r>
              <a:rPr lang="tr-TR" b="1" dirty="0">
                <a:solidFill>
                  <a:prstClr val="black"/>
                </a:solidFill>
              </a:rPr>
              <a:t>İç Kontrol ve Ön Mali Kontrole İlişkin Usul ve Esaslar (2005)</a:t>
            </a:r>
          </a:p>
          <a:p>
            <a:pPr algn="just">
              <a:defRPr/>
            </a:pPr>
            <a:r>
              <a:rPr lang="tr-TR" sz="1700" i="1" dirty="0"/>
              <a:t>İç kontrolün amaçları ve işleyişi Madde 4- İç kontrolün amaçları; (…) (</a:t>
            </a:r>
            <a:r>
              <a:rPr lang="tr-TR" sz="1700" b="1" i="1" dirty="0"/>
              <a:t>RG-14/12/2022-</a:t>
            </a:r>
            <a:r>
              <a:rPr lang="tr-TR" sz="1700" i="1" dirty="0"/>
              <a:t>32043) Kamu idareleri, Bakanlık tarafından belirlenen standart, düzenleme ve yöntemlere uygun olarak; (…) b) </a:t>
            </a:r>
            <a:r>
              <a:rPr lang="tr-TR" sz="1700" b="1" i="1" dirty="0"/>
              <a:t>Amaç ve hedefler ile bunların gerçekleşmesini ve faaliyetleri etkileyebilecek </a:t>
            </a:r>
            <a:r>
              <a:rPr lang="tr-TR" sz="1700" b="1" i="1" dirty="0">
                <a:solidFill>
                  <a:srgbClr val="0070C0"/>
                </a:solidFill>
              </a:rPr>
              <a:t>risklerin belirlenmesini, değerlendirilmesini ve bu riskler için uygun kontrol yöntemlerinin geliştirilmesini ve uygulanmasını</a:t>
            </a:r>
            <a:r>
              <a:rPr lang="tr-TR" sz="1700" b="1" i="1" dirty="0"/>
              <a:t>,</a:t>
            </a:r>
            <a:r>
              <a:rPr lang="tr-TR" sz="1700" i="1" dirty="0"/>
              <a:t> (…) Bu faaliyetlerin sürekli ve sistemli bir şekilde izlenmesini ve geliştirilmesini, sağlamak suretiyle </a:t>
            </a:r>
            <a:r>
              <a:rPr lang="tr-TR" sz="1700" b="1" i="1" dirty="0">
                <a:solidFill>
                  <a:srgbClr val="0070C0"/>
                </a:solidFill>
              </a:rPr>
              <a:t>iç kontrol sistemlerini oluşturur, uygular, izler ve geliştirir.</a:t>
            </a:r>
            <a:endParaRPr lang="tr-TR" sz="1700" i="1" dirty="0">
              <a:solidFill>
                <a:prstClr val="black"/>
              </a:solidFill>
            </a:endParaRPr>
          </a:p>
        </p:txBody>
      </p:sp>
      <p:pic>
        <p:nvPicPr>
          <p:cNvPr id="4" name="Resim 3">
            <a:extLst>
              <a:ext uri="{FF2B5EF4-FFF2-40B4-BE49-F238E27FC236}">
                <a16:creationId xmlns:a16="http://schemas.microsoft.com/office/drawing/2014/main" id="{6F764C5B-8228-4D4D-A0B0-F5D13841B95E}"/>
              </a:ext>
            </a:extLst>
          </p:cNvPr>
          <p:cNvPicPr>
            <a:picLocks noChangeAspect="1"/>
          </p:cNvPicPr>
          <p:nvPr/>
        </p:nvPicPr>
        <p:blipFill>
          <a:blip r:embed="rId3"/>
          <a:stretch>
            <a:fillRect/>
          </a:stretch>
        </p:blipFill>
        <p:spPr>
          <a:xfrm>
            <a:off x="7011306" y="1156995"/>
            <a:ext cx="5180694" cy="5597095"/>
          </a:xfrm>
          <a:prstGeom prst="rect">
            <a:avLst/>
          </a:prstGeom>
        </p:spPr>
      </p:pic>
    </p:spTree>
    <p:extLst>
      <p:ext uri="{BB962C8B-B14F-4D97-AF65-F5344CB8AC3E}">
        <p14:creationId xmlns:p14="http://schemas.microsoft.com/office/powerpoint/2010/main" val="1486181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Unvan 3"/>
          <p:cNvSpPr>
            <a:spLocks noGrp="1"/>
          </p:cNvSpPr>
          <p:nvPr>
            <p:ph type="title" idx="4294967295"/>
          </p:nvPr>
        </p:nvSpPr>
        <p:spPr>
          <a:xfrm>
            <a:off x="1185775" y="289913"/>
            <a:ext cx="3785265" cy="401817"/>
          </a:xfrm>
          <a:prstGeom prst="rect">
            <a:avLst/>
          </a:prstGeom>
        </p:spPr>
        <p:txBody>
          <a:bodyPr/>
          <a:lstStyle/>
          <a:p>
            <a:r>
              <a:rPr lang="tr-TR" sz="2000" b="1" dirty="0"/>
              <a:t>Kontrol Ortamı Standartları</a:t>
            </a:r>
          </a:p>
        </p:txBody>
      </p:sp>
      <p:grpSp>
        <p:nvGrpSpPr>
          <p:cNvPr id="4" name="Grup 3"/>
          <p:cNvGrpSpPr/>
          <p:nvPr/>
        </p:nvGrpSpPr>
        <p:grpSpPr>
          <a:xfrm>
            <a:off x="438869" y="1697249"/>
            <a:ext cx="9863371" cy="3555315"/>
            <a:chOff x="69414" y="1134788"/>
            <a:chExt cx="10757139" cy="3877479"/>
          </a:xfrm>
        </p:grpSpPr>
        <p:sp>
          <p:nvSpPr>
            <p:cNvPr id="22" name="Beşgen 21"/>
            <p:cNvSpPr/>
            <p:nvPr/>
          </p:nvSpPr>
          <p:spPr>
            <a:xfrm>
              <a:off x="3670526" y="3008873"/>
              <a:ext cx="5506276" cy="900000"/>
            </a:xfrm>
            <a:prstGeom prst="homePlate">
              <a:avLst/>
            </a:prstGeom>
            <a:solidFill>
              <a:srgbClr val="5353FF"/>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lvl="0">
                <a:defRPr/>
              </a:pPr>
              <a:r>
                <a:rPr lang="tr-TR" sz="1200" kern="0" dirty="0">
                  <a:solidFill>
                    <a:prstClr val="white"/>
                  </a:solidFill>
                  <a:latin typeface="Arial" panose="020B0604020202020204" pitchFamily="34" charset="0"/>
                  <a:cs typeface="Arial" panose="020B0604020202020204" pitchFamily="34" charset="0"/>
                </a:rPr>
                <a:t>İş akış süreçlerindeki imza ve onay mercileri belirlenmeli ve personele duyurulmalıdır.</a:t>
              </a:r>
            </a:p>
          </p:txBody>
        </p:sp>
        <p:sp>
          <p:nvSpPr>
            <p:cNvPr id="23" name="Beşgen 22"/>
            <p:cNvSpPr/>
            <p:nvPr/>
          </p:nvSpPr>
          <p:spPr>
            <a:xfrm>
              <a:off x="4390308" y="3947954"/>
              <a:ext cx="6436245" cy="1064312"/>
            </a:xfrm>
            <a:prstGeom prst="homePlate">
              <a:avLst/>
            </a:prstGeom>
            <a:solidFill>
              <a:srgbClr val="A3A3FF"/>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lvl="0">
                <a:defRPr/>
              </a:pPr>
              <a:r>
                <a:rPr lang="tr-TR" sz="1200" b="1" u="sng" kern="0" dirty="0">
                  <a:latin typeface="Arial" panose="020B0604020202020204" pitchFamily="34" charset="0"/>
                  <a:cs typeface="Arial" panose="020B0604020202020204" pitchFamily="34" charset="0"/>
                </a:rPr>
                <a:t>Daire Başkanlığı/Başkanlık düzeyinde</a:t>
              </a:r>
              <a:r>
                <a:rPr lang="tr-TR" sz="1200" kern="0" dirty="0">
                  <a:latin typeface="Arial" panose="020B0604020202020204" pitchFamily="34" charset="0"/>
                  <a:cs typeface="Arial" panose="020B0604020202020204" pitchFamily="34" charset="0"/>
                </a:rPr>
                <a:t> iş akış süreçlerindeki imza ve onay mercilerinin (sorumluluk matrisleri) ilgili mevzuatı doğrultusunda hazırlanması/güncellenmesi</a:t>
              </a:r>
              <a:r>
                <a:rPr lang="tr-TR" sz="1200" b="1" kern="0" dirty="0">
                  <a:latin typeface="Arial" panose="020B0604020202020204" pitchFamily="34" charset="0"/>
                  <a:cs typeface="Arial" panose="020B0604020202020204" pitchFamily="34" charset="0"/>
                </a:rPr>
                <a:t>.</a:t>
              </a:r>
              <a:endParaRPr lang="tr-TR" sz="1200" kern="0" dirty="0">
                <a:latin typeface="Arial" panose="020B0604020202020204" pitchFamily="34" charset="0"/>
                <a:cs typeface="Arial" panose="020B0604020202020204" pitchFamily="34" charset="0"/>
              </a:endParaRPr>
            </a:p>
          </p:txBody>
        </p:sp>
        <p:sp>
          <p:nvSpPr>
            <p:cNvPr id="24" name="Beşgen 23"/>
            <p:cNvSpPr/>
            <p:nvPr/>
          </p:nvSpPr>
          <p:spPr>
            <a:xfrm>
              <a:off x="3073235" y="2073617"/>
              <a:ext cx="5143826" cy="900000"/>
            </a:xfrm>
            <a:prstGeom prst="homePlate">
              <a:avLst/>
            </a:prstGeom>
            <a:solidFill>
              <a:srgbClr val="0000C8"/>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lvl="0">
                <a:defRPr/>
              </a:pPr>
              <a:r>
                <a:rPr lang="tr-TR" sz="1200" b="1" u="sng" kern="0" dirty="0">
                  <a:solidFill>
                    <a:prstClr val="white"/>
                  </a:solidFill>
                  <a:latin typeface="Arial" panose="020B0604020202020204" pitchFamily="34" charset="0"/>
                  <a:cs typeface="Arial" panose="020B0604020202020204" pitchFamily="34" charset="0"/>
                </a:rPr>
                <a:t>Yetki Devri: </a:t>
              </a:r>
              <a:r>
                <a:rPr lang="tr-TR" sz="1200" kern="0" dirty="0">
                  <a:solidFill>
                    <a:prstClr val="white"/>
                  </a:solidFill>
                  <a:latin typeface="Arial" panose="020B0604020202020204" pitchFamily="34" charset="0"/>
                  <a:cs typeface="Arial" panose="020B0604020202020204" pitchFamily="34" charset="0"/>
                </a:rPr>
                <a:t>İdarelerde yetkiler ve yetki devrinin sınırları açıkça belirlenmeli ve yazılı olarak bildirilmelidir. Devredilen yetkinin önemi ve riski dikkate alınarak yetki devri yapılmalıdır.</a:t>
              </a:r>
            </a:p>
          </p:txBody>
        </p:sp>
        <p:sp>
          <p:nvSpPr>
            <p:cNvPr id="25" name="Beşgen 24"/>
            <p:cNvSpPr/>
            <p:nvPr/>
          </p:nvSpPr>
          <p:spPr>
            <a:xfrm>
              <a:off x="2496289" y="1141121"/>
              <a:ext cx="4461247" cy="900000"/>
            </a:xfrm>
            <a:prstGeom prst="homePlate">
              <a:avLst/>
            </a:prstGeom>
            <a:solidFill>
              <a:srgbClr val="00008C"/>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marR="0" lvl="0" indent="0" defTabSz="914400" eaLnBrk="1" fontAlgn="auto" latinLnBrk="0" hangingPunct="1">
                <a:lnSpc>
                  <a:spcPct val="100000"/>
                </a:lnSpc>
                <a:spcBef>
                  <a:spcPts val="0"/>
                </a:spcBef>
                <a:spcAft>
                  <a:spcPts val="0"/>
                </a:spcAft>
                <a:buClrTx/>
                <a:buSzTx/>
                <a:buFontTx/>
                <a:buNone/>
                <a:tabLst/>
                <a:defRPr/>
              </a:pPr>
              <a:r>
                <a:rPr kumimoji="0" lang="tr-TR"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KONTROL ORTAMI</a:t>
              </a:r>
            </a:p>
          </p:txBody>
        </p:sp>
        <p:sp>
          <p:nvSpPr>
            <p:cNvPr id="26" name="Serbest Form 25"/>
            <p:cNvSpPr/>
            <p:nvPr/>
          </p:nvSpPr>
          <p:spPr>
            <a:xfrm>
              <a:off x="1883525" y="1134788"/>
              <a:ext cx="1231576" cy="906334"/>
            </a:xfrm>
            <a:custGeom>
              <a:avLst/>
              <a:gdLst>
                <a:gd name="connsiteX0" fmla="*/ 0 w 1333849"/>
                <a:gd name="connsiteY0" fmla="*/ 841286 h 841286"/>
                <a:gd name="connsiteX1" fmla="*/ 666921 w 1333849"/>
                <a:gd name="connsiteY1" fmla="*/ 0 h 841286"/>
                <a:gd name="connsiteX2" fmla="*/ 666928 w 1333849"/>
                <a:gd name="connsiteY2" fmla="*/ 0 h 841286"/>
                <a:gd name="connsiteX3" fmla="*/ 1333849 w 1333849"/>
                <a:gd name="connsiteY3" fmla="*/ 841286 h 841286"/>
                <a:gd name="connsiteX4" fmla="*/ 0 w 1333849"/>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849" h="841286">
                  <a:moveTo>
                    <a:pt x="0" y="841286"/>
                  </a:moveTo>
                  <a:lnTo>
                    <a:pt x="666921" y="0"/>
                  </a:lnTo>
                  <a:lnTo>
                    <a:pt x="666928" y="0"/>
                  </a:lnTo>
                  <a:lnTo>
                    <a:pt x="1333849" y="841286"/>
                  </a:lnTo>
                  <a:lnTo>
                    <a:pt x="0" y="841286"/>
                  </a:lnTo>
                  <a:close/>
                </a:path>
              </a:pathLst>
            </a:custGeom>
            <a:solidFill>
              <a:srgbClr val="00008C"/>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20320" tIns="20320" rIns="20320" bIns="20320" numCol="1" spcCol="1270" anchor="ctr" anchorCtr="0">
              <a:noAutofit/>
            </a:bodyPr>
            <a:lstStyle/>
            <a:p>
              <a:pPr marL="0" marR="0" lvl="0" indent="0" algn="ctr" defTabSz="711200" eaLnBrk="1" fontAlgn="auto" latinLnBrk="0" hangingPunct="1">
                <a:lnSpc>
                  <a:spcPct val="100000"/>
                </a:lnSpc>
                <a:spcBef>
                  <a:spcPct val="0"/>
                </a:spcBef>
                <a:spcAft>
                  <a:spcPts val="0"/>
                </a:spcAft>
                <a:buClrTx/>
                <a:buSzTx/>
                <a:buFontTx/>
                <a:buNone/>
                <a:tabLst/>
                <a:defRPr/>
              </a:pPr>
              <a:endParaRPr kumimoji="0" lang="tr-TR" sz="1100" b="1" i="0" u="none" strike="noStrike" kern="0" cap="none" spc="0" normalizeH="0" baseline="0" noProof="0" dirty="0">
                <a:ln>
                  <a:noFill/>
                </a:ln>
                <a:solidFill>
                  <a:srgbClr val="E7E6E6"/>
                </a:solidFill>
                <a:effectLst/>
                <a:uLnTx/>
                <a:uFillTx/>
                <a:latin typeface="Arial" panose="020B0604020202020204" pitchFamily="34" charset="0"/>
                <a:cs typeface="Arial" panose="020B0604020202020204" pitchFamily="34" charset="0"/>
              </a:endParaRPr>
            </a:p>
            <a:p>
              <a:pPr marL="0" marR="0" lvl="0" indent="0" algn="ctr" defTabSz="711200" eaLnBrk="1" fontAlgn="auto" latinLnBrk="0" hangingPunct="1">
                <a:lnSpc>
                  <a:spcPct val="100000"/>
                </a:lnSpc>
                <a:spcBef>
                  <a:spcPct val="0"/>
                </a:spcBef>
                <a:spcAft>
                  <a:spcPts val="0"/>
                </a:spcAft>
                <a:buClrTx/>
                <a:buSzTx/>
                <a:buFontTx/>
                <a:buNone/>
                <a:tabLst/>
                <a:defRPr/>
              </a:pPr>
              <a:endParaRPr kumimoji="0" lang="tr-TR" sz="1100" b="1" i="0" u="none" strike="noStrike" kern="0" cap="none" spc="0" normalizeH="0" baseline="0" noProof="0" dirty="0">
                <a:ln>
                  <a:noFill/>
                </a:ln>
                <a:solidFill>
                  <a:srgbClr val="E7E6E6"/>
                </a:solidFill>
                <a:effectLst/>
                <a:uLnTx/>
                <a:uFillTx/>
                <a:latin typeface="Arial" panose="020B0604020202020204" pitchFamily="34" charset="0"/>
                <a:cs typeface="Arial" panose="020B0604020202020204" pitchFamily="34" charset="0"/>
              </a:endParaRPr>
            </a:p>
            <a:p>
              <a:pPr marL="0" marR="0" lvl="0" indent="0" algn="ctr" defTabSz="711200" eaLnBrk="1" fontAlgn="auto" latinLnBrk="0" hangingPunct="1">
                <a:lnSpc>
                  <a:spcPct val="100000"/>
                </a:lnSpc>
                <a:spcBef>
                  <a:spcPct val="0"/>
                </a:spcBef>
                <a:spcAft>
                  <a:spcPts val="0"/>
                </a:spcAft>
                <a:buClrTx/>
                <a:buSzTx/>
                <a:buFontTx/>
                <a:buNone/>
                <a:tabLst/>
                <a:defRPr/>
              </a:pPr>
              <a:r>
                <a:rPr kumimoji="0" lang="tr-TR" sz="1100" b="1" i="0" u="none" strike="noStrike" kern="0" cap="none" spc="0" normalizeH="0" baseline="0" noProof="0" dirty="0">
                  <a:ln>
                    <a:noFill/>
                  </a:ln>
                  <a:solidFill>
                    <a:srgbClr val="E7E6E6"/>
                  </a:solidFill>
                  <a:effectLst/>
                  <a:uLnTx/>
                  <a:uFillTx/>
                  <a:latin typeface="Arial" panose="020B0604020202020204" pitchFamily="34" charset="0"/>
                  <a:cs typeface="Arial" panose="020B0604020202020204" pitchFamily="34" charset="0"/>
                </a:rPr>
                <a:t>Bileşen </a:t>
              </a:r>
              <a:r>
                <a:rPr kumimoji="0" lang="tr-TR" sz="11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1</a:t>
              </a:r>
            </a:p>
          </p:txBody>
        </p:sp>
        <p:sp>
          <p:nvSpPr>
            <p:cNvPr id="27" name="Serbest Form 26"/>
            <p:cNvSpPr/>
            <p:nvPr/>
          </p:nvSpPr>
          <p:spPr>
            <a:xfrm>
              <a:off x="1277550" y="2073615"/>
              <a:ext cx="2463151" cy="900000"/>
            </a:xfrm>
            <a:custGeom>
              <a:avLst/>
              <a:gdLst>
                <a:gd name="connsiteX0" fmla="*/ 0 w 2667698"/>
                <a:gd name="connsiteY0" fmla="*/ 841286 h 841286"/>
                <a:gd name="connsiteX1" fmla="*/ 666921 w 2667698"/>
                <a:gd name="connsiteY1" fmla="*/ 0 h 841286"/>
                <a:gd name="connsiteX2" fmla="*/ 2000777 w 2667698"/>
                <a:gd name="connsiteY2" fmla="*/ 0 h 841286"/>
                <a:gd name="connsiteX3" fmla="*/ 2667698 w 2667698"/>
                <a:gd name="connsiteY3" fmla="*/ 841286 h 841286"/>
                <a:gd name="connsiteX4" fmla="*/ 0 w 2667698"/>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698" h="841286">
                  <a:moveTo>
                    <a:pt x="0" y="841286"/>
                  </a:moveTo>
                  <a:lnTo>
                    <a:pt x="666921" y="0"/>
                  </a:lnTo>
                  <a:lnTo>
                    <a:pt x="2000777" y="0"/>
                  </a:lnTo>
                  <a:lnTo>
                    <a:pt x="2667698" y="841286"/>
                  </a:lnTo>
                  <a:lnTo>
                    <a:pt x="0" y="841286"/>
                  </a:lnTo>
                  <a:close/>
                </a:path>
              </a:pathLst>
            </a:custGeom>
            <a:solidFill>
              <a:srgbClr val="0000C8"/>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492248" tIns="25400" rIns="492247" bIns="254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endParaRPr kumimoji="0" lang="tr-TR" sz="1200" b="1" i="0" u="none" strike="noStrike" kern="0" cap="none" spc="0" normalizeH="0" baseline="0" noProof="0" dirty="0">
                <a:ln>
                  <a:noFill/>
                </a:ln>
                <a:solidFill>
                  <a:srgbClr val="E7E6E6"/>
                </a:solidFill>
                <a:effectLst/>
                <a:uLnTx/>
                <a:uFillTx/>
                <a:latin typeface="Arial" panose="020B0604020202020204" pitchFamily="34" charset="0"/>
                <a:cs typeface="Arial" panose="020B0604020202020204" pitchFamily="34" charset="0"/>
              </a:endParaRPr>
            </a:p>
            <a:p>
              <a:pPr marL="0" marR="0" lvl="0" indent="0" algn="ctr" defTabSz="889000" eaLnBrk="1" fontAlgn="auto" latinLnBrk="0" hangingPunct="1">
                <a:lnSpc>
                  <a:spcPct val="90000"/>
                </a:lnSpc>
                <a:spcBef>
                  <a:spcPct val="0"/>
                </a:spcBef>
                <a:spcAft>
                  <a:spcPct val="35000"/>
                </a:spcAft>
                <a:buClrTx/>
                <a:buSzTx/>
                <a:buFontTx/>
                <a:buNone/>
                <a:tabLst/>
                <a:defRPr/>
              </a:pPr>
              <a:r>
                <a:rPr kumimoji="0" lang="tr-TR" sz="1200" b="1" i="0" u="none" strike="noStrike" kern="0" cap="none" spc="0" normalizeH="0" baseline="0" noProof="0" dirty="0">
                  <a:ln>
                    <a:noFill/>
                  </a:ln>
                  <a:solidFill>
                    <a:srgbClr val="E7E6E6"/>
                  </a:solidFill>
                  <a:effectLst/>
                  <a:uLnTx/>
                  <a:uFillTx/>
                  <a:latin typeface="Arial" panose="020B0604020202020204" pitchFamily="34" charset="0"/>
                  <a:cs typeface="Arial" panose="020B0604020202020204" pitchFamily="34" charset="0"/>
                </a:rPr>
                <a:t>Standart </a:t>
              </a:r>
              <a:r>
                <a:rPr kumimoji="0" lang="tr-TR" sz="12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KOS </a:t>
              </a:r>
              <a:r>
                <a:rPr lang="tr-TR" sz="1200" b="1" kern="0" dirty="0">
                  <a:solidFill>
                    <a:prstClr val="white"/>
                  </a:solidFill>
                  <a:latin typeface="Arial" panose="020B0604020202020204" pitchFamily="34" charset="0"/>
                  <a:cs typeface="Arial" panose="020B0604020202020204" pitchFamily="34" charset="0"/>
                </a:rPr>
                <a:t>4</a:t>
              </a:r>
              <a:endParaRPr kumimoji="0" lang="tr-TR" sz="12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8" name="Serbest Form 27"/>
            <p:cNvSpPr/>
            <p:nvPr/>
          </p:nvSpPr>
          <p:spPr>
            <a:xfrm>
              <a:off x="681274" y="3016382"/>
              <a:ext cx="3694728" cy="900000"/>
            </a:xfrm>
            <a:custGeom>
              <a:avLst/>
              <a:gdLst>
                <a:gd name="connsiteX0" fmla="*/ 0 w 4001547"/>
                <a:gd name="connsiteY0" fmla="*/ 841286 h 841286"/>
                <a:gd name="connsiteX1" fmla="*/ 666921 w 4001547"/>
                <a:gd name="connsiteY1" fmla="*/ 0 h 841286"/>
                <a:gd name="connsiteX2" fmla="*/ 3334626 w 4001547"/>
                <a:gd name="connsiteY2" fmla="*/ 0 h 841286"/>
                <a:gd name="connsiteX3" fmla="*/ 4001547 w 4001547"/>
                <a:gd name="connsiteY3" fmla="*/ 841286 h 841286"/>
                <a:gd name="connsiteX4" fmla="*/ 0 w 4001547"/>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1547" h="841286">
                  <a:moveTo>
                    <a:pt x="0" y="841286"/>
                  </a:moveTo>
                  <a:lnTo>
                    <a:pt x="666921" y="0"/>
                  </a:lnTo>
                  <a:lnTo>
                    <a:pt x="3334626" y="0"/>
                  </a:lnTo>
                  <a:lnTo>
                    <a:pt x="4001547" y="841286"/>
                  </a:lnTo>
                  <a:lnTo>
                    <a:pt x="0" y="841286"/>
                  </a:lnTo>
                  <a:close/>
                </a:path>
              </a:pathLst>
            </a:custGeom>
            <a:solidFill>
              <a:srgbClr val="5353FF"/>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725671" tIns="25400" rIns="725671" bIns="254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tr-TR" sz="1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Genel Şart KOS </a:t>
              </a:r>
              <a:r>
                <a:rPr lang="tr-TR" sz="1200" b="1" kern="0" dirty="0">
                  <a:solidFill>
                    <a:schemeClr val="bg1"/>
                  </a:solidFill>
                  <a:latin typeface="Arial" panose="020B0604020202020204" pitchFamily="34" charset="0"/>
                  <a:cs typeface="Arial" panose="020B0604020202020204" pitchFamily="34" charset="0"/>
                </a:rPr>
                <a:t>4.1</a:t>
              </a:r>
              <a:endParaRPr kumimoji="0" lang="tr-TR" sz="12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29" name="Serbest Form 28"/>
            <p:cNvSpPr/>
            <p:nvPr/>
          </p:nvSpPr>
          <p:spPr>
            <a:xfrm>
              <a:off x="69414" y="3956568"/>
              <a:ext cx="4942853" cy="1055699"/>
            </a:xfrm>
            <a:custGeom>
              <a:avLst/>
              <a:gdLst>
                <a:gd name="connsiteX0" fmla="*/ 0 w 5335396"/>
                <a:gd name="connsiteY0" fmla="*/ 841286 h 841286"/>
                <a:gd name="connsiteX1" fmla="*/ 666921 w 5335396"/>
                <a:gd name="connsiteY1" fmla="*/ 0 h 841286"/>
                <a:gd name="connsiteX2" fmla="*/ 4668475 w 5335396"/>
                <a:gd name="connsiteY2" fmla="*/ 0 h 841286"/>
                <a:gd name="connsiteX3" fmla="*/ 5335396 w 5335396"/>
                <a:gd name="connsiteY3" fmla="*/ 841286 h 841286"/>
                <a:gd name="connsiteX4" fmla="*/ 0 w 5335396"/>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5396" h="841286">
                  <a:moveTo>
                    <a:pt x="0" y="841286"/>
                  </a:moveTo>
                  <a:lnTo>
                    <a:pt x="666921" y="0"/>
                  </a:lnTo>
                  <a:lnTo>
                    <a:pt x="4668475" y="0"/>
                  </a:lnTo>
                  <a:lnTo>
                    <a:pt x="5335396" y="841286"/>
                  </a:lnTo>
                  <a:lnTo>
                    <a:pt x="0" y="841286"/>
                  </a:lnTo>
                  <a:close/>
                </a:path>
              </a:pathLst>
            </a:custGeom>
            <a:solidFill>
              <a:srgbClr val="A3A3FF"/>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959095" tIns="25400" rIns="959094" bIns="25400" numCol="1" spcCol="1270" anchor="ctr" anchorCtr="0">
              <a:noAutofit/>
            </a:bodyPr>
            <a:lstStyle/>
            <a:p>
              <a:pPr algn="ctr" defTabSz="889000">
                <a:defRPr/>
              </a:pPr>
              <a:r>
                <a:rPr kumimoji="0" lang="tr-TR" sz="16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lang="tr-TR" sz="1600" b="1" kern="0" dirty="0">
                  <a:solidFill>
                    <a:prstClr val="black"/>
                  </a:solidFill>
                  <a:latin typeface="Arial" panose="020B0604020202020204" pitchFamily="34" charset="0"/>
                  <a:cs typeface="Arial" panose="020B0604020202020204" pitchFamily="34" charset="0"/>
                </a:rPr>
                <a:t>E.4.1.1</a:t>
              </a:r>
            </a:p>
          </p:txBody>
        </p:sp>
      </p:grpSp>
      <p:sp>
        <p:nvSpPr>
          <p:cNvPr id="16" name="Yuvarlatılmış Dikdörtgen 15"/>
          <p:cNvSpPr/>
          <p:nvPr/>
        </p:nvSpPr>
        <p:spPr>
          <a:xfrm>
            <a:off x="3895344" y="5553363"/>
            <a:ext cx="3218378" cy="827341"/>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360363" lvl="0">
              <a:defRPr/>
            </a:pPr>
            <a:r>
              <a:rPr kumimoji="0" lang="tr-TR" sz="1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TAMAMLANMA TARİHİ</a:t>
            </a:r>
            <a:endParaRPr lang="tr-TR" sz="1200" kern="0" dirty="0">
              <a:solidFill>
                <a:prstClr val="black"/>
              </a:solidFill>
              <a:latin typeface="Arial" panose="020B0604020202020204" pitchFamily="34" charset="0"/>
              <a:cs typeface="Arial" panose="020B0604020202020204" pitchFamily="34" charset="0"/>
            </a:endParaRPr>
          </a:p>
          <a:p>
            <a:pPr marL="360363" lvl="0">
              <a:defRPr/>
            </a:pPr>
            <a:r>
              <a:rPr lang="tr-TR" sz="1200" kern="0" dirty="0">
                <a:solidFill>
                  <a:prstClr val="black"/>
                </a:solidFill>
                <a:latin typeface="Arial" panose="020B0604020202020204" pitchFamily="34" charset="0"/>
                <a:cs typeface="Arial" panose="020B0604020202020204" pitchFamily="34" charset="0"/>
              </a:rPr>
              <a:t>2. Çeyrek Dönem 2025</a:t>
            </a:r>
          </a:p>
          <a:p>
            <a:pPr marL="360363" lvl="0">
              <a:defRPr/>
            </a:pPr>
            <a:r>
              <a:rPr lang="tr-TR" sz="1200" kern="0" dirty="0">
                <a:solidFill>
                  <a:prstClr val="black"/>
                </a:solidFill>
                <a:latin typeface="Arial" panose="020B0604020202020204" pitchFamily="34" charset="0"/>
                <a:cs typeface="Arial" panose="020B0604020202020204" pitchFamily="34" charset="0"/>
              </a:rPr>
              <a:t>2. Çeyrek Dönem 2026</a:t>
            </a:r>
          </a:p>
        </p:txBody>
      </p:sp>
      <p:sp>
        <p:nvSpPr>
          <p:cNvPr id="17" name="Yuvarlatılmış Dikdörtgen 16"/>
          <p:cNvSpPr/>
          <p:nvPr/>
        </p:nvSpPr>
        <p:spPr>
          <a:xfrm>
            <a:off x="438869" y="5553363"/>
            <a:ext cx="3456475" cy="813815"/>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265113">
              <a:defRPr/>
            </a:pPr>
            <a:r>
              <a:rPr kumimoji="0" lang="tr-TR" sz="1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SORUMLU BİRİM</a:t>
            </a:r>
          </a:p>
          <a:p>
            <a:pPr marL="265113">
              <a:defRPr/>
            </a:pPr>
            <a:r>
              <a:rPr lang="tr-TR" sz="1200" kern="0" dirty="0">
                <a:solidFill>
                  <a:prstClr val="black"/>
                </a:solidFill>
                <a:latin typeface="Arial" panose="020B0604020202020204" pitchFamily="34" charset="0"/>
                <a:cs typeface="Arial" panose="020B0604020202020204" pitchFamily="34" charset="0"/>
              </a:rPr>
              <a:t>Merkez Birimler/İl Sağlık Müdürlükleri</a:t>
            </a:r>
          </a:p>
        </p:txBody>
      </p:sp>
      <p:sp>
        <p:nvSpPr>
          <p:cNvPr id="18" name="Yuvarlatılmış Dikdörtgen 17"/>
          <p:cNvSpPr/>
          <p:nvPr/>
        </p:nvSpPr>
        <p:spPr>
          <a:xfrm>
            <a:off x="7113722" y="5553362"/>
            <a:ext cx="4073746" cy="813815"/>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265113">
              <a:defRPr/>
            </a:pPr>
            <a:r>
              <a:rPr lang="tr-TR" sz="1400" b="1" kern="0" dirty="0">
                <a:solidFill>
                  <a:prstClr val="black"/>
                </a:solidFill>
                <a:latin typeface="Arial" panose="020B0604020202020204" pitchFamily="34" charset="0"/>
                <a:cs typeface="Arial" panose="020B0604020202020204" pitchFamily="34" charset="0"/>
              </a:rPr>
              <a:t>Eylem Çıktısı</a:t>
            </a:r>
          </a:p>
          <a:p>
            <a:pPr marL="265113">
              <a:defRPr/>
            </a:pPr>
            <a:r>
              <a:rPr lang="sv-SE" sz="1400" kern="0" dirty="0">
                <a:solidFill>
                  <a:prstClr val="black"/>
                </a:solidFill>
                <a:latin typeface="Arial" panose="020B0604020202020204" pitchFamily="34" charset="0"/>
                <a:cs typeface="Arial" panose="020B0604020202020204" pitchFamily="34" charset="0"/>
              </a:rPr>
              <a:t>Sorumluluk Matrisi Formu</a:t>
            </a:r>
            <a:endParaRPr lang="tr-TR" sz="1400" kern="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5622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Unvan 3"/>
          <p:cNvSpPr>
            <a:spLocks noGrp="1"/>
          </p:cNvSpPr>
          <p:nvPr>
            <p:ph type="title" idx="4294967295"/>
          </p:nvPr>
        </p:nvSpPr>
        <p:spPr>
          <a:xfrm>
            <a:off x="1205794" y="279670"/>
            <a:ext cx="3642252" cy="444950"/>
          </a:xfrm>
          <a:prstGeom prst="rect">
            <a:avLst/>
          </a:prstGeom>
        </p:spPr>
        <p:txBody>
          <a:bodyPr/>
          <a:lstStyle/>
          <a:p>
            <a:r>
              <a:rPr lang="tr-TR" sz="2000" b="1" dirty="0"/>
              <a:t>Kontrol Ortamı Standartları</a:t>
            </a:r>
          </a:p>
        </p:txBody>
      </p:sp>
      <p:grpSp>
        <p:nvGrpSpPr>
          <p:cNvPr id="4" name="Grup 3"/>
          <p:cNvGrpSpPr/>
          <p:nvPr/>
        </p:nvGrpSpPr>
        <p:grpSpPr>
          <a:xfrm>
            <a:off x="438869" y="1697249"/>
            <a:ext cx="9410455" cy="3555315"/>
            <a:chOff x="69414" y="1134788"/>
            <a:chExt cx="10263182" cy="3877479"/>
          </a:xfrm>
        </p:grpSpPr>
        <p:sp>
          <p:nvSpPr>
            <p:cNvPr id="22" name="Beşgen 21"/>
            <p:cNvSpPr/>
            <p:nvPr/>
          </p:nvSpPr>
          <p:spPr>
            <a:xfrm>
              <a:off x="3670526" y="3008873"/>
              <a:ext cx="5506276" cy="900000"/>
            </a:xfrm>
            <a:prstGeom prst="homePlate">
              <a:avLst/>
            </a:prstGeom>
            <a:solidFill>
              <a:srgbClr val="5353FF"/>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lvl="0">
                <a:defRPr/>
              </a:pPr>
              <a:r>
                <a:rPr lang="tr-TR" sz="1200" kern="0" dirty="0">
                  <a:solidFill>
                    <a:prstClr val="white"/>
                  </a:solidFill>
                  <a:latin typeface="Arial" panose="020B0604020202020204" pitchFamily="34" charset="0"/>
                  <a:cs typeface="Arial" panose="020B0604020202020204" pitchFamily="34" charset="0"/>
                </a:rPr>
                <a:t>İdarenin yöneticileri, faaliyetlerin yürütülmesinde hassas görevlere ilişkin prosedürleri belirlemeli ve personele duyurmalıdır.</a:t>
              </a:r>
            </a:p>
          </p:txBody>
        </p:sp>
        <p:sp>
          <p:nvSpPr>
            <p:cNvPr id="23" name="Beşgen 22"/>
            <p:cNvSpPr/>
            <p:nvPr/>
          </p:nvSpPr>
          <p:spPr>
            <a:xfrm>
              <a:off x="4390308" y="3947954"/>
              <a:ext cx="5942288" cy="1064313"/>
            </a:xfrm>
            <a:prstGeom prst="homePlate">
              <a:avLst/>
            </a:prstGeom>
            <a:solidFill>
              <a:srgbClr val="A3A3FF"/>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lvl="0">
                <a:defRPr/>
              </a:pPr>
              <a:r>
                <a:rPr lang="tr-TR" sz="1200" b="1" u="sng" kern="0" dirty="0">
                  <a:latin typeface="Arial" panose="020B0604020202020204" pitchFamily="34" charset="0"/>
                  <a:cs typeface="Arial" panose="020B0604020202020204" pitchFamily="34" charset="0"/>
                </a:rPr>
                <a:t>Bakanlık düzeyinde</a:t>
              </a:r>
              <a:r>
                <a:rPr lang="tr-TR" sz="1200" kern="0" dirty="0">
                  <a:latin typeface="Arial" panose="020B0604020202020204" pitchFamily="34" charset="0"/>
                  <a:cs typeface="Arial" panose="020B0604020202020204" pitchFamily="34" charset="0"/>
                </a:rPr>
                <a:t> Sağlık Bakanlığı Organizasyon Rehberinin güncellenmesi.</a:t>
              </a:r>
            </a:p>
          </p:txBody>
        </p:sp>
        <p:sp>
          <p:nvSpPr>
            <p:cNvPr id="24" name="Beşgen 23"/>
            <p:cNvSpPr/>
            <p:nvPr/>
          </p:nvSpPr>
          <p:spPr>
            <a:xfrm>
              <a:off x="3073235" y="2073617"/>
              <a:ext cx="5143826" cy="900000"/>
            </a:xfrm>
            <a:prstGeom prst="homePlate">
              <a:avLst/>
            </a:prstGeom>
            <a:solidFill>
              <a:srgbClr val="0000C8"/>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lvl="0">
                <a:defRPr/>
              </a:pPr>
              <a:r>
                <a:rPr lang="tr-TR" sz="1200" b="1" u="sng" kern="0" dirty="0">
                  <a:solidFill>
                    <a:prstClr val="white"/>
                  </a:solidFill>
                  <a:latin typeface="Arial" panose="020B0604020202020204" pitchFamily="34" charset="0"/>
                  <a:cs typeface="Arial" panose="020B0604020202020204" pitchFamily="34" charset="0"/>
                </a:rPr>
                <a:t>Misyon, organizasyon yapısı ve görevler: </a:t>
              </a:r>
              <a:r>
                <a:rPr lang="tr-TR" sz="1200" kern="0" dirty="0">
                  <a:solidFill>
                    <a:prstClr val="white"/>
                  </a:solidFill>
                  <a:latin typeface="Arial" panose="020B0604020202020204" pitchFamily="34" charset="0"/>
                  <a:cs typeface="Arial" panose="020B0604020202020204" pitchFamily="34" charset="0"/>
                </a:rPr>
                <a:t>İdarelerin misyonu ile birimlerin ve personelin görev tanımları yazılı olarak belirlenmeli, personele duyurulmalı ve idarede uygun bir organizasyon yapısı oluşturulmalıdır</a:t>
              </a:r>
              <a:endParaRPr kumimoji="0" lang="tr-TR" sz="12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5" name="Beşgen 24"/>
            <p:cNvSpPr/>
            <p:nvPr/>
          </p:nvSpPr>
          <p:spPr>
            <a:xfrm>
              <a:off x="2496289" y="1141121"/>
              <a:ext cx="4461247" cy="900000"/>
            </a:xfrm>
            <a:prstGeom prst="homePlate">
              <a:avLst/>
            </a:prstGeom>
            <a:solidFill>
              <a:srgbClr val="00008C"/>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marR="0" lvl="0" indent="0" defTabSz="914400" eaLnBrk="1" fontAlgn="auto" latinLnBrk="0" hangingPunct="1">
                <a:lnSpc>
                  <a:spcPct val="100000"/>
                </a:lnSpc>
                <a:spcBef>
                  <a:spcPts val="0"/>
                </a:spcBef>
                <a:spcAft>
                  <a:spcPts val="0"/>
                </a:spcAft>
                <a:buClrTx/>
                <a:buSzTx/>
                <a:buFontTx/>
                <a:buNone/>
                <a:tabLst/>
                <a:defRPr/>
              </a:pPr>
              <a:r>
                <a:rPr kumimoji="0" lang="tr-TR"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KONTROL ORTAMI</a:t>
              </a:r>
            </a:p>
          </p:txBody>
        </p:sp>
        <p:sp>
          <p:nvSpPr>
            <p:cNvPr id="26" name="Serbest Form 25"/>
            <p:cNvSpPr/>
            <p:nvPr/>
          </p:nvSpPr>
          <p:spPr>
            <a:xfrm>
              <a:off x="1883525" y="1134788"/>
              <a:ext cx="1231576" cy="906334"/>
            </a:xfrm>
            <a:custGeom>
              <a:avLst/>
              <a:gdLst>
                <a:gd name="connsiteX0" fmla="*/ 0 w 1333849"/>
                <a:gd name="connsiteY0" fmla="*/ 841286 h 841286"/>
                <a:gd name="connsiteX1" fmla="*/ 666921 w 1333849"/>
                <a:gd name="connsiteY1" fmla="*/ 0 h 841286"/>
                <a:gd name="connsiteX2" fmla="*/ 666928 w 1333849"/>
                <a:gd name="connsiteY2" fmla="*/ 0 h 841286"/>
                <a:gd name="connsiteX3" fmla="*/ 1333849 w 1333849"/>
                <a:gd name="connsiteY3" fmla="*/ 841286 h 841286"/>
                <a:gd name="connsiteX4" fmla="*/ 0 w 1333849"/>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849" h="841286">
                  <a:moveTo>
                    <a:pt x="0" y="841286"/>
                  </a:moveTo>
                  <a:lnTo>
                    <a:pt x="666921" y="0"/>
                  </a:lnTo>
                  <a:lnTo>
                    <a:pt x="666928" y="0"/>
                  </a:lnTo>
                  <a:lnTo>
                    <a:pt x="1333849" y="841286"/>
                  </a:lnTo>
                  <a:lnTo>
                    <a:pt x="0" y="841286"/>
                  </a:lnTo>
                  <a:close/>
                </a:path>
              </a:pathLst>
            </a:custGeom>
            <a:solidFill>
              <a:srgbClr val="00008C"/>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20320" tIns="20320" rIns="20320" bIns="20320" numCol="1" spcCol="1270" anchor="ctr" anchorCtr="0">
              <a:noAutofit/>
            </a:bodyPr>
            <a:lstStyle/>
            <a:p>
              <a:pPr marL="0" marR="0" lvl="0" indent="0" algn="ctr" defTabSz="711200" eaLnBrk="1" fontAlgn="auto" latinLnBrk="0" hangingPunct="1">
                <a:lnSpc>
                  <a:spcPct val="100000"/>
                </a:lnSpc>
                <a:spcBef>
                  <a:spcPct val="0"/>
                </a:spcBef>
                <a:spcAft>
                  <a:spcPts val="0"/>
                </a:spcAft>
                <a:buClrTx/>
                <a:buSzTx/>
                <a:buFontTx/>
                <a:buNone/>
                <a:tabLst/>
                <a:defRPr/>
              </a:pPr>
              <a:endParaRPr kumimoji="0" lang="tr-TR" sz="1100" b="1" i="0" u="none" strike="noStrike" kern="0" cap="none" spc="0" normalizeH="0" baseline="0" noProof="0" dirty="0">
                <a:ln>
                  <a:noFill/>
                </a:ln>
                <a:solidFill>
                  <a:srgbClr val="E7E6E6"/>
                </a:solidFill>
                <a:effectLst/>
                <a:uLnTx/>
                <a:uFillTx/>
                <a:latin typeface="Arial" panose="020B0604020202020204" pitchFamily="34" charset="0"/>
                <a:cs typeface="Arial" panose="020B0604020202020204" pitchFamily="34" charset="0"/>
              </a:endParaRPr>
            </a:p>
            <a:p>
              <a:pPr marL="0" marR="0" lvl="0" indent="0" algn="ctr" defTabSz="711200" eaLnBrk="1" fontAlgn="auto" latinLnBrk="0" hangingPunct="1">
                <a:lnSpc>
                  <a:spcPct val="100000"/>
                </a:lnSpc>
                <a:spcBef>
                  <a:spcPct val="0"/>
                </a:spcBef>
                <a:spcAft>
                  <a:spcPts val="0"/>
                </a:spcAft>
                <a:buClrTx/>
                <a:buSzTx/>
                <a:buFontTx/>
                <a:buNone/>
                <a:tabLst/>
                <a:defRPr/>
              </a:pPr>
              <a:endParaRPr kumimoji="0" lang="tr-TR" sz="1100" b="1" i="0" u="none" strike="noStrike" kern="0" cap="none" spc="0" normalizeH="0" baseline="0" noProof="0" dirty="0">
                <a:ln>
                  <a:noFill/>
                </a:ln>
                <a:solidFill>
                  <a:srgbClr val="E7E6E6"/>
                </a:solidFill>
                <a:effectLst/>
                <a:uLnTx/>
                <a:uFillTx/>
                <a:latin typeface="Arial" panose="020B0604020202020204" pitchFamily="34" charset="0"/>
                <a:cs typeface="Arial" panose="020B0604020202020204" pitchFamily="34" charset="0"/>
              </a:endParaRPr>
            </a:p>
            <a:p>
              <a:pPr marL="0" marR="0" lvl="0" indent="0" algn="ctr" defTabSz="711200" eaLnBrk="1" fontAlgn="auto" latinLnBrk="0" hangingPunct="1">
                <a:lnSpc>
                  <a:spcPct val="100000"/>
                </a:lnSpc>
                <a:spcBef>
                  <a:spcPct val="0"/>
                </a:spcBef>
                <a:spcAft>
                  <a:spcPts val="0"/>
                </a:spcAft>
                <a:buClrTx/>
                <a:buSzTx/>
                <a:buFontTx/>
                <a:buNone/>
                <a:tabLst/>
                <a:defRPr/>
              </a:pPr>
              <a:r>
                <a:rPr kumimoji="0" lang="tr-TR" sz="1100" b="1" i="0" u="none" strike="noStrike" kern="0" cap="none" spc="0" normalizeH="0" baseline="0" noProof="0" dirty="0">
                  <a:ln>
                    <a:noFill/>
                  </a:ln>
                  <a:solidFill>
                    <a:srgbClr val="E7E6E6"/>
                  </a:solidFill>
                  <a:effectLst/>
                  <a:uLnTx/>
                  <a:uFillTx/>
                  <a:latin typeface="Arial" panose="020B0604020202020204" pitchFamily="34" charset="0"/>
                  <a:cs typeface="Arial" panose="020B0604020202020204" pitchFamily="34" charset="0"/>
                </a:rPr>
                <a:t>Bileşen </a:t>
              </a:r>
              <a:r>
                <a:rPr kumimoji="0" lang="tr-TR" sz="11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1</a:t>
              </a:r>
            </a:p>
          </p:txBody>
        </p:sp>
        <p:sp>
          <p:nvSpPr>
            <p:cNvPr id="27" name="Serbest Form 26"/>
            <p:cNvSpPr/>
            <p:nvPr/>
          </p:nvSpPr>
          <p:spPr>
            <a:xfrm>
              <a:off x="1277550" y="2073615"/>
              <a:ext cx="2463151" cy="900000"/>
            </a:xfrm>
            <a:custGeom>
              <a:avLst/>
              <a:gdLst>
                <a:gd name="connsiteX0" fmla="*/ 0 w 2667698"/>
                <a:gd name="connsiteY0" fmla="*/ 841286 h 841286"/>
                <a:gd name="connsiteX1" fmla="*/ 666921 w 2667698"/>
                <a:gd name="connsiteY1" fmla="*/ 0 h 841286"/>
                <a:gd name="connsiteX2" fmla="*/ 2000777 w 2667698"/>
                <a:gd name="connsiteY2" fmla="*/ 0 h 841286"/>
                <a:gd name="connsiteX3" fmla="*/ 2667698 w 2667698"/>
                <a:gd name="connsiteY3" fmla="*/ 841286 h 841286"/>
                <a:gd name="connsiteX4" fmla="*/ 0 w 2667698"/>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698" h="841286">
                  <a:moveTo>
                    <a:pt x="0" y="841286"/>
                  </a:moveTo>
                  <a:lnTo>
                    <a:pt x="666921" y="0"/>
                  </a:lnTo>
                  <a:lnTo>
                    <a:pt x="2000777" y="0"/>
                  </a:lnTo>
                  <a:lnTo>
                    <a:pt x="2667698" y="841286"/>
                  </a:lnTo>
                  <a:lnTo>
                    <a:pt x="0" y="841286"/>
                  </a:lnTo>
                  <a:close/>
                </a:path>
              </a:pathLst>
            </a:custGeom>
            <a:solidFill>
              <a:srgbClr val="0000C8"/>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492248" tIns="25400" rIns="492247" bIns="254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endParaRPr kumimoji="0" lang="tr-TR" sz="1200" b="1" i="0" u="none" strike="noStrike" kern="0" cap="none" spc="0" normalizeH="0" baseline="0" noProof="0" dirty="0">
                <a:ln>
                  <a:noFill/>
                </a:ln>
                <a:solidFill>
                  <a:srgbClr val="E7E6E6"/>
                </a:solidFill>
                <a:effectLst/>
                <a:uLnTx/>
                <a:uFillTx/>
                <a:latin typeface="Arial" panose="020B0604020202020204" pitchFamily="34" charset="0"/>
                <a:cs typeface="Arial" panose="020B0604020202020204" pitchFamily="34" charset="0"/>
              </a:endParaRPr>
            </a:p>
            <a:p>
              <a:pPr marL="0" marR="0" lvl="0" indent="0" algn="ctr" defTabSz="889000" eaLnBrk="1" fontAlgn="auto" latinLnBrk="0" hangingPunct="1">
                <a:lnSpc>
                  <a:spcPct val="90000"/>
                </a:lnSpc>
                <a:spcBef>
                  <a:spcPct val="0"/>
                </a:spcBef>
                <a:spcAft>
                  <a:spcPct val="35000"/>
                </a:spcAft>
                <a:buClrTx/>
                <a:buSzTx/>
                <a:buFontTx/>
                <a:buNone/>
                <a:tabLst/>
                <a:defRPr/>
              </a:pPr>
              <a:r>
                <a:rPr kumimoji="0" lang="tr-TR" sz="1200" b="1" i="0" u="none" strike="noStrike" kern="0" cap="none" spc="0" normalizeH="0" baseline="0" noProof="0" dirty="0">
                  <a:ln>
                    <a:noFill/>
                  </a:ln>
                  <a:solidFill>
                    <a:srgbClr val="E7E6E6"/>
                  </a:solidFill>
                  <a:effectLst/>
                  <a:uLnTx/>
                  <a:uFillTx/>
                  <a:latin typeface="Arial" panose="020B0604020202020204" pitchFamily="34" charset="0"/>
                  <a:cs typeface="Arial" panose="020B0604020202020204" pitchFamily="34" charset="0"/>
                </a:rPr>
                <a:t>Standart </a:t>
              </a:r>
              <a:r>
                <a:rPr kumimoji="0" lang="tr-TR" sz="12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KOS 2</a:t>
              </a:r>
              <a:endParaRPr kumimoji="0" lang="tr-TR" sz="12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8" name="Serbest Form 27"/>
            <p:cNvSpPr/>
            <p:nvPr/>
          </p:nvSpPr>
          <p:spPr>
            <a:xfrm>
              <a:off x="681274" y="3016382"/>
              <a:ext cx="3694728" cy="900000"/>
            </a:xfrm>
            <a:custGeom>
              <a:avLst/>
              <a:gdLst>
                <a:gd name="connsiteX0" fmla="*/ 0 w 4001547"/>
                <a:gd name="connsiteY0" fmla="*/ 841286 h 841286"/>
                <a:gd name="connsiteX1" fmla="*/ 666921 w 4001547"/>
                <a:gd name="connsiteY1" fmla="*/ 0 h 841286"/>
                <a:gd name="connsiteX2" fmla="*/ 3334626 w 4001547"/>
                <a:gd name="connsiteY2" fmla="*/ 0 h 841286"/>
                <a:gd name="connsiteX3" fmla="*/ 4001547 w 4001547"/>
                <a:gd name="connsiteY3" fmla="*/ 841286 h 841286"/>
                <a:gd name="connsiteX4" fmla="*/ 0 w 4001547"/>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1547" h="841286">
                  <a:moveTo>
                    <a:pt x="0" y="841286"/>
                  </a:moveTo>
                  <a:lnTo>
                    <a:pt x="666921" y="0"/>
                  </a:lnTo>
                  <a:lnTo>
                    <a:pt x="3334626" y="0"/>
                  </a:lnTo>
                  <a:lnTo>
                    <a:pt x="4001547" y="841286"/>
                  </a:lnTo>
                  <a:lnTo>
                    <a:pt x="0" y="841286"/>
                  </a:lnTo>
                  <a:close/>
                </a:path>
              </a:pathLst>
            </a:custGeom>
            <a:solidFill>
              <a:srgbClr val="5353FF"/>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725671" tIns="25400" rIns="725671" bIns="254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tr-TR" sz="1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Genel Şart KOS </a:t>
              </a:r>
              <a:r>
                <a:rPr lang="tr-TR" sz="1200" b="1" kern="0" dirty="0">
                  <a:solidFill>
                    <a:schemeClr val="bg1"/>
                  </a:solidFill>
                  <a:latin typeface="Arial" panose="020B0604020202020204" pitchFamily="34" charset="0"/>
                  <a:cs typeface="Arial" panose="020B0604020202020204" pitchFamily="34" charset="0"/>
                </a:rPr>
                <a:t>2</a:t>
              </a:r>
              <a:r>
                <a:rPr lang="tr-TR" sz="1200" b="1" kern="0" noProof="0" dirty="0">
                  <a:solidFill>
                    <a:schemeClr val="bg1"/>
                  </a:solidFill>
                  <a:latin typeface="Arial" panose="020B0604020202020204" pitchFamily="34" charset="0"/>
                  <a:cs typeface="Arial" panose="020B0604020202020204" pitchFamily="34" charset="0"/>
                </a:rPr>
                <a:t>.6</a:t>
              </a:r>
              <a:endParaRPr kumimoji="0" lang="tr-TR" sz="12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29" name="Serbest Form 28"/>
            <p:cNvSpPr/>
            <p:nvPr/>
          </p:nvSpPr>
          <p:spPr>
            <a:xfrm>
              <a:off x="69414" y="3956568"/>
              <a:ext cx="4942853" cy="1055699"/>
            </a:xfrm>
            <a:custGeom>
              <a:avLst/>
              <a:gdLst>
                <a:gd name="connsiteX0" fmla="*/ 0 w 5335396"/>
                <a:gd name="connsiteY0" fmla="*/ 841286 h 841286"/>
                <a:gd name="connsiteX1" fmla="*/ 666921 w 5335396"/>
                <a:gd name="connsiteY1" fmla="*/ 0 h 841286"/>
                <a:gd name="connsiteX2" fmla="*/ 4668475 w 5335396"/>
                <a:gd name="connsiteY2" fmla="*/ 0 h 841286"/>
                <a:gd name="connsiteX3" fmla="*/ 5335396 w 5335396"/>
                <a:gd name="connsiteY3" fmla="*/ 841286 h 841286"/>
                <a:gd name="connsiteX4" fmla="*/ 0 w 5335396"/>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5396" h="841286">
                  <a:moveTo>
                    <a:pt x="0" y="841286"/>
                  </a:moveTo>
                  <a:lnTo>
                    <a:pt x="666921" y="0"/>
                  </a:lnTo>
                  <a:lnTo>
                    <a:pt x="4668475" y="0"/>
                  </a:lnTo>
                  <a:lnTo>
                    <a:pt x="5335396" y="841286"/>
                  </a:lnTo>
                  <a:lnTo>
                    <a:pt x="0" y="841286"/>
                  </a:lnTo>
                  <a:close/>
                </a:path>
              </a:pathLst>
            </a:custGeom>
            <a:solidFill>
              <a:srgbClr val="A3A3FF"/>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959095" tIns="25400" rIns="959094" bIns="25400" numCol="1" spcCol="1270" anchor="ctr" anchorCtr="0">
              <a:noAutofit/>
            </a:bodyPr>
            <a:lstStyle/>
            <a:p>
              <a:pPr algn="ctr" defTabSz="889000">
                <a:defRPr/>
              </a:pPr>
              <a:r>
                <a:rPr kumimoji="0" lang="tr-TR" sz="16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lang="tr-TR" sz="1600" b="1" kern="0" dirty="0">
                  <a:solidFill>
                    <a:prstClr val="black"/>
                  </a:solidFill>
                  <a:latin typeface="Arial" panose="020B0604020202020204" pitchFamily="34" charset="0"/>
                  <a:cs typeface="Arial" panose="020B0604020202020204" pitchFamily="34" charset="0"/>
                </a:rPr>
                <a:t>E.2.6.7</a:t>
              </a:r>
            </a:p>
          </p:txBody>
        </p:sp>
      </p:grpSp>
      <p:sp>
        <p:nvSpPr>
          <p:cNvPr id="16" name="Yuvarlatılmış Dikdörtgen 15"/>
          <p:cNvSpPr/>
          <p:nvPr/>
        </p:nvSpPr>
        <p:spPr>
          <a:xfrm>
            <a:off x="3895344" y="5553363"/>
            <a:ext cx="3218378" cy="827341"/>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360363" lvl="0">
              <a:defRPr/>
            </a:pPr>
            <a:r>
              <a:rPr kumimoji="0" lang="tr-TR" sz="1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TAMAMLANMA TARİHİ</a:t>
            </a:r>
            <a:endParaRPr lang="tr-TR" sz="1200" kern="0" dirty="0">
              <a:solidFill>
                <a:prstClr val="black"/>
              </a:solidFill>
              <a:latin typeface="Arial" panose="020B0604020202020204" pitchFamily="34" charset="0"/>
              <a:cs typeface="Arial" panose="020B0604020202020204" pitchFamily="34" charset="0"/>
            </a:endParaRPr>
          </a:p>
          <a:p>
            <a:pPr marL="360363" lvl="0">
              <a:defRPr/>
            </a:pPr>
            <a:r>
              <a:rPr lang="tr-TR" sz="1200" kern="0" dirty="0">
                <a:solidFill>
                  <a:prstClr val="black"/>
                </a:solidFill>
                <a:latin typeface="Arial" panose="020B0604020202020204" pitchFamily="34" charset="0"/>
                <a:cs typeface="Arial" panose="020B0604020202020204" pitchFamily="34" charset="0"/>
              </a:rPr>
              <a:t>2. Çeyrek Dönem 2025</a:t>
            </a:r>
          </a:p>
          <a:p>
            <a:pPr marL="360363" lvl="0">
              <a:defRPr/>
            </a:pPr>
            <a:r>
              <a:rPr lang="tr-TR" sz="1200" kern="0" dirty="0">
                <a:solidFill>
                  <a:prstClr val="black"/>
                </a:solidFill>
                <a:latin typeface="Arial" panose="020B0604020202020204" pitchFamily="34" charset="0"/>
                <a:cs typeface="Arial" panose="020B0604020202020204" pitchFamily="34" charset="0"/>
              </a:rPr>
              <a:t>2. Çeyrek Dönem 2026</a:t>
            </a:r>
          </a:p>
        </p:txBody>
      </p:sp>
      <p:sp>
        <p:nvSpPr>
          <p:cNvPr id="17" name="Yuvarlatılmış Dikdörtgen 16"/>
          <p:cNvSpPr/>
          <p:nvPr/>
        </p:nvSpPr>
        <p:spPr>
          <a:xfrm>
            <a:off x="438869" y="5553363"/>
            <a:ext cx="3456475" cy="813815"/>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265113">
              <a:defRPr/>
            </a:pPr>
            <a:r>
              <a:rPr kumimoji="0" lang="tr-TR" sz="1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SORUMLU BİRİM</a:t>
            </a:r>
          </a:p>
          <a:p>
            <a:pPr marL="265113">
              <a:defRPr/>
            </a:pPr>
            <a:r>
              <a:rPr lang="tr-TR" sz="1200" kern="0" dirty="0">
                <a:solidFill>
                  <a:prstClr val="black"/>
                </a:solidFill>
                <a:latin typeface="Arial" panose="020B0604020202020204" pitchFamily="34" charset="0"/>
                <a:cs typeface="Arial" panose="020B0604020202020204" pitchFamily="34" charset="0"/>
              </a:rPr>
              <a:t>Strateji Geliştirme Başkanlığı</a:t>
            </a:r>
          </a:p>
        </p:txBody>
      </p:sp>
      <p:sp>
        <p:nvSpPr>
          <p:cNvPr id="18" name="Yuvarlatılmış Dikdörtgen 17"/>
          <p:cNvSpPr/>
          <p:nvPr/>
        </p:nvSpPr>
        <p:spPr>
          <a:xfrm>
            <a:off x="7113722" y="5553362"/>
            <a:ext cx="4073746" cy="813815"/>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265113">
              <a:defRPr/>
            </a:pPr>
            <a:r>
              <a:rPr lang="tr-TR" sz="1400" b="1" kern="0" dirty="0">
                <a:solidFill>
                  <a:prstClr val="black"/>
                </a:solidFill>
                <a:latin typeface="Arial" panose="020B0604020202020204" pitchFamily="34" charset="0"/>
                <a:cs typeface="Arial" panose="020B0604020202020204" pitchFamily="34" charset="0"/>
              </a:rPr>
              <a:t>Eylem Çıktısı</a:t>
            </a:r>
          </a:p>
          <a:p>
            <a:pPr marL="265113">
              <a:defRPr/>
            </a:pPr>
            <a:r>
              <a:rPr lang="tr-TR" sz="1400" kern="0" dirty="0">
                <a:solidFill>
                  <a:prstClr val="black"/>
                </a:solidFill>
                <a:latin typeface="Arial" panose="020B0604020202020204" pitchFamily="34" charset="0"/>
                <a:cs typeface="Arial" panose="020B0604020202020204" pitchFamily="34" charset="0"/>
              </a:rPr>
              <a:t>Sağlık Bakanlığı Organizasyon Rehberi</a:t>
            </a:r>
          </a:p>
        </p:txBody>
      </p:sp>
    </p:spTree>
    <p:extLst>
      <p:ext uri="{BB962C8B-B14F-4D97-AF65-F5344CB8AC3E}">
        <p14:creationId xmlns:p14="http://schemas.microsoft.com/office/powerpoint/2010/main" val="4277195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Unvan 3"/>
          <p:cNvSpPr>
            <a:spLocks noGrp="1"/>
          </p:cNvSpPr>
          <p:nvPr>
            <p:ph type="title" idx="4294967295"/>
          </p:nvPr>
        </p:nvSpPr>
        <p:spPr>
          <a:xfrm>
            <a:off x="1149046" y="272660"/>
            <a:ext cx="4026804" cy="436323"/>
          </a:xfrm>
          <a:prstGeom prst="rect">
            <a:avLst/>
          </a:prstGeom>
        </p:spPr>
        <p:txBody>
          <a:bodyPr/>
          <a:lstStyle/>
          <a:p>
            <a:r>
              <a:rPr lang="tr-TR" sz="2000" b="1" dirty="0"/>
              <a:t>Kontrol Faaliyetleri Standartları</a:t>
            </a:r>
          </a:p>
        </p:txBody>
      </p:sp>
      <p:grpSp>
        <p:nvGrpSpPr>
          <p:cNvPr id="4" name="Grup 3"/>
          <p:cNvGrpSpPr/>
          <p:nvPr/>
        </p:nvGrpSpPr>
        <p:grpSpPr>
          <a:xfrm>
            <a:off x="487416" y="1704448"/>
            <a:ext cx="9723382" cy="3600481"/>
            <a:chOff x="77321" y="1276988"/>
            <a:chExt cx="10592064" cy="3922147"/>
          </a:xfrm>
        </p:grpSpPr>
        <p:sp>
          <p:nvSpPr>
            <p:cNvPr id="15" name="Beşgen 14"/>
            <p:cNvSpPr/>
            <p:nvPr/>
          </p:nvSpPr>
          <p:spPr>
            <a:xfrm>
              <a:off x="3669965" y="3151073"/>
              <a:ext cx="5643367" cy="900000"/>
            </a:xfrm>
            <a:prstGeom prst="homePlate">
              <a:avLst/>
            </a:prstGeom>
            <a:solidFill>
              <a:schemeClr val="accent6">
                <a:lumMod val="40000"/>
                <a:lumOff val="60000"/>
              </a:schemeClr>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Prosedürler ve ilgili dokümanlar, güncel, kapsamlı, mevzuata uygun ve ilgili personel tarafından anlaşılabilir ve ulaşılabilir olmalıdır.</a:t>
              </a:r>
            </a:p>
          </p:txBody>
        </p:sp>
        <p:sp>
          <p:nvSpPr>
            <p:cNvPr id="16" name="Beşgen 15"/>
            <p:cNvSpPr/>
            <p:nvPr/>
          </p:nvSpPr>
          <p:spPr>
            <a:xfrm>
              <a:off x="4387473" y="4090156"/>
              <a:ext cx="6281912" cy="1107445"/>
            </a:xfrm>
            <a:prstGeom prst="homePlate">
              <a:avLst/>
            </a:prstGeom>
            <a:solidFill>
              <a:schemeClr val="accent6">
                <a:lumMod val="20000"/>
                <a:lumOff val="80000"/>
              </a:schemeClr>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marR="0" lvl="0" indent="0" algn="l" defTabSz="914400" rtl="0" eaLnBrk="1" fontAlgn="auto" latinLnBrk="0" hangingPunct="1">
                <a:lnSpc>
                  <a:spcPct val="100000"/>
                </a:lnSpc>
                <a:spcBef>
                  <a:spcPts val="0"/>
                </a:spcBef>
                <a:spcAft>
                  <a:spcPts val="0"/>
                </a:spcAft>
                <a:buClrTx/>
                <a:buSzTx/>
                <a:buFontTx/>
                <a:buNone/>
                <a:tabLst/>
                <a:defRPr/>
              </a:pPr>
              <a:r>
                <a:rPr kumimoji="0" lang="tr-TR" sz="1200" b="1" i="0" u="sng"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Harcama Birimi Düzeyinde</a:t>
              </a:r>
              <a:r>
                <a:rPr kumimoji="0" lang="tr-TR"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Strateji Geliştirme Başkanlığının hazırladığı prosedür doğrultusunda organizasyon kitabının güncellenmesi.</a:t>
              </a:r>
            </a:p>
          </p:txBody>
        </p:sp>
        <p:sp>
          <p:nvSpPr>
            <p:cNvPr id="19" name="Beşgen 18"/>
            <p:cNvSpPr/>
            <p:nvPr/>
          </p:nvSpPr>
          <p:spPr>
            <a:xfrm>
              <a:off x="3072674" y="2215817"/>
              <a:ext cx="4979125" cy="900000"/>
            </a:xfrm>
            <a:prstGeom prst="homePlate">
              <a:avLst/>
            </a:prstGeom>
            <a:solidFill>
              <a:schemeClr val="accent6">
                <a:lumMod val="60000"/>
                <a:lumOff val="40000"/>
              </a:schemeClr>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marR="0" lvl="0" indent="0" algn="l" defTabSz="914400" rtl="0" eaLnBrk="1" fontAlgn="auto" latinLnBrk="0" hangingPunct="1">
                <a:lnSpc>
                  <a:spcPct val="100000"/>
                </a:lnSpc>
                <a:spcBef>
                  <a:spcPts val="0"/>
                </a:spcBef>
                <a:spcAft>
                  <a:spcPts val="0"/>
                </a:spcAft>
                <a:buClrTx/>
                <a:buSzTx/>
                <a:buFontTx/>
                <a:buNone/>
                <a:tabLst/>
                <a:defRPr/>
              </a:pPr>
              <a:r>
                <a:rPr kumimoji="0" lang="tr-TR" sz="1100" b="1" i="0" u="sng"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Prosedürlerin Belirlenmesi ve Belgelendirilmesi: </a:t>
              </a:r>
              <a:r>
                <a:rPr kumimoji="0" lang="tr-TR" sz="11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İdareler, faaliyetleri ile mali karar ve işlemleri için gerekli yazılı prosedürleri ve bu alanlara ilişkin düzenlemeleri hazırlamalı, güncellemeli ve ilgili personelin erişimine sunmalıdır.</a:t>
              </a:r>
            </a:p>
          </p:txBody>
        </p:sp>
        <p:sp>
          <p:nvSpPr>
            <p:cNvPr id="30" name="Beşgen 29"/>
            <p:cNvSpPr/>
            <p:nvPr/>
          </p:nvSpPr>
          <p:spPr>
            <a:xfrm>
              <a:off x="2495729" y="1283321"/>
              <a:ext cx="4537923" cy="900000"/>
            </a:xfrm>
            <a:prstGeom prst="homePlate">
              <a:avLst/>
            </a:prstGeom>
            <a:solidFill>
              <a:schemeClr val="accent6">
                <a:lumMod val="75000"/>
              </a:schemeClr>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rPr>
                <a:t>KONTROL FAALİYETLERİ STANDARDI</a:t>
              </a:r>
            </a:p>
          </p:txBody>
        </p:sp>
        <p:sp>
          <p:nvSpPr>
            <p:cNvPr id="32" name="Serbest Form 31"/>
            <p:cNvSpPr/>
            <p:nvPr/>
          </p:nvSpPr>
          <p:spPr>
            <a:xfrm>
              <a:off x="1882965" y="1276988"/>
              <a:ext cx="1231576" cy="906334"/>
            </a:xfrm>
            <a:custGeom>
              <a:avLst/>
              <a:gdLst>
                <a:gd name="connsiteX0" fmla="*/ 0 w 1333849"/>
                <a:gd name="connsiteY0" fmla="*/ 841286 h 841286"/>
                <a:gd name="connsiteX1" fmla="*/ 666921 w 1333849"/>
                <a:gd name="connsiteY1" fmla="*/ 0 h 841286"/>
                <a:gd name="connsiteX2" fmla="*/ 666928 w 1333849"/>
                <a:gd name="connsiteY2" fmla="*/ 0 h 841286"/>
                <a:gd name="connsiteX3" fmla="*/ 1333849 w 1333849"/>
                <a:gd name="connsiteY3" fmla="*/ 841286 h 841286"/>
                <a:gd name="connsiteX4" fmla="*/ 0 w 1333849"/>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849" h="841286">
                  <a:moveTo>
                    <a:pt x="0" y="841286"/>
                  </a:moveTo>
                  <a:lnTo>
                    <a:pt x="666921" y="0"/>
                  </a:lnTo>
                  <a:lnTo>
                    <a:pt x="666928" y="0"/>
                  </a:lnTo>
                  <a:lnTo>
                    <a:pt x="1333849" y="841286"/>
                  </a:lnTo>
                  <a:lnTo>
                    <a:pt x="0" y="841286"/>
                  </a:lnTo>
                  <a:close/>
                </a:path>
              </a:pathLst>
            </a:custGeom>
            <a:solidFill>
              <a:schemeClr val="accent6">
                <a:lumMod val="75000"/>
              </a:schemeClr>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20320" tIns="20320" rIns="20320" bIns="20320" numCol="1" spcCol="1270" anchor="ctr" anchorCtr="0">
              <a:noAutofit/>
            </a:bodyPr>
            <a:lstStyle/>
            <a:p>
              <a:pPr marL="0" marR="0" lvl="0" indent="0" algn="ctr" defTabSz="711200" rtl="0" eaLnBrk="1" fontAlgn="auto" latinLnBrk="0" hangingPunct="1">
                <a:lnSpc>
                  <a:spcPct val="100000"/>
                </a:lnSpc>
                <a:spcBef>
                  <a:spcPct val="0"/>
                </a:spcBef>
                <a:spcAft>
                  <a:spcPts val="0"/>
                </a:spcAft>
                <a:buClrTx/>
                <a:buSzTx/>
                <a:buFontTx/>
                <a:buNone/>
                <a:tabLst/>
                <a:defRPr/>
              </a:pPr>
              <a:endParaRPr kumimoji="0" lang="tr-TR" sz="1100" b="1" i="0" u="none" strike="noStrike" kern="0" cap="none" spc="0" normalizeH="0" baseline="0" noProof="0" dirty="0">
                <a:ln>
                  <a:noFill/>
                </a:ln>
                <a:solidFill>
                  <a:srgbClr val="E7E6E6"/>
                </a:solidFill>
                <a:effectLst/>
                <a:uLnTx/>
                <a:uFillTx/>
                <a:latin typeface="Arial" panose="020B0604020202020204" pitchFamily="34" charset="0"/>
                <a:ea typeface="+mn-ea"/>
                <a:cs typeface="+mn-cs"/>
              </a:endParaRPr>
            </a:p>
            <a:p>
              <a:pPr marL="0" marR="0" lvl="0" indent="0" algn="ctr" defTabSz="711200" rtl="0" eaLnBrk="1" fontAlgn="auto" latinLnBrk="0" hangingPunct="1">
                <a:lnSpc>
                  <a:spcPct val="100000"/>
                </a:lnSpc>
                <a:spcBef>
                  <a:spcPct val="0"/>
                </a:spcBef>
                <a:spcAft>
                  <a:spcPts val="0"/>
                </a:spcAft>
                <a:buClrTx/>
                <a:buSzTx/>
                <a:buFontTx/>
                <a:buNone/>
                <a:tabLst/>
                <a:defRPr/>
              </a:pPr>
              <a:endParaRPr kumimoji="0" lang="tr-TR" sz="1100" b="1" i="0" u="none" strike="noStrike" kern="0" cap="none" spc="0" normalizeH="0" baseline="0" noProof="0" dirty="0">
                <a:ln>
                  <a:noFill/>
                </a:ln>
                <a:solidFill>
                  <a:srgbClr val="E7E6E6"/>
                </a:solidFill>
                <a:effectLst/>
                <a:uLnTx/>
                <a:uFillTx/>
                <a:latin typeface="Arial" panose="020B0604020202020204" pitchFamily="34" charset="0"/>
                <a:ea typeface="+mn-ea"/>
                <a:cs typeface="+mn-cs"/>
              </a:endParaRPr>
            </a:p>
            <a:p>
              <a:pPr marL="0" marR="0" lvl="0" indent="0" algn="ctr" defTabSz="711200" rtl="0" eaLnBrk="1" fontAlgn="auto" latinLnBrk="0" hangingPunct="1">
                <a:lnSpc>
                  <a:spcPct val="100000"/>
                </a:lnSpc>
                <a:spcBef>
                  <a:spcPct val="0"/>
                </a:spcBef>
                <a:spcAft>
                  <a:spcPts val="0"/>
                </a:spcAft>
                <a:buClrTx/>
                <a:buSzTx/>
                <a:buFontTx/>
                <a:buNone/>
                <a:tabLst/>
                <a:defRPr/>
              </a:pPr>
              <a:r>
                <a:rPr kumimoji="0" lang="tr-TR" sz="1200" b="1" i="0" u="none" strike="noStrike" kern="0" cap="none" spc="0" normalizeH="0" baseline="0" noProof="0" dirty="0">
                  <a:ln>
                    <a:noFill/>
                  </a:ln>
                  <a:solidFill>
                    <a:srgbClr val="E7E6E6"/>
                  </a:solidFill>
                  <a:effectLst/>
                  <a:uLnTx/>
                  <a:uFillTx/>
                  <a:latin typeface="Arial" panose="020B0604020202020204" pitchFamily="34" charset="0"/>
                  <a:ea typeface="+mn-ea"/>
                  <a:cs typeface="+mn-cs"/>
                </a:rPr>
                <a:t>Bileşen 3</a:t>
              </a:r>
            </a:p>
          </p:txBody>
        </p:sp>
        <p:sp>
          <p:nvSpPr>
            <p:cNvPr id="33" name="Serbest Form 32"/>
            <p:cNvSpPr/>
            <p:nvPr/>
          </p:nvSpPr>
          <p:spPr>
            <a:xfrm>
              <a:off x="1276990" y="2215816"/>
              <a:ext cx="2463151" cy="900001"/>
            </a:xfrm>
            <a:custGeom>
              <a:avLst/>
              <a:gdLst>
                <a:gd name="connsiteX0" fmla="*/ 0 w 2667698"/>
                <a:gd name="connsiteY0" fmla="*/ 841286 h 841286"/>
                <a:gd name="connsiteX1" fmla="*/ 666921 w 2667698"/>
                <a:gd name="connsiteY1" fmla="*/ 0 h 841286"/>
                <a:gd name="connsiteX2" fmla="*/ 2000777 w 2667698"/>
                <a:gd name="connsiteY2" fmla="*/ 0 h 841286"/>
                <a:gd name="connsiteX3" fmla="*/ 2667698 w 2667698"/>
                <a:gd name="connsiteY3" fmla="*/ 841286 h 841286"/>
                <a:gd name="connsiteX4" fmla="*/ 0 w 2667698"/>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698" h="841286">
                  <a:moveTo>
                    <a:pt x="0" y="841286"/>
                  </a:moveTo>
                  <a:lnTo>
                    <a:pt x="666921" y="0"/>
                  </a:lnTo>
                  <a:lnTo>
                    <a:pt x="2000777" y="0"/>
                  </a:lnTo>
                  <a:lnTo>
                    <a:pt x="2667698" y="841286"/>
                  </a:lnTo>
                  <a:lnTo>
                    <a:pt x="0" y="841286"/>
                  </a:lnTo>
                  <a:close/>
                </a:path>
              </a:pathLst>
            </a:custGeom>
            <a:solidFill>
              <a:schemeClr val="accent6">
                <a:lumMod val="60000"/>
                <a:lumOff val="40000"/>
              </a:schemeClr>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20320" tIns="20320" rIns="20320" bIns="20320" numCol="1" spcCol="1270" anchor="ctr" anchorCtr="0">
              <a:noAutofit/>
            </a:bodyPr>
            <a:lstStyle/>
            <a:p>
              <a:pPr marL="0" marR="0" lvl="0" indent="0" algn="ctr" defTabSz="711200" rtl="0" eaLnBrk="1" fontAlgn="auto" latinLnBrk="0" hangingPunct="1">
                <a:lnSpc>
                  <a:spcPct val="100000"/>
                </a:lnSpc>
                <a:spcBef>
                  <a:spcPct val="0"/>
                </a:spcBef>
                <a:spcAft>
                  <a:spcPts val="0"/>
                </a:spcAft>
                <a:buClrTx/>
                <a:buSzTx/>
                <a:buFontTx/>
                <a:buNone/>
                <a:tabLst/>
                <a:defRPr/>
              </a:pPr>
              <a:endParaRPr kumimoji="0" lang="tr-TR" sz="1100" b="1" i="0" u="none" strike="noStrike" kern="0" cap="none" spc="0" normalizeH="0" baseline="0" noProof="0" dirty="0">
                <a:ln>
                  <a:noFill/>
                </a:ln>
                <a:solidFill>
                  <a:srgbClr val="E7E6E6"/>
                </a:solidFill>
                <a:effectLst/>
                <a:uLnTx/>
                <a:uFillTx/>
                <a:latin typeface="Arial" panose="020B0604020202020204" pitchFamily="34" charset="0"/>
                <a:ea typeface="+mn-ea"/>
                <a:cs typeface="+mn-cs"/>
              </a:endParaRPr>
            </a:p>
            <a:p>
              <a:pPr marL="0" marR="0" lvl="0" indent="0" algn="ctr" defTabSz="711200" rtl="0" eaLnBrk="1" fontAlgn="auto" latinLnBrk="0" hangingPunct="1">
                <a:lnSpc>
                  <a:spcPct val="100000"/>
                </a:lnSpc>
                <a:spcBef>
                  <a:spcPct val="0"/>
                </a:spcBef>
                <a:spcAft>
                  <a:spcPts val="0"/>
                </a:spcAft>
                <a:buClrTx/>
                <a:buSzTx/>
                <a:buFontTx/>
                <a:buNone/>
                <a:tabLst/>
                <a:defRPr/>
              </a:pPr>
              <a:r>
                <a:rPr kumimoji="0" lang="tr-TR" sz="1200" b="1" i="0" u="none" strike="noStrike" kern="0" cap="none" spc="0" normalizeH="0" baseline="0" noProof="0" dirty="0">
                  <a:ln>
                    <a:noFill/>
                  </a:ln>
                  <a:solidFill>
                    <a:srgbClr val="E7E6E6"/>
                  </a:solidFill>
                  <a:effectLst/>
                  <a:uLnTx/>
                  <a:uFillTx/>
                  <a:latin typeface="Arial" panose="020B0604020202020204" pitchFamily="34" charset="0"/>
                  <a:ea typeface="+mn-ea"/>
                  <a:cs typeface="+mn-cs"/>
                </a:rPr>
                <a:t>Standart KFS 8 </a:t>
              </a:r>
            </a:p>
          </p:txBody>
        </p:sp>
        <p:sp>
          <p:nvSpPr>
            <p:cNvPr id="34" name="Serbest Form 33"/>
            <p:cNvSpPr/>
            <p:nvPr/>
          </p:nvSpPr>
          <p:spPr>
            <a:xfrm>
              <a:off x="680714" y="3158582"/>
              <a:ext cx="3694728" cy="900001"/>
            </a:xfrm>
            <a:custGeom>
              <a:avLst/>
              <a:gdLst>
                <a:gd name="connsiteX0" fmla="*/ 0 w 4001547"/>
                <a:gd name="connsiteY0" fmla="*/ 841286 h 841286"/>
                <a:gd name="connsiteX1" fmla="*/ 666921 w 4001547"/>
                <a:gd name="connsiteY1" fmla="*/ 0 h 841286"/>
                <a:gd name="connsiteX2" fmla="*/ 3334626 w 4001547"/>
                <a:gd name="connsiteY2" fmla="*/ 0 h 841286"/>
                <a:gd name="connsiteX3" fmla="*/ 4001547 w 4001547"/>
                <a:gd name="connsiteY3" fmla="*/ 841286 h 841286"/>
                <a:gd name="connsiteX4" fmla="*/ 0 w 4001547"/>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1547" h="841286">
                  <a:moveTo>
                    <a:pt x="0" y="841286"/>
                  </a:moveTo>
                  <a:lnTo>
                    <a:pt x="666921" y="0"/>
                  </a:lnTo>
                  <a:lnTo>
                    <a:pt x="3334626" y="0"/>
                  </a:lnTo>
                  <a:lnTo>
                    <a:pt x="4001547" y="841286"/>
                  </a:lnTo>
                  <a:lnTo>
                    <a:pt x="0" y="841286"/>
                  </a:lnTo>
                  <a:close/>
                </a:path>
              </a:pathLst>
            </a:custGeom>
            <a:solidFill>
              <a:schemeClr val="accent6">
                <a:lumMod val="40000"/>
                <a:lumOff val="60000"/>
              </a:schemeClr>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20320" tIns="20320" rIns="20320" bIns="20320" numCol="1" spcCol="1270" anchor="ctr" anchorCtr="0">
              <a:noAutofit/>
            </a:bodyPr>
            <a:lstStyle/>
            <a:p>
              <a:pPr marL="0" marR="0" lvl="0" indent="0" algn="ctr" defTabSz="711200" rtl="0" eaLnBrk="1" fontAlgn="auto" latinLnBrk="0" hangingPunct="1">
                <a:lnSpc>
                  <a:spcPct val="100000"/>
                </a:lnSpc>
                <a:spcBef>
                  <a:spcPct val="0"/>
                </a:spcBef>
                <a:spcAft>
                  <a:spcPts val="0"/>
                </a:spcAft>
                <a:buClrTx/>
                <a:buSzTx/>
                <a:buFontTx/>
                <a:buNone/>
                <a:tabLst/>
                <a:defRPr/>
              </a:pPr>
              <a:r>
                <a:rPr kumimoji="0" lang="tr-TR" sz="1200" b="1" i="0" u="none" strike="noStrike" kern="0" cap="none" spc="0" normalizeH="0" baseline="0" noProof="0" dirty="0">
                  <a:ln>
                    <a:noFill/>
                  </a:ln>
                  <a:solidFill>
                    <a:prstClr val="black"/>
                  </a:solidFill>
                  <a:effectLst/>
                  <a:uLnTx/>
                  <a:uFillTx/>
                  <a:latin typeface="Arial" panose="020B0604020202020204" pitchFamily="34" charset="0"/>
                  <a:ea typeface="+mn-ea"/>
                  <a:cs typeface="+mn-cs"/>
                </a:rPr>
                <a:t>Genel Şart KFS 8.3</a:t>
              </a:r>
            </a:p>
          </p:txBody>
        </p:sp>
        <p:sp>
          <p:nvSpPr>
            <p:cNvPr id="35" name="Serbest Form 34"/>
            <p:cNvSpPr/>
            <p:nvPr/>
          </p:nvSpPr>
          <p:spPr>
            <a:xfrm>
              <a:off x="77321" y="4091691"/>
              <a:ext cx="4926305" cy="1107444"/>
            </a:xfrm>
            <a:custGeom>
              <a:avLst/>
              <a:gdLst>
                <a:gd name="connsiteX0" fmla="*/ 0 w 5335396"/>
                <a:gd name="connsiteY0" fmla="*/ 841286 h 841286"/>
                <a:gd name="connsiteX1" fmla="*/ 666921 w 5335396"/>
                <a:gd name="connsiteY1" fmla="*/ 0 h 841286"/>
                <a:gd name="connsiteX2" fmla="*/ 4668475 w 5335396"/>
                <a:gd name="connsiteY2" fmla="*/ 0 h 841286"/>
                <a:gd name="connsiteX3" fmla="*/ 5335396 w 5335396"/>
                <a:gd name="connsiteY3" fmla="*/ 841286 h 841286"/>
                <a:gd name="connsiteX4" fmla="*/ 0 w 5335396"/>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5396" h="841286">
                  <a:moveTo>
                    <a:pt x="0" y="841286"/>
                  </a:moveTo>
                  <a:lnTo>
                    <a:pt x="666921" y="0"/>
                  </a:lnTo>
                  <a:lnTo>
                    <a:pt x="4668475" y="0"/>
                  </a:lnTo>
                  <a:lnTo>
                    <a:pt x="5335396" y="841286"/>
                  </a:lnTo>
                  <a:lnTo>
                    <a:pt x="0" y="841286"/>
                  </a:lnTo>
                  <a:close/>
                </a:path>
              </a:pathLst>
            </a:custGeom>
            <a:solidFill>
              <a:schemeClr val="accent6">
                <a:lumMod val="20000"/>
                <a:lumOff val="80000"/>
              </a:schemeClr>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20320" tIns="20320" rIns="20320" bIns="20320" numCol="1" spcCol="1270" anchor="ctr" anchorCtr="0">
              <a:noAutofit/>
            </a:bodyPr>
            <a:lstStyle/>
            <a:p>
              <a:pPr marL="0" marR="0" lvl="0" indent="0" algn="ctr" defTabSz="711200" rtl="0" eaLnBrk="1" fontAlgn="auto" latinLnBrk="0" hangingPunct="1">
                <a:lnSpc>
                  <a:spcPct val="100000"/>
                </a:lnSpc>
                <a:spcBef>
                  <a:spcPct val="0"/>
                </a:spcBef>
                <a:spcAft>
                  <a:spcPts val="0"/>
                </a:spcAft>
                <a:buClrTx/>
                <a:buSzTx/>
                <a:buFontTx/>
                <a:buNone/>
                <a:tabLst/>
                <a:defRPr/>
              </a:pPr>
              <a:r>
                <a:rPr kumimoji="0" lang="tr-TR" sz="16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E.8.3.3</a:t>
              </a:r>
            </a:p>
          </p:txBody>
        </p:sp>
      </p:grpSp>
      <p:sp>
        <p:nvSpPr>
          <p:cNvPr id="17" name="Yuvarlatılmış Dikdörtgen 16"/>
          <p:cNvSpPr/>
          <p:nvPr/>
        </p:nvSpPr>
        <p:spPr>
          <a:xfrm>
            <a:off x="3895344" y="5553363"/>
            <a:ext cx="3218378" cy="827341"/>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360363" marR="0" lvl="0" indent="0" algn="l"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TAMAMLANMA TARİHİ</a:t>
            </a:r>
            <a:endParaRPr kumimoji="0" lang="tr-TR"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60363"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Çeyrek Dönem 2025</a:t>
            </a:r>
          </a:p>
          <a:p>
            <a:pPr marL="360363" marR="0" lvl="0" indent="0" algn="l" defTabSz="914400" rtl="0" eaLnBrk="1" fontAlgn="auto" latinLnBrk="0" hangingPunct="1">
              <a:lnSpc>
                <a:spcPct val="100000"/>
              </a:lnSpc>
              <a:spcBef>
                <a:spcPts val="0"/>
              </a:spcBef>
              <a:spcAft>
                <a:spcPts val="0"/>
              </a:spcAft>
              <a:buClrTx/>
              <a:buSzTx/>
              <a:buFontTx/>
              <a:buNone/>
              <a:tabLst/>
              <a:defRPr/>
            </a:pPr>
            <a:r>
              <a:rPr lang="tr-TR" sz="1200" kern="0" dirty="0">
                <a:solidFill>
                  <a:prstClr val="black"/>
                </a:solidFill>
                <a:latin typeface="Arial" panose="020B0604020202020204" pitchFamily="34" charset="0"/>
                <a:cs typeface="Arial" panose="020B0604020202020204" pitchFamily="34" charset="0"/>
              </a:rPr>
              <a:t>2. Çeyrek Dönem 2026</a:t>
            </a:r>
            <a:endParaRPr kumimoji="0" lang="tr-TR"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Yuvarlatılmış Dikdörtgen 17"/>
          <p:cNvSpPr/>
          <p:nvPr/>
        </p:nvSpPr>
        <p:spPr>
          <a:xfrm>
            <a:off x="438869" y="5553363"/>
            <a:ext cx="3456475" cy="813815"/>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265113" marR="0" lvl="0" indent="0" algn="l"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SORUMLU BİRİM</a:t>
            </a:r>
          </a:p>
          <a:p>
            <a:pPr marL="265113"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Merkez Birimler/İl Sağlık Müdürlükleri</a:t>
            </a:r>
          </a:p>
        </p:txBody>
      </p:sp>
      <p:sp>
        <p:nvSpPr>
          <p:cNvPr id="20" name="Yuvarlatılmış Dikdörtgen 19"/>
          <p:cNvSpPr/>
          <p:nvPr/>
        </p:nvSpPr>
        <p:spPr>
          <a:xfrm>
            <a:off x="7113722" y="5553362"/>
            <a:ext cx="4073746" cy="813815"/>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265113" marR="0" lvl="0" indent="0" algn="l" defTabSz="914400" rtl="0" eaLnBrk="1" fontAlgn="auto" latinLnBrk="0" hangingPunct="1">
              <a:lnSpc>
                <a:spcPct val="100000"/>
              </a:lnSpc>
              <a:spcBef>
                <a:spcPts val="0"/>
              </a:spcBef>
              <a:spcAft>
                <a:spcPts val="0"/>
              </a:spcAft>
              <a:buClrTx/>
              <a:buSzTx/>
              <a:buFontTx/>
              <a:buNone/>
              <a:tabLst/>
              <a:defRPr/>
            </a:pPr>
            <a:r>
              <a:rPr kumimoji="0" lang="tr-TR" sz="14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Eylem Çıktısı</a:t>
            </a:r>
          </a:p>
          <a:p>
            <a:pPr marL="265113" marR="0" lvl="0" indent="0" algn="l" defTabSz="914400" rtl="0" eaLnBrk="1" fontAlgn="auto" latinLnBrk="0" hangingPunct="1">
              <a:lnSpc>
                <a:spcPct val="100000"/>
              </a:lnSpc>
              <a:spcBef>
                <a:spcPts val="0"/>
              </a:spcBef>
              <a:spcAft>
                <a:spcPts val="0"/>
              </a:spcAft>
              <a:buClrTx/>
              <a:buSzTx/>
              <a:buFontTx/>
              <a:buNone/>
              <a:tabLst/>
              <a:defRPr/>
            </a:pPr>
            <a:r>
              <a:rPr kumimoji="0" lang="tr-TR" sz="1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Organizasyon Kitabı/ … İl Sağlık Müdürlüğü Organizasyon Kitabı</a:t>
            </a:r>
          </a:p>
        </p:txBody>
      </p:sp>
    </p:spTree>
    <p:extLst>
      <p:ext uri="{BB962C8B-B14F-4D97-AF65-F5344CB8AC3E}">
        <p14:creationId xmlns:p14="http://schemas.microsoft.com/office/powerpoint/2010/main" val="1875169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Unvan 3"/>
          <p:cNvSpPr>
            <a:spLocks noGrp="1"/>
          </p:cNvSpPr>
          <p:nvPr>
            <p:ph type="title" idx="4294967295"/>
          </p:nvPr>
        </p:nvSpPr>
        <p:spPr>
          <a:xfrm>
            <a:off x="1136782" y="296073"/>
            <a:ext cx="3788901" cy="362445"/>
          </a:xfrm>
          <a:prstGeom prst="rect">
            <a:avLst/>
          </a:prstGeom>
        </p:spPr>
        <p:txBody>
          <a:bodyPr/>
          <a:lstStyle/>
          <a:p>
            <a:r>
              <a:rPr lang="tr-TR" sz="2000" b="1" dirty="0"/>
              <a:t>Bilgi ve İletişim Standartları</a:t>
            </a:r>
          </a:p>
        </p:txBody>
      </p:sp>
      <p:grpSp>
        <p:nvGrpSpPr>
          <p:cNvPr id="4" name="Grup 3"/>
          <p:cNvGrpSpPr/>
          <p:nvPr/>
        </p:nvGrpSpPr>
        <p:grpSpPr>
          <a:xfrm>
            <a:off x="491277" y="1727218"/>
            <a:ext cx="9805478" cy="3463751"/>
            <a:chOff x="75640" y="1272243"/>
            <a:chExt cx="10470488" cy="3698663"/>
          </a:xfrm>
        </p:grpSpPr>
        <p:sp>
          <p:nvSpPr>
            <p:cNvPr id="16" name="Beşgen 15"/>
            <p:cNvSpPr/>
            <p:nvPr/>
          </p:nvSpPr>
          <p:spPr>
            <a:xfrm>
              <a:off x="3668284" y="3146328"/>
              <a:ext cx="5721249" cy="907510"/>
            </a:xfrm>
            <a:prstGeom prst="homePlate">
              <a:avLst/>
            </a:prstGeom>
            <a:solidFill>
              <a:srgbClr val="53FF53"/>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722313"/>
              <a:r>
                <a:rPr lang="tr-TR" sz="1200" kern="0" dirty="0">
                  <a:solidFill>
                    <a:prstClr val="black"/>
                  </a:solidFill>
                  <a:latin typeface="Arial" panose="020B0604020202020204" pitchFamily="34" charset="0"/>
                </a:rPr>
                <a:t>İdarenin yatay ve dikey iletişim sistemi personelin değerlendirme, öneri ve sorunlarını iletebilmelerini sağlamalıdır.</a:t>
              </a:r>
            </a:p>
          </p:txBody>
        </p:sp>
        <p:sp>
          <p:nvSpPr>
            <p:cNvPr id="19" name="Beşgen 18"/>
            <p:cNvSpPr/>
            <p:nvPr/>
          </p:nvSpPr>
          <p:spPr>
            <a:xfrm>
              <a:off x="4385793" y="4069369"/>
              <a:ext cx="6160335" cy="900000"/>
            </a:xfrm>
            <a:prstGeom prst="homePlate">
              <a:avLst/>
            </a:prstGeom>
            <a:solidFill>
              <a:srgbClr val="A3FFA3"/>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46100" lvl="0">
                <a:defRPr/>
              </a:pPr>
              <a:r>
                <a:rPr lang="tr-TR" sz="1200" kern="0" dirty="0">
                  <a:solidFill>
                    <a:prstClr val="black"/>
                  </a:solidFill>
                  <a:latin typeface="Arial" panose="020B0604020202020204" pitchFamily="34" charset="0"/>
                </a:rPr>
                <a:t>Taşra Teşkilatında (Birinci, İkinci ve Üçüncü Basamak Sağlık Tesisleri ayrı ayrı) mali konularda yaşanabilecek sorunlara yönelik araştırma yapılması, sonuçların değerlendirilerek raporlanması.</a:t>
              </a:r>
              <a:endParaRPr kumimoji="0" lang="tr-TR" sz="1200" i="0" strike="noStrike" kern="0" cap="none" spc="0" normalizeH="0" baseline="0" noProof="0" dirty="0">
                <a:ln>
                  <a:noFill/>
                </a:ln>
                <a:solidFill>
                  <a:prstClr val="black"/>
                </a:solidFill>
                <a:effectLst/>
                <a:uLnTx/>
                <a:uFillTx/>
                <a:latin typeface="Arial" panose="020B0604020202020204" pitchFamily="34" charset="0"/>
              </a:endParaRPr>
            </a:p>
          </p:txBody>
        </p:sp>
        <p:sp>
          <p:nvSpPr>
            <p:cNvPr id="30" name="Beşgen 29"/>
            <p:cNvSpPr/>
            <p:nvPr/>
          </p:nvSpPr>
          <p:spPr>
            <a:xfrm>
              <a:off x="2895601" y="2211072"/>
              <a:ext cx="5469466" cy="900000"/>
            </a:xfrm>
            <a:prstGeom prst="homePlate">
              <a:avLst/>
            </a:prstGeom>
            <a:solidFill>
              <a:srgbClr val="53FF53"/>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722313"/>
              <a:r>
                <a:rPr lang="tr-TR" sz="1100" b="1" u="sng" kern="0" dirty="0">
                  <a:solidFill>
                    <a:prstClr val="black"/>
                  </a:solidFill>
                  <a:latin typeface="Arial" panose="020B0604020202020204" pitchFamily="34" charset="0"/>
                </a:rPr>
                <a:t>Bilgi ve İletişim: </a:t>
              </a:r>
              <a:r>
                <a:rPr lang="tr-TR" sz="1100" kern="0" dirty="0">
                  <a:solidFill>
                    <a:prstClr val="black"/>
                  </a:solidFill>
                  <a:latin typeface="Arial" panose="020B0604020202020204" pitchFamily="34" charset="0"/>
                </a:rPr>
                <a:t>İdareler, birimlerinin ve çalışanlarının performansının izlenebilmesi, karar alma süreçlerinin sağlıklı bir şekilde işleyebilmesi ve hizmet sunumunda etkinlik ve memnuniyetin sağlanması amacıyla uygun bir bilgi ve iletişim sistemine sahip olmalıdır.</a:t>
              </a:r>
            </a:p>
          </p:txBody>
        </p:sp>
        <p:sp>
          <p:nvSpPr>
            <p:cNvPr id="32" name="Beşgen 31"/>
            <p:cNvSpPr/>
            <p:nvPr/>
          </p:nvSpPr>
          <p:spPr>
            <a:xfrm>
              <a:off x="2494049" y="1278576"/>
              <a:ext cx="4389352" cy="900000"/>
            </a:xfrm>
            <a:prstGeom prst="homePlate">
              <a:avLst/>
            </a:prstGeom>
            <a:solidFill>
              <a:srgbClr val="008C00"/>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marR="0" lvl="0" indent="0" defTabSz="914400" eaLnBrk="1" fontAlgn="auto" latinLnBrk="0" hangingPunct="1">
                <a:lnSpc>
                  <a:spcPct val="100000"/>
                </a:lnSpc>
                <a:spcBef>
                  <a:spcPts val="0"/>
                </a:spcBef>
                <a:spcAft>
                  <a:spcPts val="0"/>
                </a:spcAft>
                <a:buClrTx/>
                <a:buSzTx/>
                <a:buFontTx/>
                <a:buNone/>
                <a:tabLst/>
                <a:defRPr/>
              </a:pPr>
              <a:r>
                <a:rPr kumimoji="0" lang="tr-TR" b="0" i="0" u="none" strike="noStrike" kern="0" cap="none" spc="0" normalizeH="0" baseline="0" noProof="0" dirty="0">
                  <a:ln>
                    <a:noFill/>
                  </a:ln>
                  <a:solidFill>
                    <a:prstClr val="white"/>
                  </a:solidFill>
                  <a:effectLst/>
                  <a:uLnTx/>
                  <a:uFillTx/>
                  <a:latin typeface="Arial" panose="020B0604020202020204" pitchFamily="34" charset="0"/>
                  <a:ea typeface="+mn-ea"/>
                  <a:cs typeface="+mn-cs"/>
                </a:rPr>
                <a:t>BİLGİ VE İLETİŞİM</a:t>
              </a:r>
            </a:p>
          </p:txBody>
        </p:sp>
        <p:sp>
          <p:nvSpPr>
            <p:cNvPr id="33" name="Serbest Form 32"/>
            <p:cNvSpPr/>
            <p:nvPr/>
          </p:nvSpPr>
          <p:spPr>
            <a:xfrm>
              <a:off x="1881284" y="1272243"/>
              <a:ext cx="1231576" cy="906334"/>
            </a:xfrm>
            <a:custGeom>
              <a:avLst/>
              <a:gdLst>
                <a:gd name="connsiteX0" fmla="*/ 0 w 1333849"/>
                <a:gd name="connsiteY0" fmla="*/ 841286 h 841286"/>
                <a:gd name="connsiteX1" fmla="*/ 666921 w 1333849"/>
                <a:gd name="connsiteY1" fmla="*/ 0 h 841286"/>
                <a:gd name="connsiteX2" fmla="*/ 666928 w 1333849"/>
                <a:gd name="connsiteY2" fmla="*/ 0 h 841286"/>
                <a:gd name="connsiteX3" fmla="*/ 1333849 w 1333849"/>
                <a:gd name="connsiteY3" fmla="*/ 841286 h 841286"/>
                <a:gd name="connsiteX4" fmla="*/ 0 w 1333849"/>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849" h="841286">
                  <a:moveTo>
                    <a:pt x="0" y="841286"/>
                  </a:moveTo>
                  <a:lnTo>
                    <a:pt x="666921" y="0"/>
                  </a:lnTo>
                  <a:lnTo>
                    <a:pt x="666928" y="0"/>
                  </a:lnTo>
                  <a:lnTo>
                    <a:pt x="1333849" y="841286"/>
                  </a:lnTo>
                  <a:lnTo>
                    <a:pt x="0" y="841286"/>
                  </a:lnTo>
                  <a:close/>
                </a:path>
              </a:pathLst>
            </a:custGeom>
            <a:solidFill>
              <a:srgbClr val="008C00"/>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20320" tIns="20320" rIns="20320" bIns="20320" numCol="1" spcCol="1270" anchor="ctr" anchorCtr="0">
              <a:noAutofit/>
            </a:bodyPr>
            <a:lstStyle/>
            <a:p>
              <a:pPr marL="0" marR="0" lvl="0" indent="0" algn="ctr" defTabSz="711200" eaLnBrk="1" fontAlgn="auto" latinLnBrk="0" hangingPunct="1">
                <a:lnSpc>
                  <a:spcPct val="100000"/>
                </a:lnSpc>
                <a:spcBef>
                  <a:spcPct val="0"/>
                </a:spcBef>
                <a:spcAft>
                  <a:spcPts val="0"/>
                </a:spcAft>
                <a:buClrTx/>
                <a:buSzTx/>
                <a:buFontTx/>
                <a:buNone/>
                <a:tabLst/>
                <a:defRPr/>
              </a:pPr>
              <a:endParaRPr kumimoji="0" lang="tr-TR" sz="1100" b="1" i="0" u="none" strike="noStrike" kern="0" cap="none" spc="0" normalizeH="0" baseline="0" noProof="0" dirty="0">
                <a:ln>
                  <a:noFill/>
                </a:ln>
                <a:solidFill>
                  <a:srgbClr val="E7E6E6"/>
                </a:solidFill>
                <a:effectLst/>
                <a:uLnTx/>
                <a:uFillTx/>
                <a:latin typeface="Arial" panose="020B0604020202020204" pitchFamily="34" charset="0"/>
                <a:ea typeface="+mn-ea"/>
                <a:cs typeface="+mn-cs"/>
              </a:endParaRPr>
            </a:p>
            <a:p>
              <a:pPr marL="0" marR="0" lvl="0" indent="0" algn="ctr" defTabSz="711200" eaLnBrk="1" fontAlgn="auto" latinLnBrk="0" hangingPunct="1">
                <a:lnSpc>
                  <a:spcPct val="100000"/>
                </a:lnSpc>
                <a:spcBef>
                  <a:spcPct val="0"/>
                </a:spcBef>
                <a:spcAft>
                  <a:spcPts val="0"/>
                </a:spcAft>
                <a:buClrTx/>
                <a:buSzTx/>
                <a:buFontTx/>
                <a:buNone/>
                <a:tabLst/>
                <a:defRPr/>
              </a:pPr>
              <a:endParaRPr kumimoji="0" lang="tr-TR" sz="1100" b="1" i="0" u="none" strike="noStrike" kern="0" cap="none" spc="0" normalizeH="0" baseline="0" noProof="0" dirty="0">
                <a:ln>
                  <a:noFill/>
                </a:ln>
                <a:solidFill>
                  <a:srgbClr val="E7E6E6"/>
                </a:solidFill>
                <a:effectLst/>
                <a:uLnTx/>
                <a:uFillTx/>
                <a:latin typeface="Arial" panose="020B0604020202020204" pitchFamily="34" charset="0"/>
                <a:ea typeface="+mn-ea"/>
                <a:cs typeface="+mn-cs"/>
              </a:endParaRPr>
            </a:p>
            <a:p>
              <a:pPr marL="0" marR="0" lvl="0" indent="0" algn="ctr" defTabSz="711200" eaLnBrk="1" fontAlgn="auto" latinLnBrk="0" hangingPunct="1">
                <a:lnSpc>
                  <a:spcPct val="100000"/>
                </a:lnSpc>
                <a:spcBef>
                  <a:spcPct val="0"/>
                </a:spcBef>
                <a:spcAft>
                  <a:spcPts val="0"/>
                </a:spcAft>
                <a:buClrTx/>
                <a:buSzTx/>
                <a:buFontTx/>
                <a:buNone/>
                <a:tabLst/>
                <a:defRPr/>
              </a:pPr>
              <a:r>
                <a:rPr kumimoji="0" lang="tr-TR" sz="1200" b="1" i="0" u="none" strike="noStrike" kern="0" cap="none" spc="0" normalizeH="0" baseline="0" noProof="0" dirty="0">
                  <a:ln>
                    <a:noFill/>
                  </a:ln>
                  <a:solidFill>
                    <a:srgbClr val="E7E6E6"/>
                  </a:solidFill>
                  <a:effectLst/>
                  <a:uLnTx/>
                  <a:uFillTx/>
                  <a:latin typeface="Arial" panose="020B0604020202020204" pitchFamily="34" charset="0"/>
                  <a:ea typeface="+mn-ea"/>
                  <a:cs typeface="+mn-cs"/>
                </a:rPr>
                <a:t>Bileşen 4</a:t>
              </a:r>
            </a:p>
          </p:txBody>
        </p:sp>
        <p:sp>
          <p:nvSpPr>
            <p:cNvPr id="34" name="Serbest Form 33"/>
            <p:cNvSpPr/>
            <p:nvPr/>
          </p:nvSpPr>
          <p:spPr>
            <a:xfrm>
              <a:off x="1275309" y="2211071"/>
              <a:ext cx="2463151" cy="900001"/>
            </a:xfrm>
            <a:custGeom>
              <a:avLst/>
              <a:gdLst>
                <a:gd name="connsiteX0" fmla="*/ 0 w 2667698"/>
                <a:gd name="connsiteY0" fmla="*/ 841286 h 841286"/>
                <a:gd name="connsiteX1" fmla="*/ 666921 w 2667698"/>
                <a:gd name="connsiteY1" fmla="*/ 0 h 841286"/>
                <a:gd name="connsiteX2" fmla="*/ 2000777 w 2667698"/>
                <a:gd name="connsiteY2" fmla="*/ 0 h 841286"/>
                <a:gd name="connsiteX3" fmla="*/ 2667698 w 2667698"/>
                <a:gd name="connsiteY3" fmla="*/ 841286 h 841286"/>
                <a:gd name="connsiteX4" fmla="*/ 0 w 2667698"/>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698" h="841286">
                  <a:moveTo>
                    <a:pt x="0" y="841286"/>
                  </a:moveTo>
                  <a:lnTo>
                    <a:pt x="666921" y="0"/>
                  </a:lnTo>
                  <a:lnTo>
                    <a:pt x="2000777" y="0"/>
                  </a:lnTo>
                  <a:lnTo>
                    <a:pt x="2667698" y="841286"/>
                  </a:lnTo>
                  <a:lnTo>
                    <a:pt x="0" y="841286"/>
                  </a:lnTo>
                  <a:close/>
                </a:path>
              </a:pathLst>
            </a:custGeom>
            <a:solidFill>
              <a:srgbClr val="00C800"/>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492248" tIns="25400" rIns="492247" bIns="254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endParaRPr kumimoji="0" lang="tr-TR" sz="1100" b="1" i="0" u="none" strike="noStrike" kern="0" cap="none" spc="0" normalizeH="0" baseline="0" noProof="0" dirty="0">
                <a:ln>
                  <a:noFill/>
                </a:ln>
                <a:solidFill>
                  <a:srgbClr val="E7E6E6"/>
                </a:solidFill>
                <a:effectLst/>
                <a:uLnTx/>
                <a:uFillTx/>
                <a:latin typeface="Arial" panose="020B0604020202020204" pitchFamily="34" charset="0"/>
                <a:ea typeface="+mn-ea"/>
                <a:cs typeface="+mn-cs"/>
              </a:endParaRPr>
            </a:p>
            <a:p>
              <a:pPr marL="0" marR="0" lvl="0" indent="0" algn="ctr" defTabSz="889000" eaLnBrk="1" fontAlgn="auto" latinLnBrk="0" hangingPunct="1">
                <a:lnSpc>
                  <a:spcPct val="90000"/>
                </a:lnSpc>
                <a:spcBef>
                  <a:spcPct val="0"/>
                </a:spcBef>
                <a:spcAft>
                  <a:spcPct val="35000"/>
                </a:spcAft>
                <a:buClrTx/>
                <a:buSzTx/>
                <a:buFontTx/>
                <a:buNone/>
                <a:tabLst/>
                <a:defRPr/>
              </a:pPr>
              <a:r>
                <a:rPr kumimoji="0" lang="tr-TR" sz="1200" b="1" i="0" u="none" strike="noStrike" kern="0" cap="none" spc="0" normalizeH="0" baseline="0" noProof="0" dirty="0">
                  <a:ln>
                    <a:noFill/>
                  </a:ln>
                  <a:solidFill>
                    <a:srgbClr val="E7E6E6"/>
                  </a:solidFill>
                  <a:effectLst/>
                  <a:uLnTx/>
                  <a:uFillTx/>
                  <a:latin typeface="Arial" panose="020B0604020202020204" pitchFamily="34" charset="0"/>
                  <a:ea typeface="+mn-ea"/>
                  <a:cs typeface="+mn-cs"/>
                </a:rPr>
                <a:t>Standart BİS 13</a:t>
              </a:r>
              <a:endParaRPr kumimoji="0" lang="tr-TR" sz="1200" b="0" i="0" u="none" strike="noStrike" kern="0" cap="none" spc="0" normalizeH="0" baseline="0" noProof="0" dirty="0">
                <a:ln>
                  <a:noFill/>
                </a:ln>
                <a:solidFill>
                  <a:srgbClr val="E7E6E6"/>
                </a:solidFill>
                <a:effectLst/>
                <a:uLnTx/>
                <a:uFillTx/>
                <a:latin typeface="Arial" panose="020B0604020202020204" pitchFamily="34" charset="0"/>
                <a:ea typeface="+mn-ea"/>
                <a:cs typeface="+mn-cs"/>
              </a:endParaRPr>
            </a:p>
          </p:txBody>
        </p:sp>
        <p:sp>
          <p:nvSpPr>
            <p:cNvPr id="35" name="Serbest Form 34"/>
            <p:cNvSpPr/>
            <p:nvPr/>
          </p:nvSpPr>
          <p:spPr>
            <a:xfrm>
              <a:off x="679033" y="3153837"/>
              <a:ext cx="3694728" cy="900000"/>
            </a:xfrm>
            <a:custGeom>
              <a:avLst/>
              <a:gdLst>
                <a:gd name="connsiteX0" fmla="*/ 0 w 4001547"/>
                <a:gd name="connsiteY0" fmla="*/ 841286 h 841286"/>
                <a:gd name="connsiteX1" fmla="*/ 666921 w 4001547"/>
                <a:gd name="connsiteY1" fmla="*/ 0 h 841286"/>
                <a:gd name="connsiteX2" fmla="*/ 3334626 w 4001547"/>
                <a:gd name="connsiteY2" fmla="*/ 0 h 841286"/>
                <a:gd name="connsiteX3" fmla="*/ 4001547 w 4001547"/>
                <a:gd name="connsiteY3" fmla="*/ 841286 h 841286"/>
                <a:gd name="connsiteX4" fmla="*/ 0 w 4001547"/>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1547" h="841286">
                  <a:moveTo>
                    <a:pt x="0" y="841286"/>
                  </a:moveTo>
                  <a:lnTo>
                    <a:pt x="666921" y="0"/>
                  </a:lnTo>
                  <a:lnTo>
                    <a:pt x="3334626" y="0"/>
                  </a:lnTo>
                  <a:lnTo>
                    <a:pt x="4001547" y="841286"/>
                  </a:lnTo>
                  <a:lnTo>
                    <a:pt x="0" y="841286"/>
                  </a:lnTo>
                  <a:close/>
                </a:path>
              </a:pathLst>
            </a:custGeom>
            <a:solidFill>
              <a:srgbClr val="53FF53"/>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725671" tIns="25400" rIns="725671" bIns="254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tr-TR" sz="1200" b="1" i="0" u="none" strike="noStrike" kern="0" cap="none" spc="0" normalizeH="0" baseline="0" noProof="0" dirty="0">
                  <a:ln>
                    <a:noFill/>
                  </a:ln>
                  <a:solidFill>
                    <a:prstClr val="black"/>
                  </a:solidFill>
                  <a:effectLst/>
                  <a:uLnTx/>
                  <a:uFillTx/>
                  <a:latin typeface="Arial" panose="020B0604020202020204" pitchFamily="34" charset="0"/>
                  <a:ea typeface="+mn-ea"/>
                  <a:cs typeface="+mn-cs"/>
                </a:rPr>
                <a:t>Genel Şart BİS 13.7</a:t>
              </a:r>
              <a:endParaRPr kumimoji="0" lang="tr-TR" sz="12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6" name="Serbest Form 35"/>
            <p:cNvSpPr/>
            <p:nvPr/>
          </p:nvSpPr>
          <p:spPr>
            <a:xfrm>
              <a:off x="75640" y="4070906"/>
              <a:ext cx="4926305" cy="900000"/>
            </a:xfrm>
            <a:custGeom>
              <a:avLst/>
              <a:gdLst>
                <a:gd name="connsiteX0" fmla="*/ 0 w 5335396"/>
                <a:gd name="connsiteY0" fmla="*/ 841286 h 841286"/>
                <a:gd name="connsiteX1" fmla="*/ 666921 w 5335396"/>
                <a:gd name="connsiteY1" fmla="*/ 0 h 841286"/>
                <a:gd name="connsiteX2" fmla="*/ 4668475 w 5335396"/>
                <a:gd name="connsiteY2" fmla="*/ 0 h 841286"/>
                <a:gd name="connsiteX3" fmla="*/ 5335396 w 5335396"/>
                <a:gd name="connsiteY3" fmla="*/ 841286 h 841286"/>
                <a:gd name="connsiteX4" fmla="*/ 0 w 5335396"/>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5396" h="841286">
                  <a:moveTo>
                    <a:pt x="0" y="841286"/>
                  </a:moveTo>
                  <a:lnTo>
                    <a:pt x="666921" y="0"/>
                  </a:lnTo>
                  <a:lnTo>
                    <a:pt x="4668475" y="0"/>
                  </a:lnTo>
                  <a:lnTo>
                    <a:pt x="5335396" y="841286"/>
                  </a:lnTo>
                  <a:lnTo>
                    <a:pt x="0" y="841286"/>
                  </a:lnTo>
                  <a:close/>
                </a:path>
              </a:pathLst>
            </a:custGeom>
            <a:solidFill>
              <a:srgbClr val="A3FFA3"/>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959095" tIns="25400" rIns="959094" bIns="25400" numCol="1" spcCol="1270" anchor="ctr" anchorCtr="0">
              <a:noAutofit/>
            </a:bodyPr>
            <a:lstStyle/>
            <a:p>
              <a:pPr marL="0" marR="0" lvl="0" indent="0" algn="ctr" defTabSz="889000" eaLnBrk="1" fontAlgn="auto" latinLnBrk="0" hangingPunct="1">
                <a:lnSpc>
                  <a:spcPct val="100000"/>
                </a:lnSpc>
                <a:spcBef>
                  <a:spcPts val="0"/>
                </a:spcBef>
                <a:spcAft>
                  <a:spcPts val="0"/>
                </a:spcAft>
                <a:buClrTx/>
                <a:buSzTx/>
                <a:buFontTx/>
                <a:buNone/>
                <a:tabLst/>
                <a:defRPr/>
              </a:pPr>
              <a:r>
                <a:rPr kumimoji="0" lang="tr-TR" sz="1600" b="1" i="0" u="none" strike="noStrike" kern="0" cap="none" spc="0" normalizeH="0" baseline="0" noProof="0" dirty="0">
                  <a:ln>
                    <a:noFill/>
                  </a:ln>
                  <a:solidFill>
                    <a:prstClr val="black"/>
                  </a:solidFill>
                  <a:effectLst/>
                  <a:uLnTx/>
                  <a:uFillTx/>
                  <a:latin typeface="Arial" panose="020B0604020202020204" pitchFamily="34" charset="0"/>
                  <a:ea typeface="+mn-ea"/>
                  <a:cs typeface="+mn-cs"/>
                </a:rPr>
                <a:t>E.13.7.4</a:t>
              </a:r>
            </a:p>
          </p:txBody>
        </p:sp>
      </p:grpSp>
      <p:sp>
        <p:nvSpPr>
          <p:cNvPr id="17" name="Yuvarlatılmış Dikdörtgen 16"/>
          <p:cNvSpPr/>
          <p:nvPr/>
        </p:nvSpPr>
        <p:spPr>
          <a:xfrm>
            <a:off x="438869" y="5553363"/>
            <a:ext cx="3456475" cy="813815"/>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265113">
              <a:defRPr/>
            </a:pPr>
            <a:r>
              <a:rPr kumimoji="0" lang="tr-TR" sz="1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SORUMLU BİRİM</a:t>
            </a:r>
          </a:p>
          <a:p>
            <a:pPr marL="265113">
              <a:defRPr/>
            </a:pPr>
            <a:r>
              <a:rPr lang="tr-TR" sz="1200" kern="0" dirty="0">
                <a:solidFill>
                  <a:prstClr val="black"/>
                </a:solidFill>
                <a:latin typeface="Arial" panose="020B0604020202020204" pitchFamily="34" charset="0"/>
                <a:cs typeface="Arial" panose="020B0604020202020204" pitchFamily="34" charset="0"/>
              </a:rPr>
              <a:t>Sağlığın Geliştirilmesi Genel Müdürlüğü</a:t>
            </a:r>
          </a:p>
        </p:txBody>
      </p:sp>
      <p:sp>
        <p:nvSpPr>
          <p:cNvPr id="18" name="Yuvarlatılmış Dikdörtgen 17"/>
          <p:cNvSpPr/>
          <p:nvPr/>
        </p:nvSpPr>
        <p:spPr>
          <a:xfrm>
            <a:off x="7113722" y="5553362"/>
            <a:ext cx="4073746" cy="813815"/>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265113">
              <a:defRPr/>
            </a:pPr>
            <a:r>
              <a:rPr lang="tr-TR" sz="1400" b="1" kern="0" dirty="0">
                <a:solidFill>
                  <a:prstClr val="black"/>
                </a:solidFill>
                <a:latin typeface="Arial" panose="020B0604020202020204" pitchFamily="34" charset="0"/>
                <a:cs typeface="Arial" panose="020B0604020202020204" pitchFamily="34" charset="0"/>
              </a:rPr>
              <a:t>Eylem Çıktısı</a:t>
            </a:r>
          </a:p>
          <a:p>
            <a:pPr marL="265113">
              <a:defRPr/>
            </a:pPr>
            <a:r>
              <a:rPr lang="sv-SE" sz="1400" kern="0" dirty="0">
                <a:solidFill>
                  <a:prstClr val="black"/>
                </a:solidFill>
                <a:latin typeface="Arial" panose="020B0604020202020204" pitchFamily="34" charset="0"/>
                <a:cs typeface="Arial" panose="020B0604020202020204" pitchFamily="34" charset="0"/>
              </a:rPr>
              <a:t>Mali Araştırma Sonuç Raporu</a:t>
            </a:r>
            <a:endParaRPr lang="tr-TR" sz="1400" kern="0" dirty="0">
              <a:solidFill>
                <a:prstClr val="black"/>
              </a:solidFill>
              <a:latin typeface="Arial" panose="020B0604020202020204" pitchFamily="34" charset="0"/>
              <a:cs typeface="Arial" panose="020B0604020202020204" pitchFamily="34" charset="0"/>
            </a:endParaRPr>
          </a:p>
        </p:txBody>
      </p:sp>
      <p:sp>
        <p:nvSpPr>
          <p:cNvPr id="20" name="Yuvarlatılmış Dikdörtgen 19"/>
          <p:cNvSpPr/>
          <p:nvPr/>
        </p:nvSpPr>
        <p:spPr>
          <a:xfrm>
            <a:off x="3895344" y="5553363"/>
            <a:ext cx="3218378" cy="827341"/>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360363" lvl="0">
              <a:defRPr/>
            </a:pPr>
            <a:r>
              <a:rPr kumimoji="0" lang="tr-TR" sz="1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TAMAMLANMA TARİHİ</a:t>
            </a:r>
            <a:endParaRPr lang="tr-TR" sz="1200" kern="0" dirty="0">
              <a:solidFill>
                <a:prstClr val="black"/>
              </a:solidFill>
              <a:latin typeface="Arial" panose="020B0604020202020204" pitchFamily="34" charset="0"/>
              <a:cs typeface="Arial" panose="020B0604020202020204" pitchFamily="34" charset="0"/>
            </a:endParaRPr>
          </a:p>
          <a:p>
            <a:pPr marL="360363" lvl="0">
              <a:defRPr/>
            </a:pPr>
            <a:r>
              <a:rPr lang="tr-TR" sz="1200" kern="0" dirty="0">
                <a:solidFill>
                  <a:prstClr val="black"/>
                </a:solidFill>
                <a:latin typeface="Arial" panose="020B0604020202020204" pitchFamily="34" charset="0"/>
                <a:cs typeface="Arial" panose="020B0604020202020204" pitchFamily="34" charset="0"/>
              </a:rPr>
              <a:t>2. Çeyrek Dönem 2025</a:t>
            </a:r>
          </a:p>
          <a:p>
            <a:pPr marL="360363" lvl="0">
              <a:defRPr/>
            </a:pPr>
            <a:r>
              <a:rPr lang="tr-TR" sz="1200" kern="0" dirty="0">
                <a:solidFill>
                  <a:prstClr val="black"/>
                </a:solidFill>
                <a:latin typeface="Arial" panose="020B0604020202020204" pitchFamily="34" charset="0"/>
                <a:cs typeface="Arial" panose="020B0604020202020204" pitchFamily="34" charset="0"/>
              </a:rPr>
              <a:t>2. Çeyrek Dönem 2026</a:t>
            </a:r>
          </a:p>
        </p:txBody>
      </p:sp>
      <p:pic>
        <p:nvPicPr>
          <p:cNvPr id="15" name="Resim 14">
            <a:extLst>
              <a:ext uri="{FF2B5EF4-FFF2-40B4-BE49-F238E27FC236}">
                <a16:creationId xmlns:a16="http://schemas.microsoft.com/office/drawing/2014/main" id="{48B31DEB-78E0-4400-A7A0-F5749F807D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6408" y="1595592"/>
            <a:ext cx="2133600" cy="2143125"/>
          </a:xfrm>
          <a:prstGeom prst="rect">
            <a:avLst/>
          </a:prstGeom>
        </p:spPr>
      </p:pic>
    </p:spTree>
    <p:extLst>
      <p:ext uri="{BB962C8B-B14F-4D97-AF65-F5344CB8AC3E}">
        <p14:creationId xmlns:p14="http://schemas.microsoft.com/office/powerpoint/2010/main" val="3895932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87C1DA29-C40D-4234-BCE7-AA4E03129A43}"/>
              </a:ext>
            </a:extLst>
          </p:cNvPr>
          <p:cNvPicPr>
            <a:picLocks noChangeAspect="1"/>
          </p:cNvPicPr>
          <p:nvPr/>
        </p:nvPicPr>
        <p:blipFill rotWithShape="1">
          <a:blip r:embed="rId3"/>
          <a:srcRect b="7818"/>
          <a:stretch/>
        </p:blipFill>
        <p:spPr>
          <a:xfrm>
            <a:off x="408633" y="1675569"/>
            <a:ext cx="10947266" cy="3280744"/>
          </a:xfrm>
          <a:prstGeom prst="rect">
            <a:avLst/>
          </a:prstGeom>
        </p:spPr>
      </p:pic>
      <p:sp>
        <p:nvSpPr>
          <p:cNvPr id="21" name="Unvan 3">
            <a:extLst>
              <a:ext uri="{FF2B5EF4-FFF2-40B4-BE49-F238E27FC236}">
                <a16:creationId xmlns:a16="http://schemas.microsoft.com/office/drawing/2014/main" id="{04FB2E56-D51F-4D89-B6CB-BC7F53DA74E4}"/>
              </a:ext>
            </a:extLst>
          </p:cNvPr>
          <p:cNvSpPr txBox="1">
            <a:spLocks/>
          </p:cNvSpPr>
          <p:nvPr/>
        </p:nvSpPr>
        <p:spPr>
          <a:xfrm>
            <a:off x="1441582" y="349082"/>
            <a:ext cx="3788901" cy="36244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000" b="1"/>
              <a:t>Bilgi ve İletişim Standartları</a:t>
            </a:r>
            <a:endParaRPr lang="tr-TR" sz="2000" b="1" dirty="0"/>
          </a:p>
        </p:txBody>
      </p:sp>
    </p:spTree>
    <p:extLst>
      <p:ext uri="{BB962C8B-B14F-4D97-AF65-F5344CB8AC3E}">
        <p14:creationId xmlns:p14="http://schemas.microsoft.com/office/powerpoint/2010/main" val="2054572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idx="4294967295"/>
          </p:nvPr>
        </p:nvSpPr>
        <p:spPr>
          <a:xfrm>
            <a:off x="1135464" y="283116"/>
            <a:ext cx="3605213" cy="477837"/>
          </a:xfrm>
          <a:prstGeom prst="rect">
            <a:avLst/>
          </a:prstGeom>
        </p:spPr>
        <p:txBody>
          <a:bodyPr/>
          <a:lstStyle/>
          <a:p>
            <a:r>
              <a:rPr lang="tr-TR" sz="2000" b="1" dirty="0"/>
              <a:t>3. Çeyrek Dönem Eylemleri</a:t>
            </a:r>
          </a:p>
        </p:txBody>
      </p:sp>
      <p:pic>
        <p:nvPicPr>
          <p:cNvPr id="3" name="Resim 2">
            <a:extLst>
              <a:ext uri="{FF2B5EF4-FFF2-40B4-BE49-F238E27FC236}">
                <a16:creationId xmlns:a16="http://schemas.microsoft.com/office/drawing/2014/main" id="{B0B83E10-3071-43B3-993F-CAB3BFF1ED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0680"/>
          <a:stretch/>
        </p:blipFill>
        <p:spPr>
          <a:xfrm>
            <a:off x="4101484" y="2290583"/>
            <a:ext cx="3688031" cy="3557696"/>
          </a:xfrm>
          <a:prstGeom prst="rect">
            <a:avLst/>
          </a:prstGeom>
        </p:spPr>
      </p:pic>
    </p:spTree>
    <p:extLst>
      <p:ext uri="{BB962C8B-B14F-4D97-AF65-F5344CB8AC3E}">
        <p14:creationId xmlns:p14="http://schemas.microsoft.com/office/powerpoint/2010/main" val="3537563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Unvan 3"/>
          <p:cNvSpPr>
            <a:spLocks noGrp="1"/>
          </p:cNvSpPr>
          <p:nvPr>
            <p:ph type="title" idx="4294967295"/>
          </p:nvPr>
        </p:nvSpPr>
        <p:spPr>
          <a:xfrm>
            <a:off x="1140420" y="314175"/>
            <a:ext cx="3483340" cy="488081"/>
          </a:xfrm>
          <a:prstGeom prst="rect">
            <a:avLst/>
          </a:prstGeom>
        </p:spPr>
        <p:txBody>
          <a:bodyPr/>
          <a:lstStyle/>
          <a:p>
            <a:r>
              <a:rPr lang="tr-TR" sz="2000" b="1" dirty="0"/>
              <a:t>Kontrol Ortamı Standartları</a:t>
            </a:r>
          </a:p>
        </p:txBody>
      </p:sp>
      <p:grpSp>
        <p:nvGrpSpPr>
          <p:cNvPr id="4" name="Grup 3"/>
          <p:cNvGrpSpPr/>
          <p:nvPr/>
        </p:nvGrpSpPr>
        <p:grpSpPr>
          <a:xfrm>
            <a:off x="438869" y="1697249"/>
            <a:ext cx="9410455" cy="3555315"/>
            <a:chOff x="69414" y="1134788"/>
            <a:chExt cx="10263182" cy="3877479"/>
          </a:xfrm>
        </p:grpSpPr>
        <p:sp>
          <p:nvSpPr>
            <p:cNvPr id="22" name="Beşgen 21"/>
            <p:cNvSpPr/>
            <p:nvPr/>
          </p:nvSpPr>
          <p:spPr>
            <a:xfrm>
              <a:off x="3670526" y="3008873"/>
              <a:ext cx="5506276" cy="900000"/>
            </a:xfrm>
            <a:prstGeom prst="homePlate">
              <a:avLst/>
            </a:prstGeom>
            <a:solidFill>
              <a:srgbClr val="5353FF"/>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lvl="0">
                <a:defRPr/>
              </a:pPr>
              <a:r>
                <a:rPr lang="tr-TR" sz="1200" kern="0" dirty="0">
                  <a:solidFill>
                    <a:prstClr val="white"/>
                  </a:solidFill>
                  <a:latin typeface="Arial" panose="020B0604020202020204" pitchFamily="34" charset="0"/>
                  <a:cs typeface="Arial" panose="020B0604020202020204" pitchFamily="34" charset="0"/>
                </a:rPr>
                <a:t>İdarenin yöneticileri, faaliyetlerin yürütülmesinde hassas görevlere ilişkin prosedürleri belirlemeli ve personele duyurmalıdır.</a:t>
              </a:r>
            </a:p>
          </p:txBody>
        </p:sp>
        <p:sp>
          <p:nvSpPr>
            <p:cNvPr id="23" name="Beşgen 22"/>
            <p:cNvSpPr/>
            <p:nvPr/>
          </p:nvSpPr>
          <p:spPr>
            <a:xfrm>
              <a:off x="4390308" y="3947954"/>
              <a:ext cx="5942288" cy="1064313"/>
            </a:xfrm>
            <a:prstGeom prst="homePlate">
              <a:avLst/>
            </a:prstGeom>
            <a:solidFill>
              <a:srgbClr val="A3A3FF"/>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lvl="0">
                <a:defRPr/>
              </a:pPr>
              <a:r>
                <a:rPr lang="tr-TR" sz="1200" b="1" u="sng" kern="0" dirty="0">
                  <a:latin typeface="Arial" panose="020B0604020202020204" pitchFamily="34" charset="0"/>
                  <a:cs typeface="Arial" panose="020B0604020202020204" pitchFamily="34" charset="0"/>
                </a:rPr>
                <a:t>Harcama Birimi düzeyinde</a:t>
              </a:r>
              <a:r>
                <a:rPr lang="tr-TR" sz="1200" kern="0" dirty="0">
                  <a:latin typeface="Arial" panose="020B0604020202020204" pitchFamily="34" charset="0"/>
                  <a:cs typeface="Arial" panose="020B0604020202020204" pitchFamily="34" charset="0"/>
                </a:rPr>
                <a:t> hassas görev envanterinin oluşturulması/güncellenmesi</a:t>
              </a:r>
            </a:p>
          </p:txBody>
        </p:sp>
        <p:sp>
          <p:nvSpPr>
            <p:cNvPr id="24" name="Beşgen 23"/>
            <p:cNvSpPr/>
            <p:nvPr/>
          </p:nvSpPr>
          <p:spPr>
            <a:xfrm>
              <a:off x="3073235" y="2073617"/>
              <a:ext cx="5143826" cy="900000"/>
            </a:xfrm>
            <a:prstGeom prst="homePlate">
              <a:avLst/>
            </a:prstGeom>
            <a:solidFill>
              <a:srgbClr val="0000C8"/>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lvl="0">
                <a:defRPr/>
              </a:pPr>
              <a:r>
                <a:rPr lang="tr-TR" sz="1200" b="1" u="sng" kern="0" dirty="0">
                  <a:solidFill>
                    <a:prstClr val="white"/>
                  </a:solidFill>
                  <a:latin typeface="Arial" panose="020B0604020202020204" pitchFamily="34" charset="0"/>
                  <a:cs typeface="Arial" panose="020B0604020202020204" pitchFamily="34" charset="0"/>
                </a:rPr>
                <a:t>Misyon, organizasyon yapısı ve görevler: </a:t>
              </a:r>
              <a:r>
                <a:rPr lang="tr-TR" sz="1200" kern="0" dirty="0">
                  <a:solidFill>
                    <a:prstClr val="white"/>
                  </a:solidFill>
                  <a:latin typeface="Arial" panose="020B0604020202020204" pitchFamily="34" charset="0"/>
                  <a:cs typeface="Arial" panose="020B0604020202020204" pitchFamily="34" charset="0"/>
                </a:rPr>
                <a:t>İdarelerin misyonu ile birimlerin ve personelin görev tanımları yazılı olarak belirlenmeli, personele duyurulmalı ve idarede uygun bir organizasyon yapısı oluşturulmalıdır</a:t>
              </a:r>
              <a:endParaRPr kumimoji="0" lang="tr-TR" sz="12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5" name="Beşgen 24"/>
            <p:cNvSpPr/>
            <p:nvPr/>
          </p:nvSpPr>
          <p:spPr>
            <a:xfrm>
              <a:off x="2496289" y="1141121"/>
              <a:ext cx="4461247" cy="900000"/>
            </a:xfrm>
            <a:prstGeom prst="homePlate">
              <a:avLst/>
            </a:prstGeom>
            <a:solidFill>
              <a:srgbClr val="00008C"/>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marR="0" lvl="0" indent="0" defTabSz="914400" eaLnBrk="1" fontAlgn="auto" latinLnBrk="0" hangingPunct="1">
                <a:lnSpc>
                  <a:spcPct val="100000"/>
                </a:lnSpc>
                <a:spcBef>
                  <a:spcPts val="0"/>
                </a:spcBef>
                <a:spcAft>
                  <a:spcPts val="0"/>
                </a:spcAft>
                <a:buClrTx/>
                <a:buSzTx/>
                <a:buFontTx/>
                <a:buNone/>
                <a:tabLst/>
                <a:defRPr/>
              </a:pPr>
              <a:r>
                <a:rPr kumimoji="0" lang="tr-TR"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KONTROL ORTAMI</a:t>
              </a:r>
            </a:p>
          </p:txBody>
        </p:sp>
        <p:sp>
          <p:nvSpPr>
            <p:cNvPr id="26" name="Serbest Form 25"/>
            <p:cNvSpPr/>
            <p:nvPr/>
          </p:nvSpPr>
          <p:spPr>
            <a:xfrm>
              <a:off x="1883525" y="1134788"/>
              <a:ext cx="1231576" cy="906334"/>
            </a:xfrm>
            <a:custGeom>
              <a:avLst/>
              <a:gdLst>
                <a:gd name="connsiteX0" fmla="*/ 0 w 1333849"/>
                <a:gd name="connsiteY0" fmla="*/ 841286 h 841286"/>
                <a:gd name="connsiteX1" fmla="*/ 666921 w 1333849"/>
                <a:gd name="connsiteY1" fmla="*/ 0 h 841286"/>
                <a:gd name="connsiteX2" fmla="*/ 666928 w 1333849"/>
                <a:gd name="connsiteY2" fmla="*/ 0 h 841286"/>
                <a:gd name="connsiteX3" fmla="*/ 1333849 w 1333849"/>
                <a:gd name="connsiteY3" fmla="*/ 841286 h 841286"/>
                <a:gd name="connsiteX4" fmla="*/ 0 w 1333849"/>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849" h="841286">
                  <a:moveTo>
                    <a:pt x="0" y="841286"/>
                  </a:moveTo>
                  <a:lnTo>
                    <a:pt x="666921" y="0"/>
                  </a:lnTo>
                  <a:lnTo>
                    <a:pt x="666928" y="0"/>
                  </a:lnTo>
                  <a:lnTo>
                    <a:pt x="1333849" y="841286"/>
                  </a:lnTo>
                  <a:lnTo>
                    <a:pt x="0" y="841286"/>
                  </a:lnTo>
                  <a:close/>
                </a:path>
              </a:pathLst>
            </a:custGeom>
            <a:solidFill>
              <a:srgbClr val="00008C"/>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20320" tIns="20320" rIns="20320" bIns="20320" numCol="1" spcCol="1270" anchor="ctr" anchorCtr="0">
              <a:noAutofit/>
            </a:bodyPr>
            <a:lstStyle/>
            <a:p>
              <a:pPr marL="0" marR="0" lvl="0" indent="0" algn="ctr" defTabSz="711200" eaLnBrk="1" fontAlgn="auto" latinLnBrk="0" hangingPunct="1">
                <a:lnSpc>
                  <a:spcPct val="100000"/>
                </a:lnSpc>
                <a:spcBef>
                  <a:spcPct val="0"/>
                </a:spcBef>
                <a:spcAft>
                  <a:spcPts val="0"/>
                </a:spcAft>
                <a:buClrTx/>
                <a:buSzTx/>
                <a:buFontTx/>
                <a:buNone/>
                <a:tabLst/>
                <a:defRPr/>
              </a:pPr>
              <a:endParaRPr kumimoji="0" lang="tr-TR" sz="1100" b="1" i="0" u="none" strike="noStrike" kern="0" cap="none" spc="0" normalizeH="0" baseline="0" noProof="0" dirty="0">
                <a:ln>
                  <a:noFill/>
                </a:ln>
                <a:solidFill>
                  <a:srgbClr val="E7E6E6"/>
                </a:solidFill>
                <a:effectLst/>
                <a:uLnTx/>
                <a:uFillTx/>
                <a:latin typeface="Arial" panose="020B0604020202020204" pitchFamily="34" charset="0"/>
                <a:cs typeface="Arial" panose="020B0604020202020204" pitchFamily="34" charset="0"/>
              </a:endParaRPr>
            </a:p>
            <a:p>
              <a:pPr marL="0" marR="0" lvl="0" indent="0" algn="ctr" defTabSz="711200" eaLnBrk="1" fontAlgn="auto" latinLnBrk="0" hangingPunct="1">
                <a:lnSpc>
                  <a:spcPct val="100000"/>
                </a:lnSpc>
                <a:spcBef>
                  <a:spcPct val="0"/>
                </a:spcBef>
                <a:spcAft>
                  <a:spcPts val="0"/>
                </a:spcAft>
                <a:buClrTx/>
                <a:buSzTx/>
                <a:buFontTx/>
                <a:buNone/>
                <a:tabLst/>
                <a:defRPr/>
              </a:pPr>
              <a:endParaRPr kumimoji="0" lang="tr-TR" sz="1100" b="1" i="0" u="none" strike="noStrike" kern="0" cap="none" spc="0" normalizeH="0" baseline="0" noProof="0" dirty="0">
                <a:ln>
                  <a:noFill/>
                </a:ln>
                <a:solidFill>
                  <a:srgbClr val="E7E6E6"/>
                </a:solidFill>
                <a:effectLst/>
                <a:uLnTx/>
                <a:uFillTx/>
                <a:latin typeface="Arial" panose="020B0604020202020204" pitchFamily="34" charset="0"/>
                <a:cs typeface="Arial" panose="020B0604020202020204" pitchFamily="34" charset="0"/>
              </a:endParaRPr>
            </a:p>
            <a:p>
              <a:pPr marL="0" marR="0" lvl="0" indent="0" algn="ctr" defTabSz="711200" eaLnBrk="1" fontAlgn="auto" latinLnBrk="0" hangingPunct="1">
                <a:lnSpc>
                  <a:spcPct val="100000"/>
                </a:lnSpc>
                <a:spcBef>
                  <a:spcPct val="0"/>
                </a:spcBef>
                <a:spcAft>
                  <a:spcPts val="0"/>
                </a:spcAft>
                <a:buClrTx/>
                <a:buSzTx/>
                <a:buFontTx/>
                <a:buNone/>
                <a:tabLst/>
                <a:defRPr/>
              </a:pPr>
              <a:r>
                <a:rPr kumimoji="0" lang="tr-TR" sz="1100" b="1" i="0" u="none" strike="noStrike" kern="0" cap="none" spc="0" normalizeH="0" baseline="0" noProof="0" dirty="0">
                  <a:ln>
                    <a:noFill/>
                  </a:ln>
                  <a:solidFill>
                    <a:srgbClr val="E7E6E6"/>
                  </a:solidFill>
                  <a:effectLst/>
                  <a:uLnTx/>
                  <a:uFillTx/>
                  <a:latin typeface="Arial" panose="020B0604020202020204" pitchFamily="34" charset="0"/>
                  <a:cs typeface="Arial" panose="020B0604020202020204" pitchFamily="34" charset="0"/>
                </a:rPr>
                <a:t>Bileşen </a:t>
              </a:r>
              <a:r>
                <a:rPr kumimoji="0" lang="tr-TR" sz="11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1</a:t>
              </a:r>
            </a:p>
          </p:txBody>
        </p:sp>
        <p:sp>
          <p:nvSpPr>
            <p:cNvPr id="27" name="Serbest Form 26"/>
            <p:cNvSpPr/>
            <p:nvPr/>
          </p:nvSpPr>
          <p:spPr>
            <a:xfrm>
              <a:off x="1277550" y="2073615"/>
              <a:ext cx="2463151" cy="900000"/>
            </a:xfrm>
            <a:custGeom>
              <a:avLst/>
              <a:gdLst>
                <a:gd name="connsiteX0" fmla="*/ 0 w 2667698"/>
                <a:gd name="connsiteY0" fmla="*/ 841286 h 841286"/>
                <a:gd name="connsiteX1" fmla="*/ 666921 w 2667698"/>
                <a:gd name="connsiteY1" fmla="*/ 0 h 841286"/>
                <a:gd name="connsiteX2" fmla="*/ 2000777 w 2667698"/>
                <a:gd name="connsiteY2" fmla="*/ 0 h 841286"/>
                <a:gd name="connsiteX3" fmla="*/ 2667698 w 2667698"/>
                <a:gd name="connsiteY3" fmla="*/ 841286 h 841286"/>
                <a:gd name="connsiteX4" fmla="*/ 0 w 2667698"/>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698" h="841286">
                  <a:moveTo>
                    <a:pt x="0" y="841286"/>
                  </a:moveTo>
                  <a:lnTo>
                    <a:pt x="666921" y="0"/>
                  </a:lnTo>
                  <a:lnTo>
                    <a:pt x="2000777" y="0"/>
                  </a:lnTo>
                  <a:lnTo>
                    <a:pt x="2667698" y="841286"/>
                  </a:lnTo>
                  <a:lnTo>
                    <a:pt x="0" y="841286"/>
                  </a:lnTo>
                  <a:close/>
                </a:path>
              </a:pathLst>
            </a:custGeom>
            <a:solidFill>
              <a:srgbClr val="0000C8"/>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492248" tIns="25400" rIns="492247" bIns="254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endParaRPr kumimoji="0" lang="tr-TR" sz="1200" b="1" i="0" u="none" strike="noStrike" kern="0" cap="none" spc="0" normalizeH="0" baseline="0" noProof="0" dirty="0">
                <a:ln>
                  <a:noFill/>
                </a:ln>
                <a:solidFill>
                  <a:srgbClr val="E7E6E6"/>
                </a:solidFill>
                <a:effectLst/>
                <a:uLnTx/>
                <a:uFillTx/>
                <a:latin typeface="Arial" panose="020B0604020202020204" pitchFamily="34" charset="0"/>
                <a:cs typeface="Arial" panose="020B0604020202020204" pitchFamily="34" charset="0"/>
              </a:endParaRPr>
            </a:p>
            <a:p>
              <a:pPr marL="0" marR="0" lvl="0" indent="0" algn="ctr" defTabSz="889000" eaLnBrk="1" fontAlgn="auto" latinLnBrk="0" hangingPunct="1">
                <a:lnSpc>
                  <a:spcPct val="90000"/>
                </a:lnSpc>
                <a:spcBef>
                  <a:spcPct val="0"/>
                </a:spcBef>
                <a:spcAft>
                  <a:spcPct val="35000"/>
                </a:spcAft>
                <a:buClrTx/>
                <a:buSzTx/>
                <a:buFontTx/>
                <a:buNone/>
                <a:tabLst/>
                <a:defRPr/>
              </a:pPr>
              <a:r>
                <a:rPr kumimoji="0" lang="tr-TR" sz="1200" b="1" i="0" u="none" strike="noStrike" kern="0" cap="none" spc="0" normalizeH="0" baseline="0" noProof="0" dirty="0">
                  <a:ln>
                    <a:noFill/>
                  </a:ln>
                  <a:solidFill>
                    <a:srgbClr val="E7E6E6"/>
                  </a:solidFill>
                  <a:effectLst/>
                  <a:uLnTx/>
                  <a:uFillTx/>
                  <a:latin typeface="Arial" panose="020B0604020202020204" pitchFamily="34" charset="0"/>
                  <a:cs typeface="Arial" panose="020B0604020202020204" pitchFamily="34" charset="0"/>
                </a:rPr>
                <a:t>Standart </a:t>
              </a:r>
              <a:r>
                <a:rPr kumimoji="0" lang="tr-TR" sz="12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KOS 2</a:t>
              </a:r>
              <a:endParaRPr kumimoji="0" lang="tr-TR" sz="12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8" name="Serbest Form 27"/>
            <p:cNvSpPr/>
            <p:nvPr/>
          </p:nvSpPr>
          <p:spPr>
            <a:xfrm>
              <a:off x="681274" y="3016382"/>
              <a:ext cx="3694728" cy="900000"/>
            </a:xfrm>
            <a:custGeom>
              <a:avLst/>
              <a:gdLst>
                <a:gd name="connsiteX0" fmla="*/ 0 w 4001547"/>
                <a:gd name="connsiteY0" fmla="*/ 841286 h 841286"/>
                <a:gd name="connsiteX1" fmla="*/ 666921 w 4001547"/>
                <a:gd name="connsiteY1" fmla="*/ 0 h 841286"/>
                <a:gd name="connsiteX2" fmla="*/ 3334626 w 4001547"/>
                <a:gd name="connsiteY2" fmla="*/ 0 h 841286"/>
                <a:gd name="connsiteX3" fmla="*/ 4001547 w 4001547"/>
                <a:gd name="connsiteY3" fmla="*/ 841286 h 841286"/>
                <a:gd name="connsiteX4" fmla="*/ 0 w 4001547"/>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1547" h="841286">
                  <a:moveTo>
                    <a:pt x="0" y="841286"/>
                  </a:moveTo>
                  <a:lnTo>
                    <a:pt x="666921" y="0"/>
                  </a:lnTo>
                  <a:lnTo>
                    <a:pt x="3334626" y="0"/>
                  </a:lnTo>
                  <a:lnTo>
                    <a:pt x="4001547" y="841286"/>
                  </a:lnTo>
                  <a:lnTo>
                    <a:pt x="0" y="841286"/>
                  </a:lnTo>
                  <a:close/>
                </a:path>
              </a:pathLst>
            </a:custGeom>
            <a:solidFill>
              <a:srgbClr val="5353FF"/>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725671" tIns="25400" rIns="725671" bIns="254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tr-TR" sz="1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Genel Şart KOS </a:t>
              </a:r>
              <a:r>
                <a:rPr lang="tr-TR" sz="1200" b="1" kern="0" dirty="0">
                  <a:solidFill>
                    <a:schemeClr val="bg1"/>
                  </a:solidFill>
                  <a:latin typeface="Arial" panose="020B0604020202020204" pitchFamily="34" charset="0"/>
                  <a:cs typeface="Arial" panose="020B0604020202020204" pitchFamily="34" charset="0"/>
                </a:rPr>
                <a:t>2</a:t>
              </a:r>
              <a:r>
                <a:rPr lang="tr-TR" sz="1200" b="1" kern="0" noProof="0" dirty="0">
                  <a:solidFill>
                    <a:schemeClr val="bg1"/>
                  </a:solidFill>
                  <a:latin typeface="Arial" panose="020B0604020202020204" pitchFamily="34" charset="0"/>
                  <a:cs typeface="Arial" panose="020B0604020202020204" pitchFamily="34" charset="0"/>
                </a:rPr>
                <a:t>.6</a:t>
              </a:r>
              <a:endParaRPr kumimoji="0" lang="tr-TR" sz="12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29" name="Serbest Form 28"/>
            <p:cNvSpPr/>
            <p:nvPr/>
          </p:nvSpPr>
          <p:spPr>
            <a:xfrm>
              <a:off x="69414" y="3956568"/>
              <a:ext cx="4942853" cy="1055699"/>
            </a:xfrm>
            <a:custGeom>
              <a:avLst/>
              <a:gdLst>
                <a:gd name="connsiteX0" fmla="*/ 0 w 5335396"/>
                <a:gd name="connsiteY0" fmla="*/ 841286 h 841286"/>
                <a:gd name="connsiteX1" fmla="*/ 666921 w 5335396"/>
                <a:gd name="connsiteY1" fmla="*/ 0 h 841286"/>
                <a:gd name="connsiteX2" fmla="*/ 4668475 w 5335396"/>
                <a:gd name="connsiteY2" fmla="*/ 0 h 841286"/>
                <a:gd name="connsiteX3" fmla="*/ 5335396 w 5335396"/>
                <a:gd name="connsiteY3" fmla="*/ 841286 h 841286"/>
                <a:gd name="connsiteX4" fmla="*/ 0 w 5335396"/>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5396" h="841286">
                  <a:moveTo>
                    <a:pt x="0" y="841286"/>
                  </a:moveTo>
                  <a:lnTo>
                    <a:pt x="666921" y="0"/>
                  </a:lnTo>
                  <a:lnTo>
                    <a:pt x="4668475" y="0"/>
                  </a:lnTo>
                  <a:lnTo>
                    <a:pt x="5335396" y="841286"/>
                  </a:lnTo>
                  <a:lnTo>
                    <a:pt x="0" y="841286"/>
                  </a:lnTo>
                  <a:close/>
                </a:path>
              </a:pathLst>
            </a:custGeom>
            <a:solidFill>
              <a:srgbClr val="A3A3FF"/>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959095" tIns="25400" rIns="959094" bIns="25400" numCol="1" spcCol="1270" anchor="ctr" anchorCtr="0">
              <a:noAutofit/>
            </a:bodyPr>
            <a:lstStyle/>
            <a:p>
              <a:pPr algn="ctr" defTabSz="889000">
                <a:defRPr/>
              </a:pPr>
              <a:r>
                <a:rPr kumimoji="0" lang="tr-TR" sz="16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lang="tr-TR" sz="1600" b="1" kern="0" dirty="0">
                  <a:solidFill>
                    <a:prstClr val="black"/>
                  </a:solidFill>
                  <a:latin typeface="Arial" panose="020B0604020202020204" pitchFamily="34" charset="0"/>
                  <a:cs typeface="Arial" panose="020B0604020202020204" pitchFamily="34" charset="0"/>
                </a:rPr>
                <a:t>E.2.6.6</a:t>
              </a:r>
            </a:p>
          </p:txBody>
        </p:sp>
      </p:grpSp>
      <p:sp>
        <p:nvSpPr>
          <p:cNvPr id="16" name="Yuvarlatılmış Dikdörtgen 15"/>
          <p:cNvSpPr/>
          <p:nvPr/>
        </p:nvSpPr>
        <p:spPr>
          <a:xfrm>
            <a:off x="3895344" y="5553363"/>
            <a:ext cx="3218378" cy="827341"/>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360363" lvl="0">
              <a:defRPr/>
            </a:pPr>
            <a:r>
              <a:rPr kumimoji="0" lang="tr-TR" sz="1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TAMAMLANMA TARİHİ</a:t>
            </a:r>
            <a:endParaRPr lang="tr-TR" sz="1200" kern="0" dirty="0">
              <a:solidFill>
                <a:prstClr val="black"/>
              </a:solidFill>
              <a:latin typeface="Arial" panose="020B0604020202020204" pitchFamily="34" charset="0"/>
              <a:cs typeface="Arial" panose="020B0604020202020204" pitchFamily="34" charset="0"/>
            </a:endParaRPr>
          </a:p>
          <a:p>
            <a:pPr marL="360363" lvl="0">
              <a:defRPr/>
            </a:pPr>
            <a:r>
              <a:rPr lang="tr-TR" sz="1200" kern="0" dirty="0">
                <a:solidFill>
                  <a:prstClr val="black"/>
                </a:solidFill>
                <a:latin typeface="Arial" panose="020B0604020202020204" pitchFamily="34" charset="0"/>
                <a:cs typeface="Arial" panose="020B0604020202020204" pitchFamily="34" charset="0"/>
              </a:rPr>
              <a:t>3. Çeyrek Dönem 2025</a:t>
            </a:r>
          </a:p>
          <a:p>
            <a:pPr marL="360363">
              <a:defRPr/>
            </a:pPr>
            <a:r>
              <a:rPr lang="tr-TR" sz="1200" kern="0" dirty="0">
                <a:solidFill>
                  <a:prstClr val="black"/>
                </a:solidFill>
                <a:latin typeface="Arial" panose="020B0604020202020204" pitchFamily="34" charset="0"/>
                <a:cs typeface="Arial" panose="020B0604020202020204" pitchFamily="34" charset="0"/>
              </a:rPr>
              <a:t>3. Çeyrek Dönem 2026</a:t>
            </a:r>
          </a:p>
        </p:txBody>
      </p:sp>
      <p:sp>
        <p:nvSpPr>
          <p:cNvPr id="17" name="Yuvarlatılmış Dikdörtgen 16"/>
          <p:cNvSpPr/>
          <p:nvPr/>
        </p:nvSpPr>
        <p:spPr>
          <a:xfrm>
            <a:off x="438869" y="5553363"/>
            <a:ext cx="3456475" cy="813815"/>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265113">
              <a:defRPr/>
            </a:pPr>
            <a:r>
              <a:rPr kumimoji="0" lang="tr-TR" sz="1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SORUMLU BİRİM</a:t>
            </a:r>
          </a:p>
          <a:p>
            <a:pPr marL="265113">
              <a:defRPr/>
            </a:pPr>
            <a:r>
              <a:rPr lang="tr-TR" sz="1200" kern="0" dirty="0">
                <a:solidFill>
                  <a:prstClr val="black"/>
                </a:solidFill>
                <a:latin typeface="Arial" panose="020B0604020202020204" pitchFamily="34" charset="0"/>
                <a:cs typeface="Arial" panose="020B0604020202020204" pitchFamily="34" charset="0"/>
              </a:rPr>
              <a:t>Merkez Birimler/İl Sağlık Müdürlükleri</a:t>
            </a:r>
          </a:p>
        </p:txBody>
      </p:sp>
      <p:sp>
        <p:nvSpPr>
          <p:cNvPr id="18" name="Yuvarlatılmış Dikdörtgen 17"/>
          <p:cNvSpPr/>
          <p:nvPr/>
        </p:nvSpPr>
        <p:spPr>
          <a:xfrm>
            <a:off x="7113722" y="5553362"/>
            <a:ext cx="4073746" cy="813815"/>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265113">
              <a:defRPr/>
            </a:pPr>
            <a:r>
              <a:rPr lang="tr-TR" sz="1400" b="1" kern="0" dirty="0">
                <a:solidFill>
                  <a:prstClr val="black"/>
                </a:solidFill>
                <a:latin typeface="Arial" panose="020B0604020202020204" pitchFamily="34" charset="0"/>
                <a:cs typeface="Arial" panose="020B0604020202020204" pitchFamily="34" charset="0"/>
              </a:rPr>
              <a:t>Eylem Çıktısı</a:t>
            </a:r>
          </a:p>
          <a:p>
            <a:pPr marL="265113">
              <a:defRPr/>
            </a:pPr>
            <a:r>
              <a:rPr lang="tr-TR" sz="1400" kern="0" dirty="0">
                <a:solidFill>
                  <a:prstClr val="black"/>
                </a:solidFill>
                <a:latin typeface="Arial" panose="020B0604020202020204" pitchFamily="34" charset="0"/>
                <a:cs typeface="Arial" panose="020B0604020202020204" pitchFamily="34" charset="0"/>
              </a:rPr>
              <a:t>Hassas Görev Envanter Formu</a:t>
            </a:r>
          </a:p>
        </p:txBody>
      </p:sp>
    </p:spTree>
    <p:extLst>
      <p:ext uri="{BB962C8B-B14F-4D97-AF65-F5344CB8AC3E}">
        <p14:creationId xmlns:p14="http://schemas.microsoft.com/office/powerpoint/2010/main" val="2855304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Unvan 3"/>
          <p:cNvSpPr>
            <a:spLocks noGrp="1"/>
          </p:cNvSpPr>
          <p:nvPr>
            <p:ph type="title" idx="4294967295"/>
          </p:nvPr>
        </p:nvSpPr>
        <p:spPr>
          <a:xfrm>
            <a:off x="1105914" y="288297"/>
            <a:ext cx="4118937" cy="419070"/>
          </a:xfrm>
          <a:prstGeom prst="rect">
            <a:avLst/>
          </a:prstGeom>
        </p:spPr>
        <p:txBody>
          <a:bodyPr/>
          <a:lstStyle/>
          <a:p>
            <a:r>
              <a:rPr lang="tr-TR" sz="2000" b="1" dirty="0"/>
              <a:t>Risk Değerlendirme Standartları</a:t>
            </a:r>
          </a:p>
        </p:txBody>
      </p:sp>
      <p:grpSp>
        <p:nvGrpSpPr>
          <p:cNvPr id="4" name="Grup 3"/>
          <p:cNvGrpSpPr/>
          <p:nvPr/>
        </p:nvGrpSpPr>
        <p:grpSpPr>
          <a:xfrm>
            <a:off x="406136" y="1699810"/>
            <a:ext cx="9789423" cy="3620369"/>
            <a:chOff x="77321" y="1276988"/>
            <a:chExt cx="10602989" cy="3921245"/>
          </a:xfrm>
        </p:grpSpPr>
        <p:sp>
          <p:nvSpPr>
            <p:cNvPr id="15" name="Beşgen 14"/>
            <p:cNvSpPr/>
            <p:nvPr/>
          </p:nvSpPr>
          <p:spPr>
            <a:xfrm>
              <a:off x="3669966" y="3151073"/>
              <a:ext cx="5506276" cy="900000"/>
            </a:xfrm>
            <a:prstGeom prst="homePlate">
              <a:avLst/>
            </a:prstGeom>
            <a:solidFill>
              <a:srgbClr val="FF5353"/>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lvl="0">
                <a:defRPr/>
              </a:pPr>
              <a:r>
                <a:rPr lang="tr-TR" sz="1200" b="1" kern="0" dirty="0">
                  <a:solidFill>
                    <a:srgbClr val="E7E6E6"/>
                  </a:solidFill>
                  <a:latin typeface="Arial" panose="020B0604020202020204" pitchFamily="34" charset="0"/>
                </a:rPr>
                <a:t>İdareler, her yıl sistemli bir şekilde amaç ve hedeflerine yönelik riskleri belirlemelidir.</a:t>
              </a:r>
            </a:p>
          </p:txBody>
        </p:sp>
        <p:sp>
          <p:nvSpPr>
            <p:cNvPr id="16" name="Beşgen 15"/>
            <p:cNvSpPr/>
            <p:nvPr/>
          </p:nvSpPr>
          <p:spPr>
            <a:xfrm>
              <a:off x="4387474" y="4090156"/>
              <a:ext cx="6292836" cy="1106541"/>
            </a:xfrm>
            <a:prstGeom prst="homePlate">
              <a:avLst/>
            </a:prstGeom>
            <a:solidFill>
              <a:srgbClr val="FFA3A3"/>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lvl="0">
                <a:defRPr/>
              </a:pPr>
              <a:r>
                <a:rPr lang="tr-TR" sz="1200" b="1" u="sng" kern="0" dirty="0">
                  <a:latin typeface="Arial" panose="020B0604020202020204" pitchFamily="34" charset="0"/>
                  <a:cs typeface="Arial" panose="020B0604020202020204" pitchFamily="34" charset="0"/>
                </a:rPr>
                <a:t>Birim düzeyinde</a:t>
              </a:r>
              <a:r>
                <a:rPr lang="tr-TR" sz="1200" kern="0" dirty="0">
                  <a:latin typeface="Arial" panose="020B0604020202020204" pitchFamily="34" charset="0"/>
                  <a:cs typeface="Arial" panose="020B0604020202020204" pitchFamily="34" charset="0"/>
                </a:rPr>
                <a:t> alt süreçlere ilişkin </a:t>
              </a:r>
              <a:r>
                <a:rPr lang="tr-TR" sz="1200" kern="0" dirty="0" err="1">
                  <a:latin typeface="Arial" panose="020B0604020202020204" pitchFamily="34" charset="0"/>
                  <a:cs typeface="Arial" panose="020B0604020202020204" pitchFamily="34" charset="0"/>
                </a:rPr>
                <a:t>operasyonel</a:t>
              </a:r>
              <a:r>
                <a:rPr lang="tr-TR" sz="1200" kern="0" dirty="0">
                  <a:latin typeface="Arial" panose="020B0604020202020204" pitchFamily="34" charset="0"/>
                  <a:cs typeface="Arial" panose="020B0604020202020204" pitchFamily="34" charset="0"/>
                </a:rPr>
                <a:t> risklerin belirlenmesi, ölçümlenmesi. Belirlenen risklere karşı kontrol faaliyetlerinin oluşturulması.</a:t>
              </a:r>
            </a:p>
          </p:txBody>
        </p:sp>
        <p:sp>
          <p:nvSpPr>
            <p:cNvPr id="19" name="Beşgen 18"/>
            <p:cNvSpPr/>
            <p:nvPr/>
          </p:nvSpPr>
          <p:spPr>
            <a:xfrm>
              <a:off x="3072674" y="2215817"/>
              <a:ext cx="5280214" cy="900000"/>
            </a:xfrm>
            <a:prstGeom prst="homePlate">
              <a:avLst/>
            </a:prstGeom>
            <a:solidFill>
              <a:srgbClr val="C80000"/>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lvl="0">
                <a:defRPr/>
              </a:pPr>
              <a:r>
                <a:rPr lang="tr-TR" sz="1100" b="1" u="sng" kern="0" dirty="0">
                  <a:solidFill>
                    <a:prstClr val="white"/>
                  </a:solidFill>
                  <a:latin typeface="Arial" panose="020B0604020202020204" pitchFamily="34" charset="0"/>
                  <a:cs typeface="Arial" panose="020B0604020202020204" pitchFamily="34" charset="0"/>
                </a:rPr>
                <a:t>Risklerin Belirlenmesi ve Değerlendirilmesi:</a:t>
              </a:r>
              <a:r>
                <a:rPr lang="tr-TR" sz="1100" kern="0" dirty="0">
                  <a:solidFill>
                    <a:prstClr val="white"/>
                  </a:solidFill>
                  <a:latin typeface="Arial" panose="020B0604020202020204" pitchFamily="34" charset="0"/>
                  <a:cs typeface="Arial" panose="020B0604020202020204" pitchFamily="34" charset="0"/>
                </a:rPr>
                <a:t> İdareler, sistemli bir şekilde analizler yaparak amaç ve hedeflerinin gerçekleşmesini engelleyebilecek iç ve dış riskleri tanımlayarak değerlendirmeli ve alınacak önlemleri belirlemelidir.</a:t>
              </a:r>
            </a:p>
          </p:txBody>
        </p:sp>
        <p:sp>
          <p:nvSpPr>
            <p:cNvPr id="30" name="Beşgen 29"/>
            <p:cNvSpPr/>
            <p:nvPr/>
          </p:nvSpPr>
          <p:spPr>
            <a:xfrm>
              <a:off x="2495729" y="1283321"/>
              <a:ext cx="4461247" cy="900000"/>
            </a:xfrm>
            <a:prstGeom prst="homePlate">
              <a:avLst/>
            </a:prstGeom>
            <a:solidFill>
              <a:srgbClr val="8C0000"/>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marR="0" lvl="0" indent="0" defTabSz="914400" eaLnBrk="1" fontAlgn="auto" latinLnBrk="0" hangingPunct="1">
                <a:lnSpc>
                  <a:spcPct val="100000"/>
                </a:lnSpc>
                <a:spcBef>
                  <a:spcPts val="0"/>
                </a:spcBef>
                <a:spcAft>
                  <a:spcPts val="0"/>
                </a:spcAft>
                <a:buClrTx/>
                <a:buSzTx/>
                <a:buFontTx/>
                <a:buNone/>
                <a:tabLst/>
                <a:defRPr/>
              </a:pPr>
              <a:r>
                <a:rPr kumimoji="0" lang="tr-TR" b="0" i="0" u="none" strike="noStrike" kern="0" cap="none" spc="0" normalizeH="0" baseline="0" noProof="0" dirty="0">
                  <a:ln>
                    <a:noFill/>
                  </a:ln>
                  <a:solidFill>
                    <a:prstClr val="white"/>
                  </a:solidFill>
                  <a:effectLst/>
                  <a:uLnTx/>
                  <a:uFillTx/>
                  <a:latin typeface="Arial" panose="020B0604020202020204" pitchFamily="34" charset="0"/>
                  <a:ea typeface="+mn-ea"/>
                  <a:cs typeface="+mn-cs"/>
                </a:rPr>
                <a:t>RİSK DEĞERLENDİRME</a:t>
              </a:r>
            </a:p>
          </p:txBody>
        </p:sp>
        <p:sp>
          <p:nvSpPr>
            <p:cNvPr id="32" name="Serbest Form 31"/>
            <p:cNvSpPr/>
            <p:nvPr/>
          </p:nvSpPr>
          <p:spPr>
            <a:xfrm>
              <a:off x="1882965" y="1276988"/>
              <a:ext cx="1231576" cy="906334"/>
            </a:xfrm>
            <a:custGeom>
              <a:avLst/>
              <a:gdLst>
                <a:gd name="connsiteX0" fmla="*/ 0 w 1333849"/>
                <a:gd name="connsiteY0" fmla="*/ 841286 h 841286"/>
                <a:gd name="connsiteX1" fmla="*/ 666921 w 1333849"/>
                <a:gd name="connsiteY1" fmla="*/ 0 h 841286"/>
                <a:gd name="connsiteX2" fmla="*/ 666928 w 1333849"/>
                <a:gd name="connsiteY2" fmla="*/ 0 h 841286"/>
                <a:gd name="connsiteX3" fmla="*/ 1333849 w 1333849"/>
                <a:gd name="connsiteY3" fmla="*/ 841286 h 841286"/>
                <a:gd name="connsiteX4" fmla="*/ 0 w 1333849"/>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849" h="841286">
                  <a:moveTo>
                    <a:pt x="0" y="841286"/>
                  </a:moveTo>
                  <a:lnTo>
                    <a:pt x="666921" y="0"/>
                  </a:lnTo>
                  <a:lnTo>
                    <a:pt x="666928" y="0"/>
                  </a:lnTo>
                  <a:lnTo>
                    <a:pt x="1333849" y="841286"/>
                  </a:lnTo>
                  <a:lnTo>
                    <a:pt x="0" y="841286"/>
                  </a:lnTo>
                  <a:close/>
                </a:path>
              </a:pathLst>
            </a:custGeom>
            <a:solidFill>
              <a:srgbClr val="8C0000"/>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20320" tIns="20320" rIns="20320" bIns="20320" numCol="1" spcCol="1270" anchor="ctr" anchorCtr="0">
              <a:noAutofit/>
            </a:bodyPr>
            <a:lstStyle/>
            <a:p>
              <a:pPr marL="0" marR="0" lvl="0" indent="0" algn="ctr" defTabSz="711200" eaLnBrk="1" fontAlgn="auto" latinLnBrk="0" hangingPunct="1">
                <a:lnSpc>
                  <a:spcPct val="100000"/>
                </a:lnSpc>
                <a:spcBef>
                  <a:spcPct val="0"/>
                </a:spcBef>
                <a:spcAft>
                  <a:spcPts val="0"/>
                </a:spcAft>
                <a:buClrTx/>
                <a:buSzTx/>
                <a:buFontTx/>
                <a:buNone/>
                <a:tabLst/>
                <a:defRPr/>
              </a:pPr>
              <a:endParaRPr kumimoji="0" lang="tr-TR" sz="1100" b="1" i="0" u="none" strike="noStrike" kern="0" cap="none" spc="0" normalizeH="0" baseline="0" noProof="0" dirty="0">
                <a:ln>
                  <a:noFill/>
                </a:ln>
                <a:solidFill>
                  <a:srgbClr val="E7E6E6"/>
                </a:solidFill>
                <a:effectLst/>
                <a:uLnTx/>
                <a:uFillTx/>
                <a:latin typeface="Arial" panose="020B0604020202020204" pitchFamily="34" charset="0"/>
                <a:ea typeface="+mn-ea"/>
                <a:cs typeface="+mn-cs"/>
              </a:endParaRPr>
            </a:p>
            <a:p>
              <a:pPr marL="0" marR="0" lvl="0" indent="0" algn="ctr" defTabSz="711200" eaLnBrk="1" fontAlgn="auto" latinLnBrk="0" hangingPunct="1">
                <a:lnSpc>
                  <a:spcPct val="100000"/>
                </a:lnSpc>
                <a:spcBef>
                  <a:spcPct val="0"/>
                </a:spcBef>
                <a:spcAft>
                  <a:spcPts val="0"/>
                </a:spcAft>
                <a:buClrTx/>
                <a:buSzTx/>
                <a:buFontTx/>
                <a:buNone/>
                <a:tabLst/>
                <a:defRPr/>
              </a:pPr>
              <a:endParaRPr kumimoji="0" lang="tr-TR" sz="1100" b="1" i="0" u="none" strike="noStrike" kern="0" cap="none" spc="0" normalizeH="0" baseline="0" noProof="0" dirty="0">
                <a:ln>
                  <a:noFill/>
                </a:ln>
                <a:solidFill>
                  <a:srgbClr val="E7E6E6"/>
                </a:solidFill>
                <a:effectLst/>
                <a:uLnTx/>
                <a:uFillTx/>
                <a:latin typeface="Arial" panose="020B0604020202020204" pitchFamily="34" charset="0"/>
                <a:ea typeface="+mn-ea"/>
                <a:cs typeface="+mn-cs"/>
              </a:endParaRPr>
            </a:p>
            <a:p>
              <a:pPr marL="0" marR="0" lvl="0" indent="0" algn="ctr" defTabSz="711200" eaLnBrk="1" fontAlgn="auto" latinLnBrk="0" hangingPunct="1">
                <a:lnSpc>
                  <a:spcPct val="100000"/>
                </a:lnSpc>
                <a:spcBef>
                  <a:spcPct val="0"/>
                </a:spcBef>
                <a:spcAft>
                  <a:spcPts val="0"/>
                </a:spcAft>
                <a:buClrTx/>
                <a:buSzTx/>
                <a:buFontTx/>
                <a:buNone/>
                <a:tabLst/>
                <a:defRPr/>
              </a:pPr>
              <a:r>
                <a:rPr kumimoji="0" lang="tr-TR" sz="1200" b="1" i="0" u="none" strike="noStrike" kern="0" cap="none" spc="0" normalizeH="0" baseline="0" noProof="0" dirty="0">
                  <a:ln>
                    <a:noFill/>
                  </a:ln>
                  <a:solidFill>
                    <a:srgbClr val="E7E6E6"/>
                  </a:solidFill>
                  <a:effectLst/>
                  <a:uLnTx/>
                  <a:uFillTx/>
                  <a:latin typeface="Arial" panose="020B0604020202020204" pitchFamily="34" charset="0"/>
                  <a:ea typeface="+mn-ea"/>
                  <a:cs typeface="+mn-cs"/>
                </a:rPr>
                <a:t>Bileşen 2</a:t>
              </a:r>
            </a:p>
          </p:txBody>
        </p:sp>
        <p:sp>
          <p:nvSpPr>
            <p:cNvPr id="33" name="Serbest Form 32"/>
            <p:cNvSpPr/>
            <p:nvPr/>
          </p:nvSpPr>
          <p:spPr>
            <a:xfrm>
              <a:off x="1276990" y="2215816"/>
              <a:ext cx="2463151" cy="900001"/>
            </a:xfrm>
            <a:custGeom>
              <a:avLst/>
              <a:gdLst>
                <a:gd name="connsiteX0" fmla="*/ 0 w 2667698"/>
                <a:gd name="connsiteY0" fmla="*/ 841286 h 841286"/>
                <a:gd name="connsiteX1" fmla="*/ 666921 w 2667698"/>
                <a:gd name="connsiteY1" fmla="*/ 0 h 841286"/>
                <a:gd name="connsiteX2" fmla="*/ 2000777 w 2667698"/>
                <a:gd name="connsiteY2" fmla="*/ 0 h 841286"/>
                <a:gd name="connsiteX3" fmla="*/ 2667698 w 2667698"/>
                <a:gd name="connsiteY3" fmla="*/ 841286 h 841286"/>
                <a:gd name="connsiteX4" fmla="*/ 0 w 2667698"/>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698" h="841286">
                  <a:moveTo>
                    <a:pt x="0" y="841286"/>
                  </a:moveTo>
                  <a:lnTo>
                    <a:pt x="666921" y="0"/>
                  </a:lnTo>
                  <a:lnTo>
                    <a:pt x="2000777" y="0"/>
                  </a:lnTo>
                  <a:lnTo>
                    <a:pt x="2667698" y="841286"/>
                  </a:lnTo>
                  <a:lnTo>
                    <a:pt x="0" y="841286"/>
                  </a:lnTo>
                  <a:close/>
                </a:path>
              </a:pathLst>
            </a:custGeom>
            <a:solidFill>
              <a:srgbClr val="C80000"/>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492248" tIns="25400" rIns="492247" bIns="254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endParaRPr kumimoji="0" lang="tr-TR" sz="1200" b="1" i="0" u="none" strike="noStrike" kern="0" cap="none" spc="0" normalizeH="0" baseline="0" noProof="0" dirty="0">
                <a:ln>
                  <a:noFill/>
                </a:ln>
                <a:solidFill>
                  <a:srgbClr val="E7E6E6"/>
                </a:solidFill>
                <a:effectLst/>
                <a:uLnTx/>
                <a:uFillTx/>
                <a:latin typeface="Arial" panose="020B0604020202020204" pitchFamily="34" charset="0"/>
                <a:ea typeface="+mn-ea"/>
                <a:cs typeface="+mn-cs"/>
              </a:endParaRPr>
            </a:p>
            <a:p>
              <a:pPr marL="0" marR="0" lvl="0" indent="0" algn="ctr" defTabSz="889000" eaLnBrk="1" fontAlgn="auto" latinLnBrk="0" hangingPunct="1">
                <a:lnSpc>
                  <a:spcPct val="90000"/>
                </a:lnSpc>
                <a:spcBef>
                  <a:spcPct val="0"/>
                </a:spcBef>
                <a:spcAft>
                  <a:spcPct val="35000"/>
                </a:spcAft>
                <a:buClrTx/>
                <a:buSzTx/>
                <a:buFontTx/>
                <a:buNone/>
                <a:tabLst/>
                <a:defRPr/>
              </a:pPr>
              <a:r>
                <a:rPr kumimoji="0" lang="tr-TR" sz="1200" b="1" i="0" u="none" strike="noStrike" kern="0" cap="none" spc="0" normalizeH="0" baseline="0" noProof="0" dirty="0">
                  <a:ln>
                    <a:noFill/>
                  </a:ln>
                  <a:solidFill>
                    <a:srgbClr val="E7E6E6"/>
                  </a:solidFill>
                  <a:effectLst/>
                  <a:uLnTx/>
                  <a:uFillTx/>
                  <a:latin typeface="Arial" panose="020B0604020202020204" pitchFamily="34" charset="0"/>
                  <a:ea typeface="+mn-ea"/>
                  <a:cs typeface="+mn-cs"/>
                </a:rPr>
                <a:t>Standart RDS 6 </a:t>
              </a:r>
              <a:endParaRPr kumimoji="0" lang="tr-TR" sz="1200" b="0" i="0" u="none" strike="noStrike" kern="0" cap="none" spc="0" normalizeH="0" baseline="0" noProof="0" dirty="0">
                <a:ln>
                  <a:noFill/>
                </a:ln>
                <a:solidFill>
                  <a:srgbClr val="E7E6E6"/>
                </a:solidFill>
                <a:effectLst/>
                <a:uLnTx/>
                <a:uFillTx/>
                <a:latin typeface="Arial" panose="020B0604020202020204" pitchFamily="34" charset="0"/>
                <a:ea typeface="+mn-ea"/>
                <a:cs typeface="+mn-cs"/>
              </a:endParaRPr>
            </a:p>
          </p:txBody>
        </p:sp>
        <p:sp>
          <p:nvSpPr>
            <p:cNvPr id="34" name="Serbest Form 33"/>
            <p:cNvSpPr/>
            <p:nvPr/>
          </p:nvSpPr>
          <p:spPr>
            <a:xfrm>
              <a:off x="680714" y="3158582"/>
              <a:ext cx="3694728" cy="900000"/>
            </a:xfrm>
            <a:custGeom>
              <a:avLst/>
              <a:gdLst>
                <a:gd name="connsiteX0" fmla="*/ 0 w 4001547"/>
                <a:gd name="connsiteY0" fmla="*/ 841286 h 841286"/>
                <a:gd name="connsiteX1" fmla="*/ 666921 w 4001547"/>
                <a:gd name="connsiteY1" fmla="*/ 0 h 841286"/>
                <a:gd name="connsiteX2" fmla="*/ 3334626 w 4001547"/>
                <a:gd name="connsiteY2" fmla="*/ 0 h 841286"/>
                <a:gd name="connsiteX3" fmla="*/ 4001547 w 4001547"/>
                <a:gd name="connsiteY3" fmla="*/ 841286 h 841286"/>
                <a:gd name="connsiteX4" fmla="*/ 0 w 4001547"/>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1547" h="841286">
                  <a:moveTo>
                    <a:pt x="0" y="841286"/>
                  </a:moveTo>
                  <a:lnTo>
                    <a:pt x="666921" y="0"/>
                  </a:lnTo>
                  <a:lnTo>
                    <a:pt x="3334626" y="0"/>
                  </a:lnTo>
                  <a:lnTo>
                    <a:pt x="4001547" y="841286"/>
                  </a:lnTo>
                  <a:lnTo>
                    <a:pt x="0" y="841286"/>
                  </a:lnTo>
                  <a:close/>
                </a:path>
              </a:pathLst>
            </a:custGeom>
            <a:solidFill>
              <a:srgbClr val="FF5353"/>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725671" tIns="25400" rIns="725671" bIns="254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tr-TR" sz="1200" b="1" i="0" u="none" strike="noStrike" kern="0" cap="none" spc="0" normalizeH="0" baseline="0" noProof="0" dirty="0">
                  <a:ln>
                    <a:noFill/>
                  </a:ln>
                  <a:solidFill>
                    <a:schemeClr val="bg1"/>
                  </a:solidFill>
                  <a:effectLst/>
                  <a:uLnTx/>
                  <a:uFillTx/>
                  <a:latin typeface="Arial" panose="020B0604020202020204" pitchFamily="34" charset="0"/>
                  <a:ea typeface="+mn-ea"/>
                  <a:cs typeface="+mn-cs"/>
                </a:rPr>
                <a:t>Genel Şart RDS 6.1</a:t>
              </a:r>
              <a:endParaRPr kumimoji="0" lang="tr-TR" sz="1200" b="0" i="0" u="none" strike="noStrike" kern="0" cap="none" spc="0" normalizeH="0" baseline="0" noProof="0" dirty="0">
                <a:ln>
                  <a:noFill/>
                </a:ln>
                <a:solidFill>
                  <a:schemeClr val="bg1"/>
                </a:solidFill>
                <a:effectLst/>
                <a:uLnTx/>
                <a:uFillTx/>
                <a:latin typeface="Arial" panose="020B0604020202020204" pitchFamily="34" charset="0"/>
                <a:ea typeface="+mn-ea"/>
                <a:cs typeface="+mn-cs"/>
              </a:endParaRPr>
            </a:p>
          </p:txBody>
        </p:sp>
        <p:sp>
          <p:nvSpPr>
            <p:cNvPr id="35" name="Serbest Form 34"/>
            <p:cNvSpPr/>
            <p:nvPr/>
          </p:nvSpPr>
          <p:spPr>
            <a:xfrm>
              <a:off x="77321" y="4091692"/>
              <a:ext cx="4926305" cy="1106541"/>
            </a:xfrm>
            <a:custGeom>
              <a:avLst/>
              <a:gdLst>
                <a:gd name="connsiteX0" fmla="*/ 0 w 5335396"/>
                <a:gd name="connsiteY0" fmla="*/ 841286 h 841286"/>
                <a:gd name="connsiteX1" fmla="*/ 666921 w 5335396"/>
                <a:gd name="connsiteY1" fmla="*/ 0 h 841286"/>
                <a:gd name="connsiteX2" fmla="*/ 4668475 w 5335396"/>
                <a:gd name="connsiteY2" fmla="*/ 0 h 841286"/>
                <a:gd name="connsiteX3" fmla="*/ 5335396 w 5335396"/>
                <a:gd name="connsiteY3" fmla="*/ 841286 h 841286"/>
                <a:gd name="connsiteX4" fmla="*/ 0 w 5335396"/>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5396" h="841286">
                  <a:moveTo>
                    <a:pt x="0" y="841286"/>
                  </a:moveTo>
                  <a:lnTo>
                    <a:pt x="666921" y="0"/>
                  </a:lnTo>
                  <a:lnTo>
                    <a:pt x="4668475" y="0"/>
                  </a:lnTo>
                  <a:lnTo>
                    <a:pt x="5335396" y="841286"/>
                  </a:lnTo>
                  <a:lnTo>
                    <a:pt x="0" y="841286"/>
                  </a:lnTo>
                  <a:close/>
                </a:path>
              </a:pathLst>
            </a:custGeom>
            <a:solidFill>
              <a:srgbClr val="FFA3A3"/>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959095" tIns="25400" rIns="959094" bIns="25400" numCol="1" spcCol="1270" anchor="ctr" anchorCtr="0">
              <a:noAutofit/>
            </a:bodyPr>
            <a:lstStyle/>
            <a:p>
              <a:pPr marL="0" marR="0" lvl="0" indent="0" algn="ctr" defTabSz="889000" eaLnBrk="1" fontAlgn="auto" latinLnBrk="0" hangingPunct="1">
                <a:lnSpc>
                  <a:spcPct val="100000"/>
                </a:lnSpc>
                <a:spcBef>
                  <a:spcPts val="0"/>
                </a:spcBef>
                <a:spcAft>
                  <a:spcPts val="0"/>
                </a:spcAft>
                <a:buClrTx/>
                <a:buSzTx/>
                <a:buFontTx/>
                <a:buNone/>
                <a:tabLst/>
                <a:defRPr/>
              </a:pPr>
              <a:r>
                <a:rPr lang="tr-TR" sz="1600" b="1" kern="0" dirty="0">
                  <a:solidFill>
                    <a:prstClr val="black"/>
                  </a:solidFill>
                  <a:latin typeface="Arial" panose="020B0604020202020204" pitchFamily="34" charset="0"/>
                  <a:cs typeface="Arial" panose="020B0604020202020204" pitchFamily="34" charset="0"/>
                </a:rPr>
                <a:t>E.6.1.1</a:t>
              </a:r>
            </a:p>
          </p:txBody>
        </p:sp>
      </p:grpSp>
      <p:sp>
        <p:nvSpPr>
          <p:cNvPr id="23" name="Yuvarlatılmış Dikdörtgen 22"/>
          <p:cNvSpPr/>
          <p:nvPr/>
        </p:nvSpPr>
        <p:spPr>
          <a:xfrm>
            <a:off x="3895344" y="5553363"/>
            <a:ext cx="3218378" cy="827341"/>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360363" lvl="0">
              <a:defRPr/>
            </a:pPr>
            <a:r>
              <a:rPr kumimoji="0" lang="tr-TR" sz="1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TAMAMLANMA TARİHİ</a:t>
            </a:r>
            <a:endParaRPr lang="tr-TR" sz="1200" kern="0" dirty="0">
              <a:solidFill>
                <a:prstClr val="black"/>
              </a:solidFill>
              <a:latin typeface="Arial" panose="020B0604020202020204" pitchFamily="34" charset="0"/>
              <a:cs typeface="Arial" panose="020B0604020202020204" pitchFamily="34" charset="0"/>
            </a:endParaRPr>
          </a:p>
          <a:p>
            <a:pPr marL="360363" lvl="0">
              <a:defRPr/>
            </a:pPr>
            <a:r>
              <a:rPr lang="tr-TR" sz="1200" kern="0" dirty="0">
                <a:solidFill>
                  <a:prstClr val="black"/>
                </a:solidFill>
                <a:latin typeface="Arial" panose="020B0604020202020204" pitchFamily="34" charset="0"/>
                <a:cs typeface="Arial" panose="020B0604020202020204" pitchFamily="34" charset="0"/>
              </a:rPr>
              <a:t>3. Çeyrek Dönem 2025</a:t>
            </a:r>
          </a:p>
          <a:p>
            <a:pPr marL="360363" lvl="0">
              <a:defRPr/>
            </a:pPr>
            <a:r>
              <a:rPr lang="tr-TR" sz="1200" kern="0" dirty="0">
                <a:solidFill>
                  <a:prstClr val="black"/>
                </a:solidFill>
                <a:latin typeface="Arial" panose="020B0604020202020204" pitchFamily="34" charset="0"/>
                <a:cs typeface="Arial" panose="020B0604020202020204" pitchFamily="34" charset="0"/>
              </a:rPr>
              <a:t>3. Çeyrek Dönem 2026</a:t>
            </a:r>
          </a:p>
        </p:txBody>
      </p:sp>
      <p:sp>
        <p:nvSpPr>
          <p:cNvPr id="24" name="Yuvarlatılmış Dikdörtgen 23"/>
          <p:cNvSpPr/>
          <p:nvPr/>
        </p:nvSpPr>
        <p:spPr>
          <a:xfrm>
            <a:off x="438869" y="5553363"/>
            <a:ext cx="3456475" cy="813815"/>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265113">
              <a:defRPr/>
            </a:pPr>
            <a:r>
              <a:rPr kumimoji="0" lang="tr-TR" sz="1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SORUMLU BİRİM</a:t>
            </a:r>
          </a:p>
          <a:p>
            <a:pPr marL="265113">
              <a:defRPr/>
            </a:pPr>
            <a:r>
              <a:rPr lang="tr-TR" sz="1200" kern="0" dirty="0">
                <a:solidFill>
                  <a:prstClr val="black"/>
                </a:solidFill>
                <a:latin typeface="Arial" panose="020B0604020202020204" pitchFamily="34" charset="0"/>
                <a:cs typeface="Arial" panose="020B0604020202020204" pitchFamily="34" charset="0"/>
              </a:rPr>
              <a:t>Merkez Birimler/İl Sağlık Müdürlükleri</a:t>
            </a:r>
          </a:p>
        </p:txBody>
      </p:sp>
      <p:sp>
        <p:nvSpPr>
          <p:cNvPr id="25" name="Yuvarlatılmış Dikdörtgen 24"/>
          <p:cNvSpPr/>
          <p:nvPr/>
        </p:nvSpPr>
        <p:spPr>
          <a:xfrm>
            <a:off x="7113722" y="5553362"/>
            <a:ext cx="4073746" cy="813815"/>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265113">
              <a:defRPr/>
            </a:pPr>
            <a:r>
              <a:rPr lang="tr-TR" sz="1400" b="1" kern="0" dirty="0">
                <a:solidFill>
                  <a:prstClr val="black"/>
                </a:solidFill>
                <a:latin typeface="Arial" panose="020B0604020202020204" pitchFamily="34" charset="0"/>
                <a:cs typeface="Arial" panose="020B0604020202020204" pitchFamily="34" charset="0"/>
              </a:rPr>
              <a:t>Eylem Çıktısı</a:t>
            </a:r>
          </a:p>
          <a:p>
            <a:pPr marL="265113">
              <a:defRPr/>
            </a:pPr>
            <a:r>
              <a:rPr lang="sv-SE" sz="1400" kern="0" dirty="0">
                <a:solidFill>
                  <a:prstClr val="black"/>
                </a:solidFill>
                <a:latin typeface="Arial" panose="020B0604020202020204" pitchFamily="34" charset="0"/>
                <a:cs typeface="Arial" panose="020B0604020202020204" pitchFamily="34" charset="0"/>
              </a:rPr>
              <a:t>Operasyonel Risk Belirleme ve Kontrol Faaliyetleri Formu </a:t>
            </a:r>
            <a:endParaRPr lang="tr-TR" sz="1400" kern="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4693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Unvan 3"/>
          <p:cNvSpPr>
            <a:spLocks noGrp="1"/>
          </p:cNvSpPr>
          <p:nvPr>
            <p:ph type="title" idx="4294967295"/>
          </p:nvPr>
        </p:nvSpPr>
        <p:spPr>
          <a:xfrm>
            <a:off x="1119270" y="340055"/>
            <a:ext cx="4182080" cy="462202"/>
          </a:xfrm>
          <a:prstGeom prst="rect">
            <a:avLst/>
          </a:prstGeom>
        </p:spPr>
        <p:txBody>
          <a:bodyPr/>
          <a:lstStyle/>
          <a:p>
            <a:r>
              <a:rPr lang="tr-TR" sz="2000" b="1" dirty="0"/>
              <a:t>Risk Değerlendirme Standartları</a:t>
            </a:r>
          </a:p>
        </p:txBody>
      </p:sp>
      <p:grpSp>
        <p:nvGrpSpPr>
          <p:cNvPr id="4" name="Grup 3"/>
          <p:cNvGrpSpPr/>
          <p:nvPr/>
        </p:nvGrpSpPr>
        <p:grpSpPr>
          <a:xfrm>
            <a:off x="406136" y="1699810"/>
            <a:ext cx="9789423" cy="3620369"/>
            <a:chOff x="77321" y="1276988"/>
            <a:chExt cx="10602989" cy="3921245"/>
          </a:xfrm>
        </p:grpSpPr>
        <p:sp>
          <p:nvSpPr>
            <p:cNvPr id="15" name="Beşgen 14"/>
            <p:cNvSpPr/>
            <p:nvPr/>
          </p:nvSpPr>
          <p:spPr>
            <a:xfrm>
              <a:off x="3669966" y="3151073"/>
              <a:ext cx="5506276" cy="900000"/>
            </a:xfrm>
            <a:prstGeom prst="homePlate">
              <a:avLst/>
            </a:prstGeom>
            <a:solidFill>
              <a:srgbClr val="FF5353"/>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lvl="0">
                <a:defRPr/>
              </a:pPr>
              <a:r>
                <a:rPr lang="tr-TR" sz="1200" b="1" kern="0" dirty="0">
                  <a:solidFill>
                    <a:srgbClr val="E7E6E6"/>
                  </a:solidFill>
                  <a:latin typeface="Arial" panose="020B0604020202020204" pitchFamily="34" charset="0"/>
                </a:rPr>
                <a:t>Risklerin gerçekleşme olasılığı ve muhtemel etkileri yılda en az bir kez analiz edilmelidir.</a:t>
              </a:r>
            </a:p>
          </p:txBody>
        </p:sp>
        <p:sp>
          <p:nvSpPr>
            <p:cNvPr id="16" name="Beşgen 15"/>
            <p:cNvSpPr/>
            <p:nvPr/>
          </p:nvSpPr>
          <p:spPr>
            <a:xfrm>
              <a:off x="4387475" y="4090156"/>
              <a:ext cx="6292835" cy="1106541"/>
            </a:xfrm>
            <a:prstGeom prst="homePlate">
              <a:avLst/>
            </a:prstGeom>
            <a:solidFill>
              <a:srgbClr val="FFA3A3"/>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lvl="0">
                <a:defRPr/>
              </a:pPr>
              <a:r>
                <a:rPr lang="tr-TR" sz="1200" b="1" u="sng" kern="0" dirty="0">
                  <a:latin typeface="Arial" panose="020B0604020202020204" pitchFamily="34" charset="0"/>
                  <a:cs typeface="Arial" panose="020B0604020202020204" pitchFamily="34" charset="0"/>
                </a:rPr>
                <a:t>Harcama Birimi </a:t>
              </a:r>
              <a:r>
                <a:rPr lang="tr-TR" sz="1200" kern="0" dirty="0">
                  <a:latin typeface="Arial" panose="020B0604020202020204" pitchFamily="34" charset="0"/>
                  <a:cs typeface="Arial" panose="020B0604020202020204" pitchFamily="34" charset="0"/>
                </a:rPr>
                <a:t>düzeyinde belirlenen süreç risklerine ilişkin </a:t>
              </a:r>
              <a:r>
                <a:rPr lang="tr-TR" sz="1200" kern="0" dirty="0" err="1">
                  <a:latin typeface="Arial" panose="020B0604020202020204" pitchFamily="34" charset="0"/>
                  <a:cs typeface="Arial" panose="020B0604020202020204" pitchFamily="34" charset="0"/>
                </a:rPr>
                <a:t>Operasyonel</a:t>
              </a:r>
              <a:r>
                <a:rPr lang="tr-TR" sz="1200" kern="0" dirty="0">
                  <a:latin typeface="Arial" panose="020B0604020202020204" pitchFamily="34" charset="0"/>
                  <a:cs typeface="Arial" panose="020B0604020202020204" pitchFamily="34" charset="0"/>
                </a:rPr>
                <a:t> Risk Envanterinin oluşturulması.</a:t>
              </a:r>
            </a:p>
          </p:txBody>
        </p:sp>
        <p:sp>
          <p:nvSpPr>
            <p:cNvPr id="19" name="Beşgen 18"/>
            <p:cNvSpPr/>
            <p:nvPr/>
          </p:nvSpPr>
          <p:spPr>
            <a:xfrm>
              <a:off x="3072674" y="2215817"/>
              <a:ext cx="5280214" cy="900000"/>
            </a:xfrm>
            <a:prstGeom prst="homePlate">
              <a:avLst/>
            </a:prstGeom>
            <a:solidFill>
              <a:srgbClr val="C80000"/>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lvl="0">
                <a:defRPr/>
              </a:pPr>
              <a:r>
                <a:rPr lang="tr-TR" sz="1100" b="1" u="sng" kern="0" dirty="0">
                  <a:solidFill>
                    <a:prstClr val="white"/>
                  </a:solidFill>
                  <a:latin typeface="Arial" panose="020B0604020202020204" pitchFamily="34" charset="0"/>
                  <a:cs typeface="Arial" panose="020B0604020202020204" pitchFamily="34" charset="0"/>
                </a:rPr>
                <a:t>Risklerin Belirlenmesi ve Değerlendirilmesi:</a:t>
              </a:r>
              <a:r>
                <a:rPr lang="tr-TR" sz="1100" kern="0" dirty="0">
                  <a:solidFill>
                    <a:prstClr val="white"/>
                  </a:solidFill>
                  <a:latin typeface="Arial" panose="020B0604020202020204" pitchFamily="34" charset="0"/>
                  <a:cs typeface="Arial" panose="020B0604020202020204" pitchFamily="34" charset="0"/>
                </a:rPr>
                <a:t> İdareler, sistemli bir şekilde analizler yaparak amaç ve hedeflerinin gerçekleşmesini engelleyebilecek iç ve dış riskleri tanımlayarak değerlendirmeli ve alınacak önlemleri belirlemelidir.</a:t>
              </a:r>
            </a:p>
          </p:txBody>
        </p:sp>
        <p:sp>
          <p:nvSpPr>
            <p:cNvPr id="30" name="Beşgen 29"/>
            <p:cNvSpPr/>
            <p:nvPr/>
          </p:nvSpPr>
          <p:spPr>
            <a:xfrm>
              <a:off x="2495729" y="1283321"/>
              <a:ext cx="4461247" cy="900000"/>
            </a:xfrm>
            <a:prstGeom prst="homePlate">
              <a:avLst/>
            </a:prstGeom>
            <a:solidFill>
              <a:srgbClr val="8C0000"/>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marR="0" lvl="0" indent="0" defTabSz="914400" eaLnBrk="1" fontAlgn="auto" latinLnBrk="0" hangingPunct="1">
                <a:lnSpc>
                  <a:spcPct val="100000"/>
                </a:lnSpc>
                <a:spcBef>
                  <a:spcPts val="0"/>
                </a:spcBef>
                <a:spcAft>
                  <a:spcPts val="0"/>
                </a:spcAft>
                <a:buClrTx/>
                <a:buSzTx/>
                <a:buFontTx/>
                <a:buNone/>
                <a:tabLst/>
                <a:defRPr/>
              </a:pPr>
              <a:r>
                <a:rPr kumimoji="0" lang="tr-TR" b="0" i="0" u="none" strike="noStrike" kern="0" cap="none" spc="0" normalizeH="0" baseline="0" noProof="0" dirty="0">
                  <a:ln>
                    <a:noFill/>
                  </a:ln>
                  <a:solidFill>
                    <a:prstClr val="white"/>
                  </a:solidFill>
                  <a:effectLst/>
                  <a:uLnTx/>
                  <a:uFillTx/>
                  <a:latin typeface="Arial" panose="020B0604020202020204" pitchFamily="34" charset="0"/>
                  <a:ea typeface="+mn-ea"/>
                  <a:cs typeface="+mn-cs"/>
                </a:rPr>
                <a:t>RİSK DEĞERLENDİRME</a:t>
              </a:r>
            </a:p>
          </p:txBody>
        </p:sp>
        <p:sp>
          <p:nvSpPr>
            <p:cNvPr id="32" name="Serbest Form 31"/>
            <p:cNvSpPr/>
            <p:nvPr/>
          </p:nvSpPr>
          <p:spPr>
            <a:xfrm>
              <a:off x="1882965" y="1276988"/>
              <a:ext cx="1231576" cy="906334"/>
            </a:xfrm>
            <a:custGeom>
              <a:avLst/>
              <a:gdLst>
                <a:gd name="connsiteX0" fmla="*/ 0 w 1333849"/>
                <a:gd name="connsiteY0" fmla="*/ 841286 h 841286"/>
                <a:gd name="connsiteX1" fmla="*/ 666921 w 1333849"/>
                <a:gd name="connsiteY1" fmla="*/ 0 h 841286"/>
                <a:gd name="connsiteX2" fmla="*/ 666928 w 1333849"/>
                <a:gd name="connsiteY2" fmla="*/ 0 h 841286"/>
                <a:gd name="connsiteX3" fmla="*/ 1333849 w 1333849"/>
                <a:gd name="connsiteY3" fmla="*/ 841286 h 841286"/>
                <a:gd name="connsiteX4" fmla="*/ 0 w 1333849"/>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849" h="841286">
                  <a:moveTo>
                    <a:pt x="0" y="841286"/>
                  </a:moveTo>
                  <a:lnTo>
                    <a:pt x="666921" y="0"/>
                  </a:lnTo>
                  <a:lnTo>
                    <a:pt x="666928" y="0"/>
                  </a:lnTo>
                  <a:lnTo>
                    <a:pt x="1333849" y="841286"/>
                  </a:lnTo>
                  <a:lnTo>
                    <a:pt x="0" y="841286"/>
                  </a:lnTo>
                  <a:close/>
                </a:path>
              </a:pathLst>
            </a:custGeom>
            <a:solidFill>
              <a:srgbClr val="8C0000"/>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20320" tIns="20320" rIns="20320" bIns="20320" numCol="1" spcCol="1270" anchor="ctr" anchorCtr="0">
              <a:noAutofit/>
            </a:bodyPr>
            <a:lstStyle/>
            <a:p>
              <a:pPr marL="0" marR="0" lvl="0" indent="0" algn="ctr" defTabSz="711200" eaLnBrk="1" fontAlgn="auto" latinLnBrk="0" hangingPunct="1">
                <a:lnSpc>
                  <a:spcPct val="100000"/>
                </a:lnSpc>
                <a:spcBef>
                  <a:spcPct val="0"/>
                </a:spcBef>
                <a:spcAft>
                  <a:spcPts val="0"/>
                </a:spcAft>
                <a:buClrTx/>
                <a:buSzTx/>
                <a:buFontTx/>
                <a:buNone/>
                <a:tabLst/>
                <a:defRPr/>
              </a:pPr>
              <a:endParaRPr kumimoji="0" lang="tr-TR" sz="1100" b="1" i="0" u="none" strike="noStrike" kern="0" cap="none" spc="0" normalizeH="0" baseline="0" noProof="0" dirty="0">
                <a:ln>
                  <a:noFill/>
                </a:ln>
                <a:solidFill>
                  <a:srgbClr val="E7E6E6"/>
                </a:solidFill>
                <a:effectLst/>
                <a:uLnTx/>
                <a:uFillTx/>
                <a:latin typeface="Arial" panose="020B0604020202020204" pitchFamily="34" charset="0"/>
                <a:ea typeface="+mn-ea"/>
                <a:cs typeface="+mn-cs"/>
              </a:endParaRPr>
            </a:p>
            <a:p>
              <a:pPr marL="0" marR="0" lvl="0" indent="0" algn="ctr" defTabSz="711200" eaLnBrk="1" fontAlgn="auto" latinLnBrk="0" hangingPunct="1">
                <a:lnSpc>
                  <a:spcPct val="100000"/>
                </a:lnSpc>
                <a:spcBef>
                  <a:spcPct val="0"/>
                </a:spcBef>
                <a:spcAft>
                  <a:spcPts val="0"/>
                </a:spcAft>
                <a:buClrTx/>
                <a:buSzTx/>
                <a:buFontTx/>
                <a:buNone/>
                <a:tabLst/>
                <a:defRPr/>
              </a:pPr>
              <a:endParaRPr kumimoji="0" lang="tr-TR" sz="1100" b="1" i="0" u="none" strike="noStrike" kern="0" cap="none" spc="0" normalizeH="0" baseline="0" noProof="0" dirty="0">
                <a:ln>
                  <a:noFill/>
                </a:ln>
                <a:solidFill>
                  <a:srgbClr val="E7E6E6"/>
                </a:solidFill>
                <a:effectLst/>
                <a:uLnTx/>
                <a:uFillTx/>
                <a:latin typeface="Arial" panose="020B0604020202020204" pitchFamily="34" charset="0"/>
                <a:ea typeface="+mn-ea"/>
                <a:cs typeface="+mn-cs"/>
              </a:endParaRPr>
            </a:p>
            <a:p>
              <a:pPr marL="0" marR="0" lvl="0" indent="0" algn="ctr" defTabSz="711200" eaLnBrk="1" fontAlgn="auto" latinLnBrk="0" hangingPunct="1">
                <a:lnSpc>
                  <a:spcPct val="100000"/>
                </a:lnSpc>
                <a:spcBef>
                  <a:spcPct val="0"/>
                </a:spcBef>
                <a:spcAft>
                  <a:spcPts val="0"/>
                </a:spcAft>
                <a:buClrTx/>
                <a:buSzTx/>
                <a:buFontTx/>
                <a:buNone/>
                <a:tabLst/>
                <a:defRPr/>
              </a:pPr>
              <a:r>
                <a:rPr kumimoji="0" lang="tr-TR" sz="1200" b="1" i="0" u="none" strike="noStrike" kern="0" cap="none" spc="0" normalizeH="0" baseline="0" noProof="0" dirty="0">
                  <a:ln>
                    <a:noFill/>
                  </a:ln>
                  <a:solidFill>
                    <a:srgbClr val="E7E6E6"/>
                  </a:solidFill>
                  <a:effectLst/>
                  <a:uLnTx/>
                  <a:uFillTx/>
                  <a:latin typeface="Arial" panose="020B0604020202020204" pitchFamily="34" charset="0"/>
                  <a:ea typeface="+mn-ea"/>
                  <a:cs typeface="+mn-cs"/>
                </a:rPr>
                <a:t>Bileşen 2</a:t>
              </a:r>
            </a:p>
          </p:txBody>
        </p:sp>
        <p:sp>
          <p:nvSpPr>
            <p:cNvPr id="33" name="Serbest Form 32"/>
            <p:cNvSpPr/>
            <p:nvPr/>
          </p:nvSpPr>
          <p:spPr>
            <a:xfrm>
              <a:off x="1276990" y="2215816"/>
              <a:ext cx="2463151" cy="900001"/>
            </a:xfrm>
            <a:custGeom>
              <a:avLst/>
              <a:gdLst>
                <a:gd name="connsiteX0" fmla="*/ 0 w 2667698"/>
                <a:gd name="connsiteY0" fmla="*/ 841286 h 841286"/>
                <a:gd name="connsiteX1" fmla="*/ 666921 w 2667698"/>
                <a:gd name="connsiteY1" fmla="*/ 0 h 841286"/>
                <a:gd name="connsiteX2" fmla="*/ 2000777 w 2667698"/>
                <a:gd name="connsiteY2" fmla="*/ 0 h 841286"/>
                <a:gd name="connsiteX3" fmla="*/ 2667698 w 2667698"/>
                <a:gd name="connsiteY3" fmla="*/ 841286 h 841286"/>
                <a:gd name="connsiteX4" fmla="*/ 0 w 2667698"/>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698" h="841286">
                  <a:moveTo>
                    <a:pt x="0" y="841286"/>
                  </a:moveTo>
                  <a:lnTo>
                    <a:pt x="666921" y="0"/>
                  </a:lnTo>
                  <a:lnTo>
                    <a:pt x="2000777" y="0"/>
                  </a:lnTo>
                  <a:lnTo>
                    <a:pt x="2667698" y="841286"/>
                  </a:lnTo>
                  <a:lnTo>
                    <a:pt x="0" y="841286"/>
                  </a:lnTo>
                  <a:close/>
                </a:path>
              </a:pathLst>
            </a:custGeom>
            <a:solidFill>
              <a:srgbClr val="C80000"/>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492248" tIns="25400" rIns="492247" bIns="254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endParaRPr kumimoji="0" lang="tr-TR" sz="1200" b="1" i="0" u="none" strike="noStrike" kern="0" cap="none" spc="0" normalizeH="0" baseline="0" noProof="0" dirty="0">
                <a:ln>
                  <a:noFill/>
                </a:ln>
                <a:solidFill>
                  <a:srgbClr val="E7E6E6"/>
                </a:solidFill>
                <a:effectLst/>
                <a:uLnTx/>
                <a:uFillTx/>
                <a:latin typeface="Arial" panose="020B0604020202020204" pitchFamily="34" charset="0"/>
                <a:ea typeface="+mn-ea"/>
                <a:cs typeface="+mn-cs"/>
              </a:endParaRPr>
            </a:p>
            <a:p>
              <a:pPr marL="0" marR="0" lvl="0" indent="0" algn="ctr" defTabSz="889000" eaLnBrk="1" fontAlgn="auto" latinLnBrk="0" hangingPunct="1">
                <a:lnSpc>
                  <a:spcPct val="90000"/>
                </a:lnSpc>
                <a:spcBef>
                  <a:spcPct val="0"/>
                </a:spcBef>
                <a:spcAft>
                  <a:spcPct val="35000"/>
                </a:spcAft>
                <a:buClrTx/>
                <a:buSzTx/>
                <a:buFontTx/>
                <a:buNone/>
                <a:tabLst/>
                <a:defRPr/>
              </a:pPr>
              <a:r>
                <a:rPr kumimoji="0" lang="tr-TR" sz="1200" b="1" i="0" u="none" strike="noStrike" kern="0" cap="none" spc="0" normalizeH="0" baseline="0" noProof="0" dirty="0">
                  <a:ln>
                    <a:noFill/>
                  </a:ln>
                  <a:solidFill>
                    <a:srgbClr val="E7E6E6"/>
                  </a:solidFill>
                  <a:effectLst/>
                  <a:uLnTx/>
                  <a:uFillTx/>
                  <a:latin typeface="Arial" panose="020B0604020202020204" pitchFamily="34" charset="0"/>
                  <a:ea typeface="+mn-ea"/>
                  <a:cs typeface="+mn-cs"/>
                </a:rPr>
                <a:t>Standart RDS 6 </a:t>
              </a:r>
              <a:endParaRPr kumimoji="0" lang="tr-TR" sz="1200" b="0" i="0" u="none" strike="noStrike" kern="0" cap="none" spc="0" normalizeH="0" baseline="0" noProof="0" dirty="0">
                <a:ln>
                  <a:noFill/>
                </a:ln>
                <a:solidFill>
                  <a:srgbClr val="E7E6E6"/>
                </a:solidFill>
                <a:effectLst/>
                <a:uLnTx/>
                <a:uFillTx/>
                <a:latin typeface="Arial" panose="020B0604020202020204" pitchFamily="34" charset="0"/>
                <a:ea typeface="+mn-ea"/>
                <a:cs typeface="+mn-cs"/>
              </a:endParaRPr>
            </a:p>
          </p:txBody>
        </p:sp>
        <p:sp>
          <p:nvSpPr>
            <p:cNvPr id="34" name="Serbest Form 33"/>
            <p:cNvSpPr/>
            <p:nvPr/>
          </p:nvSpPr>
          <p:spPr>
            <a:xfrm>
              <a:off x="680714" y="3158582"/>
              <a:ext cx="3694728" cy="900000"/>
            </a:xfrm>
            <a:custGeom>
              <a:avLst/>
              <a:gdLst>
                <a:gd name="connsiteX0" fmla="*/ 0 w 4001547"/>
                <a:gd name="connsiteY0" fmla="*/ 841286 h 841286"/>
                <a:gd name="connsiteX1" fmla="*/ 666921 w 4001547"/>
                <a:gd name="connsiteY1" fmla="*/ 0 h 841286"/>
                <a:gd name="connsiteX2" fmla="*/ 3334626 w 4001547"/>
                <a:gd name="connsiteY2" fmla="*/ 0 h 841286"/>
                <a:gd name="connsiteX3" fmla="*/ 4001547 w 4001547"/>
                <a:gd name="connsiteY3" fmla="*/ 841286 h 841286"/>
                <a:gd name="connsiteX4" fmla="*/ 0 w 4001547"/>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1547" h="841286">
                  <a:moveTo>
                    <a:pt x="0" y="841286"/>
                  </a:moveTo>
                  <a:lnTo>
                    <a:pt x="666921" y="0"/>
                  </a:lnTo>
                  <a:lnTo>
                    <a:pt x="3334626" y="0"/>
                  </a:lnTo>
                  <a:lnTo>
                    <a:pt x="4001547" y="841286"/>
                  </a:lnTo>
                  <a:lnTo>
                    <a:pt x="0" y="841286"/>
                  </a:lnTo>
                  <a:close/>
                </a:path>
              </a:pathLst>
            </a:custGeom>
            <a:solidFill>
              <a:srgbClr val="FF5353"/>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725671" tIns="25400" rIns="725671" bIns="254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tr-TR" sz="1200" b="1" i="0" u="none" strike="noStrike" kern="0" cap="none" spc="0" normalizeH="0" baseline="0" noProof="0" dirty="0">
                  <a:ln>
                    <a:noFill/>
                  </a:ln>
                  <a:solidFill>
                    <a:schemeClr val="bg1"/>
                  </a:solidFill>
                  <a:effectLst/>
                  <a:uLnTx/>
                  <a:uFillTx/>
                  <a:latin typeface="Arial" panose="020B0604020202020204" pitchFamily="34" charset="0"/>
                  <a:ea typeface="+mn-ea"/>
                  <a:cs typeface="+mn-cs"/>
                </a:rPr>
                <a:t>Genel Şart RDS 6.2</a:t>
              </a:r>
              <a:endParaRPr kumimoji="0" lang="tr-TR" sz="1200" b="0" i="0" u="none" strike="noStrike" kern="0" cap="none" spc="0" normalizeH="0" baseline="0" noProof="0" dirty="0">
                <a:ln>
                  <a:noFill/>
                </a:ln>
                <a:solidFill>
                  <a:schemeClr val="bg1"/>
                </a:solidFill>
                <a:effectLst/>
                <a:uLnTx/>
                <a:uFillTx/>
                <a:latin typeface="Arial" panose="020B0604020202020204" pitchFamily="34" charset="0"/>
                <a:ea typeface="+mn-ea"/>
                <a:cs typeface="+mn-cs"/>
              </a:endParaRPr>
            </a:p>
          </p:txBody>
        </p:sp>
        <p:sp>
          <p:nvSpPr>
            <p:cNvPr id="35" name="Serbest Form 34"/>
            <p:cNvSpPr/>
            <p:nvPr/>
          </p:nvSpPr>
          <p:spPr>
            <a:xfrm>
              <a:off x="77321" y="4091692"/>
              <a:ext cx="4926305" cy="1106541"/>
            </a:xfrm>
            <a:custGeom>
              <a:avLst/>
              <a:gdLst>
                <a:gd name="connsiteX0" fmla="*/ 0 w 5335396"/>
                <a:gd name="connsiteY0" fmla="*/ 841286 h 841286"/>
                <a:gd name="connsiteX1" fmla="*/ 666921 w 5335396"/>
                <a:gd name="connsiteY1" fmla="*/ 0 h 841286"/>
                <a:gd name="connsiteX2" fmla="*/ 4668475 w 5335396"/>
                <a:gd name="connsiteY2" fmla="*/ 0 h 841286"/>
                <a:gd name="connsiteX3" fmla="*/ 5335396 w 5335396"/>
                <a:gd name="connsiteY3" fmla="*/ 841286 h 841286"/>
                <a:gd name="connsiteX4" fmla="*/ 0 w 5335396"/>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5396" h="841286">
                  <a:moveTo>
                    <a:pt x="0" y="841286"/>
                  </a:moveTo>
                  <a:lnTo>
                    <a:pt x="666921" y="0"/>
                  </a:lnTo>
                  <a:lnTo>
                    <a:pt x="4668475" y="0"/>
                  </a:lnTo>
                  <a:lnTo>
                    <a:pt x="5335396" y="841286"/>
                  </a:lnTo>
                  <a:lnTo>
                    <a:pt x="0" y="841286"/>
                  </a:lnTo>
                  <a:close/>
                </a:path>
              </a:pathLst>
            </a:custGeom>
            <a:solidFill>
              <a:srgbClr val="FFA3A3"/>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959095" tIns="25400" rIns="959094" bIns="25400" numCol="1" spcCol="1270" anchor="ctr" anchorCtr="0">
              <a:noAutofit/>
            </a:bodyPr>
            <a:lstStyle/>
            <a:p>
              <a:pPr marL="0" marR="0" lvl="0" indent="0" algn="ctr" defTabSz="889000" eaLnBrk="1" fontAlgn="auto" latinLnBrk="0" hangingPunct="1">
                <a:lnSpc>
                  <a:spcPct val="100000"/>
                </a:lnSpc>
                <a:spcBef>
                  <a:spcPts val="0"/>
                </a:spcBef>
                <a:spcAft>
                  <a:spcPts val="0"/>
                </a:spcAft>
                <a:buClrTx/>
                <a:buSzTx/>
                <a:buFontTx/>
                <a:buNone/>
                <a:tabLst/>
                <a:defRPr/>
              </a:pPr>
              <a:r>
                <a:rPr lang="tr-TR" sz="1600" b="1" kern="0" dirty="0">
                  <a:solidFill>
                    <a:prstClr val="black"/>
                  </a:solidFill>
                  <a:latin typeface="Arial" panose="020B0604020202020204" pitchFamily="34" charset="0"/>
                  <a:cs typeface="Arial" panose="020B0604020202020204" pitchFamily="34" charset="0"/>
                </a:rPr>
                <a:t>E.6.2.1</a:t>
              </a:r>
            </a:p>
          </p:txBody>
        </p:sp>
      </p:grpSp>
      <p:sp>
        <p:nvSpPr>
          <p:cNvPr id="23" name="Yuvarlatılmış Dikdörtgen 22"/>
          <p:cNvSpPr/>
          <p:nvPr/>
        </p:nvSpPr>
        <p:spPr>
          <a:xfrm>
            <a:off x="3895344" y="5553363"/>
            <a:ext cx="3218378" cy="827341"/>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360363" lvl="0">
              <a:defRPr/>
            </a:pPr>
            <a:r>
              <a:rPr kumimoji="0" lang="tr-TR" sz="1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TAMAMLANMA TARİHİ</a:t>
            </a:r>
            <a:endParaRPr lang="tr-TR" sz="1200" kern="0" dirty="0">
              <a:solidFill>
                <a:prstClr val="black"/>
              </a:solidFill>
              <a:latin typeface="Arial" panose="020B0604020202020204" pitchFamily="34" charset="0"/>
              <a:cs typeface="Arial" panose="020B0604020202020204" pitchFamily="34" charset="0"/>
            </a:endParaRPr>
          </a:p>
          <a:p>
            <a:pPr marL="360363" lvl="0">
              <a:defRPr/>
            </a:pPr>
            <a:r>
              <a:rPr lang="tr-TR" sz="1200" kern="0" dirty="0">
                <a:solidFill>
                  <a:prstClr val="black"/>
                </a:solidFill>
                <a:latin typeface="Arial" panose="020B0604020202020204" pitchFamily="34" charset="0"/>
                <a:cs typeface="Arial" panose="020B0604020202020204" pitchFamily="34" charset="0"/>
              </a:rPr>
              <a:t>3. Çeyrek Dönem 2025</a:t>
            </a:r>
          </a:p>
          <a:p>
            <a:pPr marL="360363" lvl="0">
              <a:defRPr/>
            </a:pPr>
            <a:r>
              <a:rPr lang="tr-TR" sz="1200" kern="0" dirty="0">
                <a:solidFill>
                  <a:prstClr val="black"/>
                </a:solidFill>
                <a:latin typeface="Arial" panose="020B0604020202020204" pitchFamily="34" charset="0"/>
                <a:cs typeface="Arial" panose="020B0604020202020204" pitchFamily="34" charset="0"/>
              </a:rPr>
              <a:t>3. Çeyrek Dönem 2026</a:t>
            </a:r>
          </a:p>
        </p:txBody>
      </p:sp>
      <p:sp>
        <p:nvSpPr>
          <p:cNvPr id="24" name="Yuvarlatılmış Dikdörtgen 23"/>
          <p:cNvSpPr/>
          <p:nvPr/>
        </p:nvSpPr>
        <p:spPr>
          <a:xfrm>
            <a:off x="438869" y="5553363"/>
            <a:ext cx="3456475" cy="813815"/>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265113">
              <a:defRPr/>
            </a:pPr>
            <a:r>
              <a:rPr kumimoji="0" lang="tr-TR" sz="1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SORUMLU BİRİM</a:t>
            </a:r>
          </a:p>
          <a:p>
            <a:pPr marL="265113">
              <a:defRPr/>
            </a:pPr>
            <a:r>
              <a:rPr lang="tr-TR" sz="1200" kern="0" dirty="0">
                <a:solidFill>
                  <a:prstClr val="black"/>
                </a:solidFill>
                <a:latin typeface="Arial" panose="020B0604020202020204" pitchFamily="34" charset="0"/>
                <a:cs typeface="Arial" panose="020B0604020202020204" pitchFamily="34" charset="0"/>
              </a:rPr>
              <a:t>Merkez Birimler/İl Sağlık Müdürlükleri</a:t>
            </a:r>
          </a:p>
        </p:txBody>
      </p:sp>
      <p:sp>
        <p:nvSpPr>
          <p:cNvPr id="25" name="Yuvarlatılmış Dikdörtgen 24"/>
          <p:cNvSpPr/>
          <p:nvPr/>
        </p:nvSpPr>
        <p:spPr>
          <a:xfrm>
            <a:off x="7113722" y="5553362"/>
            <a:ext cx="4073746" cy="813815"/>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265113">
              <a:defRPr/>
            </a:pPr>
            <a:r>
              <a:rPr lang="tr-TR" sz="1400" b="1" kern="0" dirty="0">
                <a:solidFill>
                  <a:prstClr val="black"/>
                </a:solidFill>
                <a:latin typeface="Arial" panose="020B0604020202020204" pitchFamily="34" charset="0"/>
                <a:cs typeface="Arial" panose="020B0604020202020204" pitchFamily="34" charset="0"/>
              </a:rPr>
              <a:t>Eylem Çıktısı</a:t>
            </a:r>
          </a:p>
          <a:p>
            <a:pPr marL="265113">
              <a:defRPr/>
            </a:pPr>
            <a:r>
              <a:rPr lang="sv-SE" sz="1400" kern="0" dirty="0">
                <a:solidFill>
                  <a:prstClr val="black"/>
                </a:solidFill>
                <a:latin typeface="Arial" panose="020B0604020202020204" pitchFamily="34" charset="0"/>
                <a:cs typeface="Arial" panose="020B0604020202020204" pitchFamily="34" charset="0"/>
              </a:rPr>
              <a:t>Operasyonel Risk Envanteri Formu</a:t>
            </a:r>
            <a:endParaRPr lang="tr-TR" sz="1400" kern="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199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Unvan 3"/>
          <p:cNvSpPr>
            <a:spLocks noGrp="1"/>
          </p:cNvSpPr>
          <p:nvPr>
            <p:ph type="title" idx="4294967295"/>
          </p:nvPr>
        </p:nvSpPr>
        <p:spPr>
          <a:xfrm>
            <a:off x="1166298" y="276974"/>
            <a:ext cx="4259717" cy="427696"/>
          </a:xfrm>
          <a:prstGeom prst="rect">
            <a:avLst/>
          </a:prstGeom>
        </p:spPr>
        <p:txBody>
          <a:bodyPr/>
          <a:lstStyle/>
          <a:p>
            <a:r>
              <a:rPr lang="tr-TR" sz="2000" b="1" dirty="0"/>
              <a:t>Risk Değerlendirme Standartları</a:t>
            </a:r>
          </a:p>
        </p:txBody>
      </p:sp>
      <p:grpSp>
        <p:nvGrpSpPr>
          <p:cNvPr id="4" name="Grup 3"/>
          <p:cNvGrpSpPr/>
          <p:nvPr/>
        </p:nvGrpSpPr>
        <p:grpSpPr>
          <a:xfrm>
            <a:off x="406136" y="1699810"/>
            <a:ext cx="9789423" cy="3620369"/>
            <a:chOff x="77321" y="1276988"/>
            <a:chExt cx="10602989" cy="3921245"/>
          </a:xfrm>
        </p:grpSpPr>
        <p:sp>
          <p:nvSpPr>
            <p:cNvPr id="15" name="Beşgen 14"/>
            <p:cNvSpPr/>
            <p:nvPr/>
          </p:nvSpPr>
          <p:spPr>
            <a:xfrm>
              <a:off x="3669966" y="3151073"/>
              <a:ext cx="5506276" cy="900000"/>
            </a:xfrm>
            <a:prstGeom prst="homePlate">
              <a:avLst/>
            </a:prstGeom>
            <a:solidFill>
              <a:srgbClr val="FF5353"/>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lvl="0">
                <a:defRPr/>
              </a:pPr>
              <a:r>
                <a:rPr lang="tr-TR" sz="1200" b="1" kern="0" dirty="0">
                  <a:solidFill>
                    <a:srgbClr val="E7E6E6"/>
                  </a:solidFill>
                  <a:latin typeface="Arial" panose="020B0604020202020204" pitchFamily="34" charset="0"/>
                </a:rPr>
                <a:t>Risklerin gerçekleşme olasılığı ve muhtemel etkileri yılda en az bir kez analiz edilmelidir.</a:t>
              </a:r>
            </a:p>
          </p:txBody>
        </p:sp>
        <p:sp>
          <p:nvSpPr>
            <p:cNvPr id="16" name="Beşgen 15"/>
            <p:cNvSpPr/>
            <p:nvPr/>
          </p:nvSpPr>
          <p:spPr>
            <a:xfrm>
              <a:off x="4387475" y="4090156"/>
              <a:ext cx="6292835" cy="1106541"/>
            </a:xfrm>
            <a:prstGeom prst="homePlate">
              <a:avLst/>
            </a:prstGeom>
            <a:solidFill>
              <a:srgbClr val="FFA3A3"/>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lvl="0">
                <a:defRPr/>
              </a:pPr>
              <a:r>
                <a:rPr lang="tr-TR" sz="1200" b="1" u="sng" kern="0" dirty="0">
                  <a:latin typeface="Arial" panose="020B0604020202020204" pitchFamily="34" charset="0"/>
                  <a:cs typeface="Arial" panose="020B0604020202020204" pitchFamily="34" charset="0"/>
                </a:rPr>
                <a:t>Harcama Birimi düzeyinde</a:t>
              </a:r>
              <a:r>
                <a:rPr lang="tr-TR" sz="1200" kern="0" dirty="0">
                  <a:latin typeface="Arial" panose="020B0604020202020204" pitchFamily="34" charset="0"/>
                  <a:cs typeface="Arial" panose="020B0604020202020204" pitchFamily="34" charset="0"/>
                </a:rPr>
                <a:t> belirlenen risklerin </a:t>
              </a:r>
              <a:r>
                <a:rPr lang="tr-TR" sz="1200" kern="0" dirty="0" err="1">
                  <a:latin typeface="Arial" panose="020B0604020202020204" pitchFamily="34" charset="0"/>
                  <a:cs typeface="Arial" panose="020B0604020202020204" pitchFamily="34" charset="0"/>
                </a:rPr>
                <a:t>Operasyonel</a:t>
              </a:r>
              <a:r>
                <a:rPr lang="tr-TR" sz="1200" kern="0" dirty="0">
                  <a:latin typeface="Arial" panose="020B0604020202020204" pitchFamily="34" charset="0"/>
                  <a:cs typeface="Arial" panose="020B0604020202020204" pitchFamily="34" charset="0"/>
                </a:rPr>
                <a:t> Risk Haritasının oluşturulması.</a:t>
              </a:r>
            </a:p>
          </p:txBody>
        </p:sp>
        <p:sp>
          <p:nvSpPr>
            <p:cNvPr id="19" name="Beşgen 18"/>
            <p:cNvSpPr/>
            <p:nvPr/>
          </p:nvSpPr>
          <p:spPr>
            <a:xfrm>
              <a:off x="3072674" y="2215817"/>
              <a:ext cx="5280214" cy="900000"/>
            </a:xfrm>
            <a:prstGeom prst="homePlate">
              <a:avLst/>
            </a:prstGeom>
            <a:solidFill>
              <a:srgbClr val="C80000"/>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lvl="0">
                <a:defRPr/>
              </a:pPr>
              <a:r>
                <a:rPr lang="tr-TR" sz="1100" b="1" u="sng" kern="0" dirty="0">
                  <a:solidFill>
                    <a:prstClr val="white"/>
                  </a:solidFill>
                  <a:latin typeface="Arial" panose="020B0604020202020204" pitchFamily="34" charset="0"/>
                  <a:cs typeface="Arial" panose="020B0604020202020204" pitchFamily="34" charset="0"/>
                </a:rPr>
                <a:t>Risklerin Belirlenmesi ve Değerlendirilmesi:</a:t>
              </a:r>
              <a:r>
                <a:rPr lang="tr-TR" sz="1100" kern="0" dirty="0">
                  <a:solidFill>
                    <a:prstClr val="white"/>
                  </a:solidFill>
                  <a:latin typeface="Arial" panose="020B0604020202020204" pitchFamily="34" charset="0"/>
                  <a:cs typeface="Arial" panose="020B0604020202020204" pitchFamily="34" charset="0"/>
                </a:rPr>
                <a:t> İdareler, sistemli bir şekilde analizler yaparak amaç ve hedeflerinin gerçekleşmesini engelleyebilecek iç ve dış riskleri tanımlayarak değerlendirmeli ve alınacak önlemleri belirlemelidir.</a:t>
              </a:r>
            </a:p>
          </p:txBody>
        </p:sp>
        <p:sp>
          <p:nvSpPr>
            <p:cNvPr id="30" name="Beşgen 29"/>
            <p:cNvSpPr/>
            <p:nvPr/>
          </p:nvSpPr>
          <p:spPr>
            <a:xfrm>
              <a:off x="2495729" y="1283321"/>
              <a:ext cx="4461247" cy="900000"/>
            </a:xfrm>
            <a:prstGeom prst="homePlate">
              <a:avLst/>
            </a:prstGeom>
            <a:solidFill>
              <a:srgbClr val="8C0000"/>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marR="0" lvl="0" indent="0" defTabSz="914400" eaLnBrk="1" fontAlgn="auto" latinLnBrk="0" hangingPunct="1">
                <a:lnSpc>
                  <a:spcPct val="100000"/>
                </a:lnSpc>
                <a:spcBef>
                  <a:spcPts val="0"/>
                </a:spcBef>
                <a:spcAft>
                  <a:spcPts val="0"/>
                </a:spcAft>
                <a:buClrTx/>
                <a:buSzTx/>
                <a:buFontTx/>
                <a:buNone/>
                <a:tabLst/>
                <a:defRPr/>
              </a:pPr>
              <a:r>
                <a:rPr kumimoji="0" lang="tr-TR" b="0" i="0" u="none" strike="noStrike" kern="0" cap="none" spc="0" normalizeH="0" baseline="0" noProof="0" dirty="0">
                  <a:ln>
                    <a:noFill/>
                  </a:ln>
                  <a:solidFill>
                    <a:prstClr val="white"/>
                  </a:solidFill>
                  <a:effectLst/>
                  <a:uLnTx/>
                  <a:uFillTx/>
                  <a:latin typeface="Arial" panose="020B0604020202020204" pitchFamily="34" charset="0"/>
                  <a:ea typeface="+mn-ea"/>
                  <a:cs typeface="+mn-cs"/>
                </a:rPr>
                <a:t>RİSK DEĞERLENDİRME</a:t>
              </a:r>
            </a:p>
          </p:txBody>
        </p:sp>
        <p:sp>
          <p:nvSpPr>
            <p:cNvPr id="32" name="Serbest Form 31"/>
            <p:cNvSpPr/>
            <p:nvPr/>
          </p:nvSpPr>
          <p:spPr>
            <a:xfrm>
              <a:off x="1882965" y="1276988"/>
              <a:ext cx="1231576" cy="906334"/>
            </a:xfrm>
            <a:custGeom>
              <a:avLst/>
              <a:gdLst>
                <a:gd name="connsiteX0" fmla="*/ 0 w 1333849"/>
                <a:gd name="connsiteY0" fmla="*/ 841286 h 841286"/>
                <a:gd name="connsiteX1" fmla="*/ 666921 w 1333849"/>
                <a:gd name="connsiteY1" fmla="*/ 0 h 841286"/>
                <a:gd name="connsiteX2" fmla="*/ 666928 w 1333849"/>
                <a:gd name="connsiteY2" fmla="*/ 0 h 841286"/>
                <a:gd name="connsiteX3" fmla="*/ 1333849 w 1333849"/>
                <a:gd name="connsiteY3" fmla="*/ 841286 h 841286"/>
                <a:gd name="connsiteX4" fmla="*/ 0 w 1333849"/>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849" h="841286">
                  <a:moveTo>
                    <a:pt x="0" y="841286"/>
                  </a:moveTo>
                  <a:lnTo>
                    <a:pt x="666921" y="0"/>
                  </a:lnTo>
                  <a:lnTo>
                    <a:pt x="666928" y="0"/>
                  </a:lnTo>
                  <a:lnTo>
                    <a:pt x="1333849" y="841286"/>
                  </a:lnTo>
                  <a:lnTo>
                    <a:pt x="0" y="841286"/>
                  </a:lnTo>
                  <a:close/>
                </a:path>
              </a:pathLst>
            </a:custGeom>
            <a:solidFill>
              <a:srgbClr val="8C0000"/>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20320" tIns="20320" rIns="20320" bIns="20320" numCol="1" spcCol="1270" anchor="ctr" anchorCtr="0">
              <a:noAutofit/>
            </a:bodyPr>
            <a:lstStyle/>
            <a:p>
              <a:pPr marL="0" marR="0" lvl="0" indent="0" algn="ctr" defTabSz="711200" eaLnBrk="1" fontAlgn="auto" latinLnBrk="0" hangingPunct="1">
                <a:lnSpc>
                  <a:spcPct val="100000"/>
                </a:lnSpc>
                <a:spcBef>
                  <a:spcPct val="0"/>
                </a:spcBef>
                <a:spcAft>
                  <a:spcPts val="0"/>
                </a:spcAft>
                <a:buClrTx/>
                <a:buSzTx/>
                <a:buFontTx/>
                <a:buNone/>
                <a:tabLst/>
                <a:defRPr/>
              </a:pPr>
              <a:endParaRPr kumimoji="0" lang="tr-TR" sz="1100" b="1" i="0" u="none" strike="noStrike" kern="0" cap="none" spc="0" normalizeH="0" baseline="0" noProof="0" dirty="0">
                <a:ln>
                  <a:noFill/>
                </a:ln>
                <a:solidFill>
                  <a:srgbClr val="E7E6E6"/>
                </a:solidFill>
                <a:effectLst/>
                <a:uLnTx/>
                <a:uFillTx/>
                <a:latin typeface="Arial" panose="020B0604020202020204" pitchFamily="34" charset="0"/>
                <a:ea typeface="+mn-ea"/>
                <a:cs typeface="+mn-cs"/>
              </a:endParaRPr>
            </a:p>
            <a:p>
              <a:pPr marL="0" marR="0" lvl="0" indent="0" algn="ctr" defTabSz="711200" eaLnBrk="1" fontAlgn="auto" latinLnBrk="0" hangingPunct="1">
                <a:lnSpc>
                  <a:spcPct val="100000"/>
                </a:lnSpc>
                <a:spcBef>
                  <a:spcPct val="0"/>
                </a:spcBef>
                <a:spcAft>
                  <a:spcPts val="0"/>
                </a:spcAft>
                <a:buClrTx/>
                <a:buSzTx/>
                <a:buFontTx/>
                <a:buNone/>
                <a:tabLst/>
                <a:defRPr/>
              </a:pPr>
              <a:endParaRPr kumimoji="0" lang="tr-TR" sz="1100" b="1" i="0" u="none" strike="noStrike" kern="0" cap="none" spc="0" normalizeH="0" baseline="0" noProof="0" dirty="0">
                <a:ln>
                  <a:noFill/>
                </a:ln>
                <a:solidFill>
                  <a:srgbClr val="E7E6E6"/>
                </a:solidFill>
                <a:effectLst/>
                <a:uLnTx/>
                <a:uFillTx/>
                <a:latin typeface="Arial" panose="020B0604020202020204" pitchFamily="34" charset="0"/>
                <a:ea typeface="+mn-ea"/>
                <a:cs typeface="+mn-cs"/>
              </a:endParaRPr>
            </a:p>
            <a:p>
              <a:pPr marL="0" marR="0" lvl="0" indent="0" algn="ctr" defTabSz="711200" eaLnBrk="1" fontAlgn="auto" latinLnBrk="0" hangingPunct="1">
                <a:lnSpc>
                  <a:spcPct val="100000"/>
                </a:lnSpc>
                <a:spcBef>
                  <a:spcPct val="0"/>
                </a:spcBef>
                <a:spcAft>
                  <a:spcPts val="0"/>
                </a:spcAft>
                <a:buClrTx/>
                <a:buSzTx/>
                <a:buFontTx/>
                <a:buNone/>
                <a:tabLst/>
                <a:defRPr/>
              </a:pPr>
              <a:r>
                <a:rPr kumimoji="0" lang="tr-TR" sz="1200" b="1" i="0" u="none" strike="noStrike" kern="0" cap="none" spc="0" normalizeH="0" baseline="0" noProof="0" dirty="0">
                  <a:ln>
                    <a:noFill/>
                  </a:ln>
                  <a:solidFill>
                    <a:srgbClr val="E7E6E6"/>
                  </a:solidFill>
                  <a:effectLst/>
                  <a:uLnTx/>
                  <a:uFillTx/>
                  <a:latin typeface="Arial" panose="020B0604020202020204" pitchFamily="34" charset="0"/>
                  <a:ea typeface="+mn-ea"/>
                  <a:cs typeface="+mn-cs"/>
                </a:rPr>
                <a:t>Bileşen 2</a:t>
              </a:r>
            </a:p>
          </p:txBody>
        </p:sp>
        <p:sp>
          <p:nvSpPr>
            <p:cNvPr id="33" name="Serbest Form 32"/>
            <p:cNvSpPr/>
            <p:nvPr/>
          </p:nvSpPr>
          <p:spPr>
            <a:xfrm>
              <a:off x="1276990" y="2215816"/>
              <a:ext cx="2463151" cy="900001"/>
            </a:xfrm>
            <a:custGeom>
              <a:avLst/>
              <a:gdLst>
                <a:gd name="connsiteX0" fmla="*/ 0 w 2667698"/>
                <a:gd name="connsiteY0" fmla="*/ 841286 h 841286"/>
                <a:gd name="connsiteX1" fmla="*/ 666921 w 2667698"/>
                <a:gd name="connsiteY1" fmla="*/ 0 h 841286"/>
                <a:gd name="connsiteX2" fmla="*/ 2000777 w 2667698"/>
                <a:gd name="connsiteY2" fmla="*/ 0 h 841286"/>
                <a:gd name="connsiteX3" fmla="*/ 2667698 w 2667698"/>
                <a:gd name="connsiteY3" fmla="*/ 841286 h 841286"/>
                <a:gd name="connsiteX4" fmla="*/ 0 w 2667698"/>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698" h="841286">
                  <a:moveTo>
                    <a:pt x="0" y="841286"/>
                  </a:moveTo>
                  <a:lnTo>
                    <a:pt x="666921" y="0"/>
                  </a:lnTo>
                  <a:lnTo>
                    <a:pt x="2000777" y="0"/>
                  </a:lnTo>
                  <a:lnTo>
                    <a:pt x="2667698" y="841286"/>
                  </a:lnTo>
                  <a:lnTo>
                    <a:pt x="0" y="841286"/>
                  </a:lnTo>
                  <a:close/>
                </a:path>
              </a:pathLst>
            </a:custGeom>
            <a:solidFill>
              <a:srgbClr val="C80000"/>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492248" tIns="25400" rIns="492247" bIns="254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endParaRPr kumimoji="0" lang="tr-TR" sz="1200" b="1" i="0" u="none" strike="noStrike" kern="0" cap="none" spc="0" normalizeH="0" baseline="0" noProof="0" dirty="0">
                <a:ln>
                  <a:noFill/>
                </a:ln>
                <a:solidFill>
                  <a:srgbClr val="E7E6E6"/>
                </a:solidFill>
                <a:effectLst/>
                <a:uLnTx/>
                <a:uFillTx/>
                <a:latin typeface="Arial" panose="020B0604020202020204" pitchFamily="34" charset="0"/>
                <a:ea typeface="+mn-ea"/>
                <a:cs typeface="+mn-cs"/>
              </a:endParaRPr>
            </a:p>
            <a:p>
              <a:pPr marL="0" marR="0" lvl="0" indent="0" algn="ctr" defTabSz="889000" eaLnBrk="1" fontAlgn="auto" latinLnBrk="0" hangingPunct="1">
                <a:lnSpc>
                  <a:spcPct val="90000"/>
                </a:lnSpc>
                <a:spcBef>
                  <a:spcPct val="0"/>
                </a:spcBef>
                <a:spcAft>
                  <a:spcPct val="35000"/>
                </a:spcAft>
                <a:buClrTx/>
                <a:buSzTx/>
                <a:buFontTx/>
                <a:buNone/>
                <a:tabLst/>
                <a:defRPr/>
              </a:pPr>
              <a:r>
                <a:rPr kumimoji="0" lang="tr-TR" sz="1200" b="1" i="0" u="none" strike="noStrike" kern="0" cap="none" spc="0" normalizeH="0" baseline="0" noProof="0" dirty="0">
                  <a:ln>
                    <a:noFill/>
                  </a:ln>
                  <a:solidFill>
                    <a:srgbClr val="E7E6E6"/>
                  </a:solidFill>
                  <a:effectLst/>
                  <a:uLnTx/>
                  <a:uFillTx/>
                  <a:latin typeface="Arial" panose="020B0604020202020204" pitchFamily="34" charset="0"/>
                  <a:ea typeface="+mn-ea"/>
                  <a:cs typeface="+mn-cs"/>
                </a:rPr>
                <a:t>Standart RDS 6 </a:t>
              </a:r>
              <a:endParaRPr kumimoji="0" lang="tr-TR" sz="1200" b="0" i="0" u="none" strike="noStrike" kern="0" cap="none" spc="0" normalizeH="0" baseline="0" noProof="0" dirty="0">
                <a:ln>
                  <a:noFill/>
                </a:ln>
                <a:solidFill>
                  <a:srgbClr val="E7E6E6"/>
                </a:solidFill>
                <a:effectLst/>
                <a:uLnTx/>
                <a:uFillTx/>
                <a:latin typeface="Arial" panose="020B0604020202020204" pitchFamily="34" charset="0"/>
                <a:ea typeface="+mn-ea"/>
                <a:cs typeface="+mn-cs"/>
              </a:endParaRPr>
            </a:p>
          </p:txBody>
        </p:sp>
        <p:sp>
          <p:nvSpPr>
            <p:cNvPr id="34" name="Serbest Form 33"/>
            <p:cNvSpPr/>
            <p:nvPr/>
          </p:nvSpPr>
          <p:spPr>
            <a:xfrm>
              <a:off x="680714" y="3158582"/>
              <a:ext cx="3694728" cy="900000"/>
            </a:xfrm>
            <a:custGeom>
              <a:avLst/>
              <a:gdLst>
                <a:gd name="connsiteX0" fmla="*/ 0 w 4001547"/>
                <a:gd name="connsiteY0" fmla="*/ 841286 h 841286"/>
                <a:gd name="connsiteX1" fmla="*/ 666921 w 4001547"/>
                <a:gd name="connsiteY1" fmla="*/ 0 h 841286"/>
                <a:gd name="connsiteX2" fmla="*/ 3334626 w 4001547"/>
                <a:gd name="connsiteY2" fmla="*/ 0 h 841286"/>
                <a:gd name="connsiteX3" fmla="*/ 4001547 w 4001547"/>
                <a:gd name="connsiteY3" fmla="*/ 841286 h 841286"/>
                <a:gd name="connsiteX4" fmla="*/ 0 w 4001547"/>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1547" h="841286">
                  <a:moveTo>
                    <a:pt x="0" y="841286"/>
                  </a:moveTo>
                  <a:lnTo>
                    <a:pt x="666921" y="0"/>
                  </a:lnTo>
                  <a:lnTo>
                    <a:pt x="3334626" y="0"/>
                  </a:lnTo>
                  <a:lnTo>
                    <a:pt x="4001547" y="841286"/>
                  </a:lnTo>
                  <a:lnTo>
                    <a:pt x="0" y="841286"/>
                  </a:lnTo>
                  <a:close/>
                </a:path>
              </a:pathLst>
            </a:custGeom>
            <a:solidFill>
              <a:srgbClr val="FF5353"/>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725671" tIns="25400" rIns="725671" bIns="254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tr-TR" sz="1200" b="1" i="0" u="none" strike="noStrike" kern="0" cap="none" spc="0" normalizeH="0" baseline="0" noProof="0" dirty="0">
                  <a:ln>
                    <a:noFill/>
                  </a:ln>
                  <a:solidFill>
                    <a:schemeClr val="bg1"/>
                  </a:solidFill>
                  <a:effectLst/>
                  <a:uLnTx/>
                  <a:uFillTx/>
                  <a:latin typeface="Arial" panose="020B0604020202020204" pitchFamily="34" charset="0"/>
                  <a:ea typeface="+mn-ea"/>
                  <a:cs typeface="+mn-cs"/>
                </a:rPr>
                <a:t>Genel Şart RDS 6.2</a:t>
              </a:r>
              <a:endParaRPr kumimoji="0" lang="tr-TR" sz="1200" b="0" i="0" u="none" strike="noStrike" kern="0" cap="none" spc="0" normalizeH="0" baseline="0" noProof="0" dirty="0">
                <a:ln>
                  <a:noFill/>
                </a:ln>
                <a:solidFill>
                  <a:schemeClr val="bg1"/>
                </a:solidFill>
                <a:effectLst/>
                <a:uLnTx/>
                <a:uFillTx/>
                <a:latin typeface="Arial" panose="020B0604020202020204" pitchFamily="34" charset="0"/>
                <a:ea typeface="+mn-ea"/>
                <a:cs typeface="+mn-cs"/>
              </a:endParaRPr>
            </a:p>
          </p:txBody>
        </p:sp>
        <p:sp>
          <p:nvSpPr>
            <p:cNvPr id="35" name="Serbest Form 34"/>
            <p:cNvSpPr/>
            <p:nvPr/>
          </p:nvSpPr>
          <p:spPr>
            <a:xfrm>
              <a:off x="77321" y="4091692"/>
              <a:ext cx="4926305" cy="1106541"/>
            </a:xfrm>
            <a:custGeom>
              <a:avLst/>
              <a:gdLst>
                <a:gd name="connsiteX0" fmla="*/ 0 w 5335396"/>
                <a:gd name="connsiteY0" fmla="*/ 841286 h 841286"/>
                <a:gd name="connsiteX1" fmla="*/ 666921 w 5335396"/>
                <a:gd name="connsiteY1" fmla="*/ 0 h 841286"/>
                <a:gd name="connsiteX2" fmla="*/ 4668475 w 5335396"/>
                <a:gd name="connsiteY2" fmla="*/ 0 h 841286"/>
                <a:gd name="connsiteX3" fmla="*/ 5335396 w 5335396"/>
                <a:gd name="connsiteY3" fmla="*/ 841286 h 841286"/>
                <a:gd name="connsiteX4" fmla="*/ 0 w 5335396"/>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5396" h="841286">
                  <a:moveTo>
                    <a:pt x="0" y="841286"/>
                  </a:moveTo>
                  <a:lnTo>
                    <a:pt x="666921" y="0"/>
                  </a:lnTo>
                  <a:lnTo>
                    <a:pt x="4668475" y="0"/>
                  </a:lnTo>
                  <a:lnTo>
                    <a:pt x="5335396" y="841286"/>
                  </a:lnTo>
                  <a:lnTo>
                    <a:pt x="0" y="841286"/>
                  </a:lnTo>
                  <a:close/>
                </a:path>
              </a:pathLst>
            </a:custGeom>
            <a:solidFill>
              <a:srgbClr val="FFA3A3"/>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959095" tIns="25400" rIns="959094" bIns="25400" numCol="1" spcCol="1270" anchor="ctr" anchorCtr="0">
              <a:noAutofit/>
            </a:bodyPr>
            <a:lstStyle/>
            <a:p>
              <a:pPr marL="0" marR="0" lvl="0" indent="0" algn="ctr" defTabSz="889000" eaLnBrk="1" fontAlgn="auto" latinLnBrk="0" hangingPunct="1">
                <a:lnSpc>
                  <a:spcPct val="100000"/>
                </a:lnSpc>
                <a:spcBef>
                  <a:spcPts val="0"/>
                </a:spcBef>
                <a:spcAft>
                  <a:spcPts val="0"/>
                </a:spcAft>
                <a:buClrTx/>
                <a:buSzTx/>
                <a:buFontTx/>
                <a:buNone/>
                <a:tabLst/>
                <a:defRPr/>
              </a:pPr>
              <a:r>
                <a:rPr lang="tr-TR" sz="1600" b="1" kern="0" dirty="0">
                  <a:solidFill>
                    <a:prstClr val="black"/>
                  </a:solidFill>
                  <a:latin typeface="Arial" panose="020B0604020202020204" pitchFamily="34" charset="0"/>
                  <a:cs typeface="Arial" panose="020B0604020202020204" pitchFamily="34" charset="0"/>
                </a:rPr>
                <a:t>E.6.2.2</a:t>
              </a:r>
            </a:p>
          </p:txBody>
        </p:sp>
      </p:grpSp>
      <p:sp>
        <p:nvSpPr>
          <p:cNvPr id="23" name="Yuvarlatılmış Dikdörtgen 22"/>
          <p:cNvSpPr/>
          <p:nvPr/>
        </p:nvSpPr>
        <p:spPr>
          <a:xfrm>
            <a:off x="3895344" y="5553363"/>
            <a:ext cx="3218378" cy="827341"/>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360363" lvl="0">
              <a:defRPr/>
            </a:pPr>
            <a:r>
              <a:rPr kumimoji="0" lang="tr-TR" sz="1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TAMAMLANMA TARİHİ</a:t>
            </a:r>
            <a:endParaRPr lang="tr-TR" sz="1200" kern="0" dirty="0">
              <a:solidFill>
                <a:prstClr val="black"/>
              </a:solidFill>
              <a:latin typeface="Arial" panose="020B0604020202020204" pitchFamily="34" charset="0"/>
              <a:cs typeface="Arial" panose="020B0604020202020204" pitchFamily="34" charset="0"/>
            </a:endParaRPr>
          </a:p>
          <a:p>
            <a:pPr marL="360363" lvl="0">
              <a:defRPr/>
            </a:pPr>
            <a:r>
              <a:rPr lang="tr-TR" sz="1200" kern="0" dirty="0">
                <a:solidFill>
                  <a:prstClr val="black"/>
                </a:solidFill>
                <a:latin typeface="Arial" panose="020B0604020202020204" pitchFamily="34" charset="0"/>
                <a:cs typeface="Arial" panose="020B0604020202020204" pitchFamily="34" charset="0"/>
              </a:rPr>
              <a:t>3. Çeyrek Dönem 2025</a:t>
            </a:r>
          </a:p>
          <a:p>
            <a:pPr marL="360363" lvl="0">
              <a:defRPr/>
            </a:pPr>
            <a:r>
              <a:rPr lang="tr-TR" sz="1200" kern="0" dirty="0">
                <a:solidFill>
                  <a:prstClr val="black"/>
                </a:solidFill>
                <a:latin typeface="Arial" panose="020B0604020202020204" pitchFamily="34" charset="0"/>
                <a:cs typeface="Arial" panose="020B0604020202020204" pitchFamily="34" charset="0"/>
              </a:rPr>
              <a:t>3. Çeyrek Dönem 2026</a:t>
            </a:r>
          </a:p>
        </p:txBody>
      </p:sp>
      <p:sp>
        <p:nvSpPr>
          <p:cNvPr id="24" name="Yuvarlatılmış Dikdörtgen 23"/>
          <p:cNvSpPr/>
          <p:nvPr/>
        </p:nvSpPr>
        <p:spPr>
          <a:xfrm>
            <a:off x="438869" y="5553363"/>
            <a:ext cx="3456475" cy="813815"/>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265113">
              <a:defRPr/>
            </a:pPr>
            <a:r>
              <a:rPr kumimoji="0" lang="tr-TR" sz="1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SORUMLU BİRİM</a:t>
            </a:r>
          </a:p>
          <a:p>
            <a:pPr marL="265113">
              <a:defRPr/>
            </a:pPr>
            <a:r>
              <a:rPr lang="tr-TR" sz="1200" kern="0" dirty="0">
                <a:solidFill>
                  <a:prstClr val="black"/>
                </a:solidFill>
                <a:latin typeface="Arial" panose="020B0604020202020204" pitchFamily="34" charset="0"/>
                <a:cs typeface="Arial" panose="020B0604020202020204" pitchFamily="34" charset="0"/>
              </a:rPr>
              <a:t>Merkez Birimler/İl Sağlık Müdürlükleri</a:t>
            </a:r>
          </a:p>
        </p:txBody>
      </p:sp>
      <p:sp>
        <p:nvSpPr>
          <p:cNvPr id="25" name="Yuvarlatılmış Dikdörtgen 24"/>
          <p:cNvSpPr/>
          <p:nvPr/>
        </p:nvSpPr>
        <p:spPr>
          <a:xfrm>
            <a:off x="7113722" y="5553362"/>
            <a:ext cx="4073746" cy="813815"/>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265113">
              <a:defRPr/>
            </a:pPr>
            <a:r>
              <a:rPr lang="tr-TR" sz="1400" b="1" kern="0" dirty="0">
                <a:solidFill>
                  <a:prstClr val="black"/>
                </a:solidFill>
                <a:latin typeface="Arial" panose="020B0604020202020204" pitchFamily="34" charset="0"/>
                <a:cs typeface="Arial" panose="020B0604020202020204" pitchFamily="34" charset="0"/>
              </a:rPr>
              <a:t>Eylem Çıktısı</a:t>
            </a:r>
          </a:p>
          <a:p>
            <a:pPr marL="265113">
              <a:defRPr/>
            </a:pPr>
            <a:r>
              <a:rPr lang="sv-SE" sz="1400" kern="0" dirty="0">
                <a:solidFill>
                  <a:prstClr val="black"/>
                </a:solidFill>
                <a:latin typeface="Arial" panose="020B0604020202020204" pitchFamily="34" charset="0"/>
                <a:cs typeface="Arial" panose="020B0604020202020204" pitchFamily="34" charset="0"/>
              </a:rPr>
              <a:t>Operasyonel Risk Haritası</a:t>
            </a:r>
            <a:endParaRPr lang="tr-TR" sz="1400" kern="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8004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a:extLst>
              <a:ext uri="{FF2B5EF4-FFF2-40B4-BE49-F238E27FC236}">
                <a16:creationId xmlns:a16="http://schemas.microsoft.com/office/drawing/2014/main" id="{C6EA13A1-CE69-4A43-B418-2EB2F1FCA901}"/>
              </a:ext>
            </a:extLst>
          </p:cNvPr>
          <p:cNvSpPr>
            <a:spLocks noGrp="1"/>
          </p:cNvSpPr>
          <p:nvPr>
            <p:ph type="ctrTitle" idx="4294967295"/>
          </p:nvPr>
        </p:nvSpPr>
        <p:spPr>
          <a:xfrm>
            <a:off x="1235947" y="350332"/>
            <a:ext cx="4498975" cy="309563"/>
          </a:xfrm>
          <a:prstGeom prst="rect">
            <a:avLst/>
          </a:prstGeom>
        </p:spPr>
        <p:txBody>
          <a:bodyPr/>
          <a:lstStyle/>
          <a:p>
            <a:r>
              <a:rPr lang="tr-TR" sz="2000" b="1" dirty="0"/>
              <a:t>İç Kontrol (Mevzuatımızdaki Yeri-2) </a:t>
            </a:r>
          </a:p>
        </p:txBody>
      </p:sp>
      <p:sp>
        <p:nvSpPr>
          <p:cNvPr id="2" name="Dikdörtgen 1">
            <a:extLst>
              <a:ext uri="{FF2B5EF4-FFF2-40B4-BE49-F238E27FC236}">
                <a16:creationId xmlns:a16="http://schemas.microsoft.com/office/drawing/2014/main" id="{8826AC47-7BBA-4D0D-A0D8-800F7AD917DA}"/>
              </a:ext>
            </a:extLst>
          </p:cNvPr>
          <p:cNvSpPr/>
          <p:nvPr/>
        </p:nvSpPr>
        <p:spPr>
          <a:xfrm>
            <a:off x="198407" y="1064747"/>
            <a:ext cx="11757803" cy="5047536"/>
          </a:xfrm>
          <a:prstGeom prst="rect">
            <a:avLst/>
          </a:prstGeom>
        </p:spPr>
        <p:txBody>
          <a:bodyPr wrap="square">
            <a:spAutoFit/>
          </a:bodyPr>
          <a:lstStyle/>
          <a:p>
            <a:pPr marL="285750" indent="-285750" algn="just">
              <a:buFont typeface="Arial" panose="020B0604020202020204" pitchFamily="34" charset="0"/>
              <a:buChar char="•"/>
              <a:defRPr/>
            </a:pPr>
            <a:endParaRPr lang="tr-TR" b="1" dirty="0"/>
          </a:p>
          <a:p>
            <a:pPr marL="285750" indent="-285750" algn="just">
              <a:buFont typeface="Arial" panose="020B0604020202020204" pitchFamily="34" charset="0"/>
              <a:buChar char="•"/>
              <a:defRPr/>
            </a:pPr>
            <a:r>
              <a:rPr lang="tr-TR" b="1" dirty="0"/>
              <a:t>Kamu İç Kontrol Standartları Tebliği (2007)</a:t>
            </a:r>
          </a:p>
          <a:p>
            <a:pPr marL="285750" indent="-285750" algn="just">
              <a:buFont typeface="Arial" panose="020B0604020202020204" pitchFamily="34" charset="0"/>
              <a:buChar char="•"/>
              <a:defRPr/>
            </a:pPr>
            <a:r>
              <a:rPr lang="tr-TR" b="1" dirty="0">
                <a:solidFill>
                  <a:prstClr val="black"/>
                </a:solidFill>
              </a:rPr>
              <a:t>Kamu İç Kontrol Standartları Rehberi (2009)</a:t>
            </a:r>
            <a:endParaRPr lang="tr-TR" dirty="0">
              <a:solidFill>
                <a:prstClr val="black"/>
              </a:solidFill>
            </a:endParaRPr>
          </a:p>
          <a:p>
            <a:pPr marL="285750" indent="-285750" algn="just">
              <a:buFont typeface="Arial" panose="020B0604020202020204" pitchFamily="34" charset="0"/>
              <a:buChar char="•"/>
              <a:defRPr/>
            </a:pPr>
            <a:r>
              <a:rPr lang="tr-TR" b="1" dirty="0">
                <a:solidFill>
                  <a:prstClr val="black"/>
                </a:solidFill>
              </a:rPr>
              <a:t>Kamu İç Kontrol Standartlarına Uyum Genelgesi (2013) </a:t>
            </a:r>
          </a:p>
          <a:p>
            <a:pPr algn="just">
              <a:defRPr/>
            </a:pPr>
            <a:r>
              <a:rPr lang="tr-TR" sz="1700" i="1" dirty="0">
                <a:solidFill>
                  <a:prstClr val="black"/>
                </a:solidFill>
              </a:rPr>
              <a:t>(Madde 7- İlk defa veya yeniden hazırlanacak eylem planlarının dönemi </a:t>
            </a:r>
            <a:r>
              <a:rPr lang="tr-TR" sz="1700" b="1" i="1" dirty="0">
                <a:solidFill>
                  <a:prstClr val="black"/>
                </a:solidFill>
              </a:rPr>
              <a:t>iki yılı </a:t>
            </a:r>
            <a:r>
              <a:rPr lang="tr-TR" sz="1700" i="1" dirty="0">
                <a:solidFill>
                  <a:prstClr val="black"/>
                </a:solidFill>
              </a:rPr>
              <a:t>geçmemek üzere idareler tarafından belirlenecektir.</a:t>
            </a:r>
            <a:r>
              <a:rPr lang="en-US" sz="1700" i="1" dirty="0">
                <a:solidFill>
                  <a:prstClr val="black"/>
                </a:solidFill>
              </a:rPr>
              <a:t>​</a:t>
            </a:r>
            <a:r>
              <a:rPr lang="tr-TR" sz="1700" i="1" dirty="0">
                <a:solidFill>
                  <a:prstClr val="black"/>
                </a:solidFill>
              </a:rPr>
              <a:t>)</a:t>
            </a:r>
          </a:p>
          <a:p>
            <a:pPr algn="just">
              <a:defRPr/>
            </a:pPr>
            <a:endParaRPr lang="tr-TR" i="1" dirty="0"/>
          </a:p>
          <a:p>
            <a:pPr marL="285750" indent="-285750" algn="just">
              <a:buFont typeface="Arial" panose="020B0604020202020204" pitchFamily="34" charset="0"/>
              <a:buChar char="•"/>
              <a:defRPr/>
            </a:pPr>
            <a:r>
              <a:rPr lang="tr-TR" b="1" dirty="0">
                <a:solidFill>
                  <a:prstClr val="black"/>
                </a:solidFill>
              </a:rPr>
              <a:t>Kamu İç Kontrol Rehberi (2014)</a:t>
            </a:r>
          </a:p>
          <a:p>
            <a:pPr marL="285750" indent="-285750" algn="just">
              <a:buFont typeface="Arial" panose="020B0604020202020204" pitchFamily="34" charset="0"/>
              <a:buChar char="•"/>
              <a:defRPr/>
            </a:pPr>
            <a:endParaRPr lang="tr-TR" dirty="0">
              <a:solidFill>
                <a:prstClr val="black"/>
              </a:solidFill>
            </a:endParaRPr>
          </a:p>
          <a:p>
            <a:pPr algn="just">
              <a:defRPr/>
            </a:pPr>
            <a:endParaRPr lang="tr-TR" dirty="0">
              <a:solidFill>
                <a:prstClr val="black"/>
              </a:solidFill>
            </a:endParaRPr>
          </a:p>
          <a:p>
            <a:pPr algn="just">
              <a:defRPr/>
            </a:pPr>
            <a:endParaRPr lang="tr-TR" dirty="0">
              <a:solidFill>
                <a:prstClr val="black"/>
              </a:solidFill>
            </a:endParaRPr>
          </a:p>
          <a:p>
            <a:pPr algn="just">
              <a:defRPr/>
            </a:pPr>
            <a:endParaRPr lang="tr-TR" dirty="0">
              <a:solidFill>
                <a:prstClr val="black"/>
              </a:solidFill>
            </a:endParaRPr>
          </a:p>
          <a:p>
            <a:pPr algn="just">
              <a:defRPr/>
            </a:pPr>
            <a:endParaRPr lang="tr-TR" dirty="0">
              <a:solidFill>
                <a:prstClr val="black"/>
              </a:solidFill>
            </a:endParaRPr>
          </a:p>
          <a:p>
            <a:pPr lvl="0" algn="just">
              <a:defRPr/>
            </a:pPr>
            <a:endParaRPr lang="tr-TR" dirty="0">
              <a:solidFill>
                <a:prstClr val="black"/>
              </a:solidFill>
            </a:endParaRPr>
          </a:p>
          <a:p>
            <a:pPr algn="just"/>
            <a:endParaRPr lang="tr-TR" dirty="0">
              <a:solidFill>
                <a:prstClr val="black"/>
              </a:solidFill>
            </a:endParaRPr>
          </a:p>
          <a:p>
            <a:pPr algn="just"/>
            <a:r>
              <a:rPr lang="tr-TR" b="1" dirty="0">
                <a:solidFill>
                  <a:prstClr val="black"/>
                </a:solidFill>
              </a:rPr>
              <a:t>Kamu İç Kontrol Standartları </a:t>
            </a:r>
            <a:r>
              <a:rPr lang="tr-TR" b="1" dirty="0">
                <a:solidFill>
                  <a:srgbClr val="0070C0"/>
                </a:solidFill>
              </a:rPr>
              <a:t>COSO</a:t>
            </a:r>
            <a:r>
              <a:rPr lang="tr-TR" b="1" dirty="0">
                <a:solidFill>
                  <a:prstClr val="black"/>
                </a:solidFill>
              </a:rPr>
              <a:t> modeli, </a:t>
            </a:r>
            <a:r>
              <a:rPr lang="tr-TR" b="1" dirty="0">
                <a:solidFill>
                  <a:srgbClr val="0070C0"/>
                </a:solidFill>
              </a:rPr>
              <a:t>INTOSAI</a:t>
            </a:r>
            <a:r>
              <a:rPr lang="tr-TR" b="1" dirty="0">
                <a:solidFill>
                  <a:srgbClr val="002060"/>
                </a:solidFill>
              </a:rPr>
              <a:t> </a:t>
            </a:r>
            <a:r>
              <a:rPr lang="tr-TR" b="1" dirty="0">
                <a:solidFill>
                  <a:prstClr val="black"/>
                </a:solidFill>
              </a:rPr>
              <a:t>Kamu Sektörü İç Kontrol Standartları Rehberi ve </a:t>
            </a:r>
            <a:r>
              <a:rPr lang="tr-TR" b="1" dirty="0">
                <a:solidFill>
                  <a:srgbClr val="0070C0"/>
                </a:solidFill>
              </a:rPr>
              <a:t>Avrupa Birliği</a:t>
            </a:r>
            <a:r>
              <a:rPr lang="tr-TR" b="1" dirty="0">
                <a:solidFill>
                  <a:srgbClr val="002060"/>
                </a:solidFill>
              </a:rPr>
              <a:t> </a:t>
            </a:r>
            <a:r>
              <a:rPr lang="tr-TR" dirty="0">
                <a:solidFill>
                  <a:prstClr val="black"/>
                </a:solidFill>
              </a:rPr>
              <a:t>İç Kontrol Standartları çerçevesinde </a:t>
            </a:r>
            <a:r>
              <a:rPr lang="tr-TR" b="1" dirty="0">
                <a:solidFill>
                  <a:prstClr val="black"/>
                </a:solidFill>
              </a:rPr>
              <a:t>Hazine ve Maliye Bakanlığı</a:t>
            </a:r>
            <a:r>
              <a:rPr lang="tr-TR" dirty="0">
                <a:solidFill>
                  <a:prstClr val="black"/>
                </a:solidFill>
              </a:rPr>
              <a:t> tarafından belirlenmiştir. (</a:t>
            </a:r>
            <a:r>
              <a:rPr lang="tr-TR" altLang="tr-TR" dirty="0">
                <a:solidFill>
                  <a:prstClr val="black"/>
                </a:solidFill>
              </a:rPr>
              <a:t>18 Standart, 79 Genel Şart)</a:t>
            </a:r>
          </a:p>
        </p:txBody>
      </p:sp>
      <p:pic>
        <p:nvPicPr>
          <p:cNvPr id="6" name="Resim 5">
            <a:extLst>
              <a:ext uri="{FF2B5EF4-FFF2-40B4-BE49-F238E27FC236}">
                <a16:creationId xmlns:a16="http://schemas.microsoft.com/office/drawing/2014/main" id="{D48DF883-6CB6-4938-BB6A-FE627F6390D6}"/>
              </a:ext>
            </a:extLst>
          </p:cNvPr>
          <p:cNvPicPr>
            <a:picLocks noChangeAspect="1"/>
          </p:cNvPicPr>
          <p:nvPr/>
        </p:nvPicPr>
        <p:blipFill>
          <a:blip r:embed="rId3"/>
          <a:stretch>
            <a:fillRect/>
          </a:stretch>
        </p:blipFill>
        <p:spPr>
          <a:xfrm>
            <a:off x="7154174" y="3367145"/>
            <a:ext cx="3846205" cy="1719321"/>
          </a:xfrm>
          <a:prstGeom prst="rect">
            <a:avLst/>
          </a:prstGeom>
        </p:spPr>
      </p:pic>
      <p:pic>
        <p:nvPicPr>
          <p:cNvPr id="7" name="Resim 6">
            <a:extLst>
              <a:ext uri="{FF2B5EF4-FFF2-40B4-BE49-F238E27FC236}">
                <a16:creationId xmlns:a16="http://schemas.microsoft.com/office/drawing/2014/main" id="{E320D588-6835-4487-87DD-BED5A87CC2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3239" y="3429000"/>
            <a:ext cx="1658876" cy="1658876"/>
          </a:xfrm>
          <a:prstGeom prst="rect">
            <a:avLst/>
          </a:prstGeom>
        </p:spPr>
      </p:pic>
    </p:spTree>
    <p:extLst>
      <p:ext uri="{BB962C8B-B14F-4D97-AF65-F5344CB8AC3E}">
        <p14:creationId xmlns:p14="http://schemas.microsoft.com/office/powerpoint/2010/main" val="2990933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Unvan 3"/>
          <p:cNvSpPr>
            <a:spLocks noGrp="1"/>
          </p:cNvSpPr>
          <p:nvPr>
            <p:ph type="title" idx="4294967295"/>
          </p:nvPr>
        </p:nvSpPr>
        <p:spPr>
          <a:xfrm>
            <a:off x="1131792" y="331428"/>
            <a:ext cx="4285597" cy="444949"/>
          </a:xfrm>
          <a:prstGeom prst="rect">
            <a:avLst/>
          </a:prstGeom>
        </p:spPr>
        <p:txBody>
          <a:bodyPr/>
          <a:lstStyle/>
          <a:p>
            <a:r>
              <a:rPr lang="tr-TR" sz="2000" b="1" dirty="0"/>
              <a:t>Risk Değerlendirme Standartları</a:t>
            </a:r>
          </a:p>
        </p:txBody>
      </p:sp>
      <p:grpSp>
        <p:nvGrpSpPr>
          <p:cNvPr id="4" name="Grup 3"/>
          <p:cNvGrpSpPr/>
          <p:nvPr/>
        </p:nvGrpSpPr>
        <p:grpSpPr>
          <a:xfrm>
            <a:off x="406136" y="1699810"/>
            <a:ext cx="9789423" cy="3620369"/>
            <a:chOff x="77321" y="1276988"/>
            <a:chExt cx="10602989" cy="3921245"/>
          </a:xfrm>
        </p:grpSpPr>
        <p:sp>
          <p:nvSpPr>
            <p:cNvPr id="15" name="Beşgen 14"/>
            <p:cNvSpPr/>
            <p:nvPr/>
          </p:nvSpPr>
          <p:spPr>
            <a:xfrm>
              <a:off x="3669966" y="3151073"/>
              <a:ext cx="5506276" cy="900000"/>
            </a:xfrm>
            <a:prstGeom prst="homePlate">
              <a:avLst/>
            </a:prstGeom>
            <a:solidFill>
              <a:srgbClr val="FF5353"/>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lvl="0">
                <a:defRPr/>
              </a:pPr>
              <a:r>
                <a:rPr lang="tr-TR" sz="1200" b="1" kern="0" dirty="0">
                  <a:solidFill>
                    <a:srgbClr val="E7E6E6"/>
                  </a:solidFill>
                  <a:latin typeface="Arial" panose="020B0604020202020204" pitchFamily="34" charset="0"/>
                </a:rPr>
                <a:t>Risklerin gerçekleşme olasılığı ve muhtemel etkileri yılda en az bir kez analiz edilmelidir.</a:t>
              </a:r>
            </a:p>
          </p:txBody>
        </p:sp>
        <p:sp>
          <p:nvSpPr>
            <p:cNvPr id="16" name="Beşgen 15"/>
            <p:cNvSpPr/>
            <p:nvPr/>
          </p:nvSpPr>
          <p:spPr>
            <a:xfrm>
              <a:off x="4387475" y="4090156"/>
              <a:ext cx="6292835" cy="1106541"/>
            </a:xfrm>
            <a:prstGeom prst="homePlate">
              <a:avLst/>
            </a:prstGeom>
            <a:solidFill>
              <a:srgbClr val="FFA3A3"/>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lvl="0">
                <a:defRPr/>
              </a:pPr>
              <a:r>
                <a:rPr lang="tr-TR" sz="1200" b="1" u="sng" kern="0" dirty="0">
                  <a:latin typeface="Arial" panose="020B0604020202020204" pitchFamily="34" charset="0"/>
                  <a:cs typeface="Arial" panose="020B0604020202020204" pitchFamily="34" charset="0"/>
                </a:rPr>
                <a:t>Harcama Birimi düzeyinde</a:t>
              </a:r>
              <a:r>
                <a:rPr lang="tr-TR" sz="1200" kern="0" dirty="0">
                  <a:latin typeface="Arial" panose="020B0604020202020204" pitchFamily="34" charset="0"/>
                  <a:cs typeface="Arial" panose="020B0604020202020204" pitchFamily="34" charset="0"/>
                </a:rPr>
                <a:t> 2024-2028 Stratejik Planında yer alan amaç ve hedefler doğrultusunda  belirlenmiş ve /veya yeni belirlenecek kurumsal risklerin izlenmesi ve değerlendirilmesi.</a:t>
              </a:r>
            </a:p>
          </p:txBody>
        </p:sp>
        <p:sp>
          <p:nvSpPr>
            <p:cNvPr id="19" name="Beşgen 18"/>
            <p:cNvSpPr/>
            <p:nvPr/>
          </p:nvSpPr>
          <p:spPr>
            <a:xfrm>
              <a:off x="3072674" y="2215817"/>
              <a:ext cx="5280214" cy="900000"/>
            </a:xfrm>
            <a:prstGeom prst="homePlate">
              <a:avLst/>
            </a:prstGeom>
            <a:solidFill>
              <a:srgbClr val="C80000"/>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lvl="0">
                <a:defRPr/>
              </a:pPr>
              <a:r>
                <a:rPr lang="tr-TR" sz="1100" b="1" u="sng" kern="0" dirty="0">
                  <a:solidFill>
                    <a:prstClr val="white"/>
                  </a:solidFill>
                  <a:latin typeface="Arial" panose="020B0604020202020204" pitchFamily="34" charset="0"/>
                  <a:cs typeface="Arial" panose="020B0604020202020204" pitchFamily="34" charset="0"/>
                </a:rPr>
                <a:t>Risklerin Belirlenmesi ve Değerlendirilmesi:</a:t>
              </a:r>
              <a:r>
                <a:rPr lang="tr-TR" sz="1100" kern="0" dirty="0">
                  <a:solidFill>
                    <a:prstClr val="white"/>
                  </a:solidFill>
                  <a:latin typeface="Arial" panose="020B0604020202020204" pitchFamily="34" charset="0"/>
                  <a:cs typeface="Arial" panose="020B0604020202020204" pitchFamily="34" charset="0"/>
                </a:rPr>
                <a:t> İdareler, sistemli bir şekilde analizler yaparak amaç ve hedeflerinin gerçekleşmesini engelleyebilecek iç ve dış riskleri tanımlayarak değerlendirmeli ve alınacak önlemleri belirlemelidir.</a:t>
              </a:r>
            </a:p>
          </p:txBody>
        </p:sp>
        <p:sp>
          <p:nvSpPr>
            <p:cNvPr id="30" name="Beşgen 29"/>
            <p:cNvSpPr/>
            <p:nvPr/>
          </p:nvSpPr>
          <p:spPr>
            <a:xfrm>
              <a:off x="2495729" y="1283321"/>
              <a:ext cx="4461247" cy="900000"/>
            </a:xfrm>
            <a:prstGeom prst="homePlate">
              <a:avLst/>
            </a:prstGeom>
            <a:solidFill>
              <a:srgbClr val="8C0000"/>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marR="0" lvl="0" indent="0" defTabSz="914400" eaLnBrk="1" fontAlgn="auto" latinLnBrk="0" hangingPunct="1">
                <a:lnSpc>
                  <a:spcPct val="100000"/>
                </a:lnSpc>
                <a:spcBef>
                  <a:spcPts val="0"/>
                </a:spcBef>
                <a:spcAft>
                  <a:spcPts val="0"/>
                </a:spcAft>
                <a:buClrTx/>
                <a:buSzTx/>
                <a:buFontTx/>
                <a:buNone/>
                <a:tabLst/>
                <a:defRPr/>
              </a:pPr>
              <a:r>
                <a:rPr kumimoji="0" lang="tr-TR" b="0" i="0" u="none" strike="noStrike" kern="0" cap="none" spc="0" normalizeH="0" baseline="0" noProof="0" dirty="0">
                  <a:ln>
                    <a:noFill/>
                  </a:ln>
                  <a:solidFill>
                    <a:prstClr val="white"/>
                  </a:solidFill>
                  <a:effectLst/>
                  <a:uLnTx/>
                  <a:uFillTx/>
                  <a:latin typeface="Arial" panose="020B0604020202020204" pitchFamily="34" charset="0"/>
                  <a:ea typeface="+mn-ea"/>
                  <a:cs typeface="+mn-cs"/>
                </a:rPr>
                <a:t>RİSK DEĞERLENDİRME</a:t>
              </a:r>
            </a:p>
          </p:txBody>
        </p:sp>
        <p:sp>
          <p:nvSpPr>
            <p:cNvPr id="32" name="Serbest Form 31"/>
            <p:cNvSpPr/>
            <p:nvPr/>
          </p:nvSpPr>
          <p:spPr>
            <a:xfrm>
              <a:off x="1882965" y="1276988"/>
              <a:ext cx="1231576" cy="906334"/>
            </a:xfrm>
            <a:custGeom>
              <a:avLst/>
              <a:gdLst>
                <a:gd name="connsiteX0" fmla="*/ 0 w 1333849"/>
                <a:gd name="connsiteY0" fmla="*/ 841286 h 841286"/>
                <a:gd name="connsiteX1" fmla="*/ 666921 w 1333849"/>
                <a:gd name="connsiteY1" fmla="*/ 0 h 841286"/>
                <a:gd name="connsiteX2" fmla="*/ 666928 w 1333849"/>
                <a:gd name="connsiteY2" fmla="*/ 0 h 841286"/>
                <a:gd name="connsiteX3" fmla="*/ 1333849 w 1333849"/>
                <a:gd name="connsiteY3" fmla="*/ 841286 h 841286"/>
                <a:gd name="connsiteX4" fmla="*/ 0 w 1333849"/>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849" h="841286">
                  <a:moveTo>
                    <a:pt x="0" y="841286"/>
                  </a:moveTo>
                  <a:lnTo>
                    <a:pt x="666921" y="0"/>
                  </a:lnTo>
                  <a:lnTo>
                    <a:pt x="666928" y="0"/>
                  </a:lnTo>
                  <a:lnTo>
                    <a:pt x="1333849" y="841286"/>
                  </a:lnTo>
                  <a:lnTo>
                    <a:pt x="0" y="841286"/>
                  </a:lnTo>
                  <a:close/>
                </a:path>
              </a:pathLst>
            </a:custGeom>
            <a:solidFill>
              <a:srgbClr val="8C0000"/>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20320" tIns="20320" rIns="20320" bIns="20320" numCol="1" spcCol="1270" anchor="ctr" anchorCtr="0">
              <a:noAutofit/>
            </a:bodyPr>
            <a:lstStyle/>
            <a:p>
              <a:pPr marL="0" marR="0" lvl="0" indent="0" algn="ctr" defTabSz="711200" eaLnBrk="1" fontAlgn="auto" latinLnBrk="0" hangingPunct="1">
                <a:lnSpc>
                  <a:spcPct val="100000"/>
                </a:lnSpc>
                <a:spcBef>
                  <a:spcPct val="0"/>
                </a:spcBef>
                <a:spcAft>
                  <a:spcPts val="0"/>
                </a:spcAft>
                <a:buClrTx/>
                <a:buSzTx/>
                <a:buFontTx/>
                <a:buNone/>
                <a:tabLst/>
                <a:defRPr/>
              </a:pPr>
              <a:endParaRPr kumimoji="0" lang="tr-TR" sz="1100" b="1" i="0" u="none" strike="noStrike" kern="0" cap="none" spc="0" normalizeH="0" baseline="0" noProof="0" dirty="0">
                <a:ln>
                  <a:noFill/>
                </a:ln>
                <a:solidFill>
                  <a:srgbClr val="E7E6E6"/>
                </a:solidFill>
                <a:effectLst/>
                <a:uLnTx/>
                <a:uFillTx/>
                <a:latin typeface="Arial" panose="020B0604020202020204" pitchFamily="34" charset="0"/>
                <a:ea typeface="+mn-ea"/>
                <a:cs typeface="+mn-cs"/>
              </a:endParaRPr>
            </a:p>
            <a:p>
              <a:pPr marL="0" marR="0" lvl="0" indent="0" algn="ctr" defTabSz="711200" eaLnBrk="1" fontAlgn="auto" latinLnBrk="0" hangingPunct="1">
                <a:lnSpc>
                  <a:spcPct val="100000"/>
                </a:lnSpc>
                <a:spcBef>
                  <a:spcPct val="0"/>
                </a:spcBef>
                <a:spcAft>
                  <a:spcPts val="0"/>
                </a:spcAft>
                <a:buClrTx/>
                <a:buSzTx/>
                <a:buFontTx/>
                <a:buNone/>
                <a:tabLst/>
                <a:defRPr/>
              </a:pPr>
              <a:endParaRPr kumimoji="0" lang="tr-TR" sz="1100" b="1" i="0" u="none" strike="noStrike" kern="0" cap="none" spc="0" normalizeH="0" baseline="0" noProof="0" dirty="0">
                <a:ln>
                  <a:noFill/>
                </a:ln>
                <a:solidFill>
                  <a:srgbClr val="E7E6E6"/>
                </a:solidFill>
                <a:effectLst/>
                <a:uLnTx/>
                <a:uFillTx/>
                <a:latin typeface="Arial" panose="020B0604020202020204" pitchFamily="34" charset="0"/>
                <a:ea typeface="+mn-ea"/>
                <a:cs typeface="+mn-cs"/>
              </a:endParaRPr>
            </a:p>
            <a:p>
              <a:pPr marL="0" marR="0" lvl="0" indent="0" algn="ctr" defTabSz="711200" eaLnBrk="1" fontAlgn="auto" latinLnBrk="0" hangingPunct="1">
                <a:lnSpc>
                  <a:spcPct val="100000"/>
                </a:lnSpc>
                <a:spcBef>
                  <a:spcPct val="0"/>
                </a:spcBef>
                <a:spcAft>
                  <a:spcPts val="0"/>
                </a:spcAft>
                <a:buClrTx/>
                <a:buSzTx/>
                <a:buFontTx/>
                <a:buNone/>
                <a:tabLst/>
                <a:defRPr/>
              </a:pPr>
              <a:r>
                <a:rPr kumimoji="0" lang="tr-TR" sz="1200" b="1" i="0" u="none" strike="noStrike" kern="0" cap="none" spc="0" normalizeH="0" baseline="0" noProof="0" dirty="0">
                  <a:ln>
                    <a:noFill/>
                  </a:ln>
                  <a:solidFill>
                    <a:srgbClr val="E7E6E6"/>
                  </a:solidFill>
                  <a:effectLst/>
                  <a:uLnTx/>
                  <a:uFillTx/>
                  <a:latin typeface="Arial" panose="020B0604020202020204" pitchFamily="34" charset="0"/>
                  <a:ea typeface="+mn-ea"/>
                  <a:cs typeface="+mn-cs"/>
                </a:rPr>
                <a:t>Bileşen 2</a:t>
              </a:r>
            </a:p>
          </p:txBody>
        </p:sp>
        <p:sp>
          <p:nvSpPr>
            <p:cNvPr id="33" name="Serbest Form 32"/>
            <p:cNvSpPr/>
            <p:nvPr/>
          </p:nvSpPr>
          <p:spPr>
            <a:xfrm>
              <a:off x="1276990" y="2215816"/>
              <a:ext cx="2463151" cy="900001"/>
            </a:xfrm>
            <a:custGeom>
              <a:avLst/>
              <a:gdLst>
                <a:gd name="connsiteX0" fmla="*/ 0 w 2667698"/>
                <a:gd name="connsiteY0" fmla="*/ 841286 h 841286"/>
                <a:gd name="connsiteX1" fmla="*/ 666921 w 2667698"/>
                <a:gd name="connsiteY1" fmla="*/ 0 h 841286"/>
                <a:gd name="connsiteX2" fmla="*/ 2000777 w 2667698"/>
                <a:gd name="connsiteY2" fmla="*/ 0 h 841286"/>
                <a:gd name="connsiteX3" fmla="*/ 2667698 w 2667698"/>
                <a:gd name="connsiteY3" fmla="*/ 841286 h 841286"/>
                <a:gd name="connsiteX4" fmla="*/ 0 w 2667698"/>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698" h="841286">
                  <a:moveTo>
                    <a:pt x="0" y="841286"/>
                  </a:moveTo>
                  <a:lnTo>
                    <a:pt x="666921" y="0"/>
                  </a:lnTo>
                  <a:lnTo>
                    <a:pt x="2000777" y="0"/>
                  </a:lnTo>
                  <a:lnTo>
                    <a:pt x="2667698" y="841286"/>
                  </a:lnTo>
                  <a:lnTo>
                    <a:pt x="0" y="841286"/>
                  </a:lnTo>
                  <a:close/>
                </a:path>
              </a:pathLst>
            </a:custGeom>
            <a:solidFill>
              <a:srgbClr val="C80000"/>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492248" tIns="25400" rIns="492247" bIns="254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endParaRPr kumimoji="0" lang="tr-TR" sz="1200" b="1" i="0" u="none" strike="noStrike" kern="0" cap="none" spc="0" normalizeH="0" baseline="0" noProof="0" dirty="0">
                <a:ln>
                  <a:noFill/>
                </a:ln>
                <a:solidFill>
                  <a:srgbClr val="E7E6E6"/>
                </a:solidFill>
                <a:effectLst/>
                <a:uLnTx/>
                <a:uFillTx/>
                <a:latin typeface="Arial" panose="020B0604020202020204" pitchFamily="34" charset="0"/>
                <a:ea typeface="+mn-ea"/>
                <a:cs typeface="+mn-cs"/>
              </a:endParaRPr>
            </a:p>
            <a:p>
              <a:pPr marL="0" marR="0" lvl="0" indent="0" algn="ctr" defTabSz="889000" eaLnBrk="1" fontAlgn="auto" latinLnBrk="0" hangingPunct="1">
                <a:lnSpc>
                  <a:spcPct val="90000"/>
                </a:lnSpc>
                <a:spcBef>
                  <a:spcPct val="0"/>
                </a:spcBef>
                <a:spcAft>
                  <a:spcPct val="35000"/>
                </a:spcAft>
                <a:buClrTx/>
                <a:buSzTx/>
                <a:buFontTx/>
                <a:buNone/>
                <a:tabLst/>
                <a:defRPr/>
              </a:pPr>
              <a:r>
                <a:rPr kumimoji="0" lang="tr-TR" sz="1200" b="1" i="0" u="none" strike="noStrike" kern="0" cap="none" spc="0" normalizeH="0" baseline="0" noProof="0" dirty="0">
                  <a:ln>
                    <a:noFill/>
                  </a:ln>
                  <a:solidFill>
                    <a:srgbClr val="E7E6E6"/>
                  </a:solidFill>
                  <a:effectLst/>
                  <a:uLnTx/>
                  <a:uFillTx/>
                  <a:latin typeface="Arial" panose="020B0604020202020204" pitchFamily="34" charset="0"/>
                  <a:ea typeface="+mn-ea"/>
                  <a:cs typeface="+mn-cs"/>
                </a:rPr>
                <a:t>Standart RDS 6 </a:t>
              </a:r>
              <a:endParaRPr kumimoji="0" lang="tr-TR" sz="1200" b="0" i="0" u="none" strike="noStrike" kern="0" cap="none" spc="0" normalizeH="0" baseline="0" noProof="0" dirty="0">
                <a:ln>
                  <a:noFill/>
                </a:ln>
                <a:solidFill>
                  <a:srgbClr val="E7E6E6"/>
                </a:solidFill>
                <a:effectLst/>
                <a:uLnTx/>
                <a:uFillTx/>
                <a:latin typeface="Arial" panose="020B0604020202020204" pitchFamily="34" charset="0"/>
                <a:ea typeface="+mn-ea"/>
                <a:cs typeface="+mn-cs"/>
              </a:endParaRPr>
            </a:p>
          </p:txBody>
        </p:sp>
        <p:sp>
          <p:nvSpPr>
            <p:cNvPr id="34" name="Serbest Form 33"/>
            <p:cNvSpPr/>
            <p:nvPr/>
          </p:nvSpPr>
          <p:spPr>
            <a:xfrm>
              <a:off x="680714" y="3158582"/>
              <a:ext cx="3694728" cy="900000"/>
            </a:xfrm>
            <a:custGeom>
              <a:avLst/>
              <a:gdLst>
                <a:gd name="connsiteX0" fmla="*/ 0 w 4001547"/>
                <a:gd name="connsiteY0" fmla="*/ 841286 h 841286"/>
                <a:gd name="connsiteX1" fmla="*/ 666921 w 4001547"/>
                <a:gd name="connsiteY1" fmla="*/ 0 h 841286"/>
                <a:gd name="connsiteX2" fmla="*/ 3334626 w 4001547"/>
                <a:gd name="connsiteY2" fmla="*/ 0 h 841286"/>
                <a:gd name="connsiteX3" fmla="*/ 4001547 w 4001547"/>
                <a:gd name="connsiteY3" fmla="*/ 841286 h 841286"/>
                <a:gd name="connsiteX4" fmla="*/ 0 w 4001547"/>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1547" h="841286">
                  <a:moveTo>
                    <a:pt x="0" y="841286"/>
                  </a:moveTo>
                  <a:lnTo>
                    <a:pt x="666921" y="0"/>
                  </a:lnTo>
                  <a:lnTo>
                    <a:pt x="3334626" y="0"/>
                  </a:lnTo>
                  <a:lnTo>
                    <a:pt x="4001547" y="841286"/>
                  </a:lnTo>
                  <a:lnTo>
                    <a:pt x="0" y="841286"/>
                  </a:lnTo>
                  <a:close/>
                </a:path>
              </a:pathLst>
            </a:custGeom>
            <a:solidFill>
              <a:srgbClr val="FF5353"/>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725671" tIns="25400" rIns="725671" bIns="254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tr-TR" sz="1200" b="1" i="0" u="none" strike="noStrike" kern="0" cap="none" spc="0" normalizeH="0" baseline="0" noProof="0" dirty="0">
                  <a:ln>
                    <a:noFill/>
                  </a:ln>
                  <a:solidFill>
                    <a:schemeClr val="bg1"/>
                  </a:solidFill>
                  <a:effectLst/>
                  <a:uLnTx/>
                  <a:uFillTx/>
                  <a:latin typeface="Arial" panose="020B0604020202020204" pitchFamily="34" charset="0"/>
                  <a:ea typeface="+mn-ea"/>
                  <a:cs typeface="+mn-cs"/>
                </a:rPr>
                <a:t>Genel Şart RDS 6.2</a:t>
              </a:r>
              <a:endParaRPr kumimoji="0" lang="tr-TR" sz="1200" b="0" i="0" u="none" strike="noStrike" kern="0" cap="none" spc="0" normalizeH="0" baseline="0" noProof="0" dirty="0">
                <a:ln>
                  <a:noFill/>
                </a:ln>
                <a:solidFill>
                  <a:schemeClr val="bg1"/>
                </a:solidFill>
                <a:effectLst/>
                <a:uLnTx/>
                <a:uFillTx/>
                <a:latin typeface="Arial" panose="020B0604020202020204" pitchFamily="34" charset="0"/>
                <a:ea typeface="+mn-ea"/>
                <a:cs typeface="+mn-cs"/>
              </a:endParaRPr>
            </a:p>
          </p:txBody>
        </p:sp>
        <p:sp>
          <p:nvSpPr>
            <p:cNvPr id="35" name="Serbest Form 34"/>
            <p:cNvSpPr/>
            <p:nvPr/>
          </p:nvSpPr>
          <p:spPr>
            <a:xfrm>
              <a:off x="77321" y="4091692"/>
              <a:ext cx="4926305" cy="1106541"/>
            </a:xfrm>
            <a:custGeom>
              <a:avLst/>
              <a:gdLst>
                <a:gd name="connsiteX0" fmla="*/ 0 w 5335396"/>
                <a:gd name="connsiteY0" fmla="*/ 841286 h 841286"/>
                <a:gd name="connsiteX1" fmla="*/ 666921 w 5335396"/>
                <a:gd name="connsiteY1" fmla="*/ 0 h 841286"/>
                <a:gd name="connsiteX2" fmla="*/ 4668475 w 5335396"/>
                <a:gd name="connsiteY2" fmla="*/ 0 h 841286"/>
                <a:gd name="connsiteX3" fmla="*/ 5335396 w 5335396"/>
                <a:gd name="connsiteY3" fmla="*/ 841286 h 841286"/>
                <a:gd name="connsiteX4" fmla="*/ 0 w 5335396"/>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5396" h="841286">
                  <a:moveTo>
                    <a:pt x="0" y="841286"/>
                  </a:moveTo>
                  <a:lnTo>
                    <a:pt x="666921" y="0"/>
                  </a:lnTo>
                  <a:lnTo>
                    <a:pt x="4668475" y="0"/>
                  </a:lnTo>
                  <a:lnTo>
                    <a:pt x="5335396" y="841286"/>
                  </a:lnTo>
                  <a:lnTo>
                    <a:pt x="0" y="841286"/>
                  </a:lnTo>
                  <a:close/>
                </a:path>
              </a:pathLst>
            </a:custGeom>
            <a:solidFill>
              <a:srgbClr val="FFA3A3"/>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959095" tIns="25400" rIns="959094" bIns="25400" numCol="1" spcCol="1270" anchor="ctr" anchorCtr="0">
              <a:noAutofit/>
            </a:bodyPr>
            <a:lstStyle/>
            <a:p>
              <a:pPr marL="0" marR="0" lvl="0" indent="0" algn="ctr" defTabSz="889000" eaLnBrk="1" fontAlgn="auto" latinLnBrk="0" hangingPunct="1">
                <a:lnSpc>
                  <a:spcPct val="100000"/>
                </a:lnSpc>
                <a:spcBef>
                  <a:spcPts val="0"/>
                </a:spcBef>
                <a:spcAft>
                  <a:spcPts val="0"/>
                </a:spcAft>
                <a:buClrTx/>
                <a:buSzTx/>
                <a:buFontTx/>
                <a:buNone/>
                <a:tabLst/>
                <a:defRPr/>
              </a:pPr>
              <a:r>
                <a:rPr lang="tr-TR" sz="1600" b="1" kern="0" dirty="0">
                  <a:solidFill>
                    <a:prstClr val="black"/>
                  </a:solidFill>
                  <a:latin typeface="Arial" panose="020B0604020202020204" pitchFamily="34" charset="0"/>
                  <a:cs typeface="Arial" panose="020B0604020202020204" pitchFamily="34" charset="0"/>
                </a:rPr>
                <a:t>E.6.2.8</a:t>
              </a:r>
            </a:p>
          </p:txBody>
        </p:sp>
      </p:grpSp>
      <p:sp>
        <p:nvSpPr>
          <p:cNvPr id="24" name="Yuvarlatılmış Dikdörtgen 23"/>
          <p:cNvSpPr/>
          <p:nvPr/>
        </p:nvSpPr>
        <p:spPr>
          <a:xfrm>
            <a:off x="438869" y="5553363"/>
            <a:ext cx="3456475" cy="813815"/>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265113">
              <a:defRPr/>
            </a:pPr>
            <a:r>
              <a:rPr kumimoji="0" lang="tr-TR" sz="1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SORUMLU BİRİM</a:t>
            </a:r>
          </a:p>
          <a:p>
            <a:pPr marL="265113">
              <a:defRPr/>
            </a:pPr>
            <a:r>
              <a:rPr lang="tr-TR" sz="1200" kern="0" dirty="0">
                <a:solidFill>
                  <a:prstClr val="black"/>
                </a:solidFill>
                <a:latin typeface="Arial" panose="020B0604020202020204" pitchFamily="34" charset="0"/>
                <a:cs typeface="Arial" panose="020B0604020202020204" pitchFamily="34" charset="0"/>
              </a:rPr>
              <a:t>Merkez Birimler</a:t>
            </a:r>
          </a:p>
        </p:txBody>
      </p:sp>
      <p:sp>
        <p:nvSpPr>
          <p:cNvPr id="25" name="Yuvarlatılmış Dikdörtgen 24"/>
          <p:cNvSpPr/>
          <p:nvPr/>
        </p:nvSpPr>
        <p:spPr>
          <a:xfrm>
            <a:off x="7113722" y="5553362"/>
            <a:ext cx="4073746" cy="813815"/>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265113">
              <a:defRPr/>
            </a:pPr>
            <a:r>
              <a:rPr lang="tr-TR" sz="1400" b="1" kern="0" dirty="0">
                <a:solidFill>
                  <a:prstClr val="black"/>
                </a:solidFill>
                <a:latin typeface="Arial" panose="020B0604020202020204" pitchFamily="34" charset="0"/>
                <a:cs typeface="Arial" panose="020B0604020202020204" pitchFamily="34" charset="0"/>
              </a:rPr>
              <a:t>Eylem Çıktısı</a:t>
            </a:r>
          </a:p>
          <a:p>
            <a:pPr marL="265113">
              <a:defRPr/>
            </a:pPr>
            <a:r>
              <a:rPr lang="sv-SE" sz="1400" kern="0" dirty="0">
                <a:solidFill>
                  <a:prstClr val="black"/>
                </a:solidFill>
                <a:latin typeface="Arial" panose="020B0604020202020204" pitchFamily="34" charset="0"/>
                <a:cs typeface="Arial" panose="020B0604020202020204" pitchFamily="34" charset="0"/>
              </a:rPr>
              <a:t>Kurumsal RiskYönetimi Modülü</a:t>
            </a:r>
            <a:endParaRPr lang="tr-TR" sz="1400" kern="0" dirty="0">
              <a:solidFill>
                <a:prstClr val="black"/>
              </a:solidFill>
              <a:latin typeface="Arial" panose="020B0604020202020204" pitchFamily="34" charset="0"/>
              <a:cs typeface="Arial" panose="020B0604020202020204" pitchFamily="34" charset="0"/>
            </a:endParaRPr>
          </a:p>
          <a:p>
            <a:pPr marL="265113">
              <a:defRPr/>
            </a:pPr>
            <a:r>
              <a:rPr lang="sv-SE" sz="1400" kern="0" dirty="0">
                <a:solidFill>
                  <a:prstClr val="black"/>
                </a:solidFill>
                <a:latin typeface="Arial" panose="020B0604020202020204" pitchFamily="34" charset="0"/>
                <a:cs typeface="Arial" panose="020B0604020202020204" pitchFamily="34" charset="0"/>
              </a:rPr>
              <a:t>(Yeni Kurumsal Riskler)</a:t>
            </a:r>
            <a:endParaRPr lang="tr-TR" sz="1400" kern="0" dirty="0">
              <a:solidFill>
                <a:prstClr val="black"/>
              </a:solidFill>
              <a:latin typeface="Arial" panose="020B0604020202020204" pitchFamily="34" charset="0"/>
              <a:cs typeface="Arial" panose="020B0604020202020204" pitchFamily="34" charset="0"/>
            </a:endParaRPr>
          </a:p>
        </p:txBody>
      </p:sp>
      <p:sp>
        <p:nvSpPr>
          <p:cNvPr id="17" name="Yuvarlatılmış Dikdörtgen 16"/>
          <p:cNvSpPr/>
          <p:nvPr/>
        </p:nvSpPr>
        <p:spPr>
          <a:xfrm>
            <a:off x="3895344" y="5553363"/>
            <a:ext cx="3218378" cy="827341"/>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360363" lvl="0">
              <a:defRPr/>
            </a:pPr>
            <a:r>
              <a:rPr kumimoji="0" lang="tr-TR" sz="1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TAMAMLANMA TARİHİ</a:t>
            </a:r>
            <a:endParaRPr lang="tr-TR" sz="1200" kern="0" dirty="0">
              <a:solidFill>
                <a:prstClr val="black"/>
              </a:solidFill>
              <a:latin typeface="Arial" panose="020B0604020202020204" pitchFamily="34" charset="0"/>
              <a:cs typeface="Arial" panose="020B0604020202020204" pitchFamily="34" charset="0"/>
            </a:endParaRPr>
          </a:p>
          <a:p>
            <a:pPr marL="360363" lvl="0">
              <a:defRPr/>
            </a:pPr>
            <a:r>
              <a:rPr lang="tr-TR" sz="1200" kern="0" dirty="0">
                <a:solidFill>
                  <a:prstClr val="black"/>
                </a:solidFill>
                <a:latin typeface="Arial" panose="020B0604020202020204" pitchFamily="34" charset="0"/>
                <a:cs typeface="Arial" panose="020B0604020202020204" pitchFamily="34" charset="0"/>
              </a:rPr>
              <a:t>3. Çeyrek Dönem 2025</a:t>
            </a:r>
          </a:p>
          <a:p>
            <a:pPr marL="360363" lvl="0">
              <a:defRPr/>
            </a:pPr>
            <a:r>
              <a:rPr lang="tr-TR" sz="1200" kern="0" dirty="0">
                <a:solidFill>
                  <a:prstClr val="black"/>
                </a:solidFill>
                <a:latin typeface="Arial" panose="020B0604020202020204" pitchFamily="34" charset="0"/>
                <a:cs typeface="Arial" panose="020B0604020202020204" pitchFamily="34" charset="0"/>
              </a:rPr>
              <a:t>3. Çeyrek Dönem 2026</a:t>
            </a:r>
          </a:p>
        </p:txBody>
      </p:sp>
      <p:pic>
        <p:nvPicPr>
          <p:cNvPr id="18" name="Resim 17">
            <a:extLst>
              <a:ext uri="{FF2B5EF4-FFF2-40B4-BE49-F238E27FC236}">
                <a16:creationId xmlns:a16="http://schemas.microsoft.com/office/drawing/2014/main" id="{C515EC4B-15F1-4B45-B58E-66FBB294D3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6408" y="1595592"/>
            <a:ext cx="2133600" cy="2143125"/>
          </a:xfrm>
          <a:prstGeom prst="rect">
            <a:avLst/>
          </a:prstGeom>
        </p:spPr>
      </p:pic>
    </p:spTree>
    <p:extLst>
      <p:ext uri="{BB962C8B-B14F-4D97-AF65-F5344CB8AC3E}">
        <p14:creationId xmlns:p14="http://schemas.microsoft.com/office/powerpoint/2010/main" val="37953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Unvan 3"/>
          <p:cNvSpPr>
            <a:spLocks noGrp="1"/>
          </p:cNvSpPr>
          <p:nvPr>
            <p:ph type="title" idx="4294967295"/>
          </p:nvPr>
        </p:nvSpPr>
        <p:spPr>
          <a:xfrm>
            <a:off x="1102017" y="357307"/>
            <a:ext cx="4216585" cy="393191"/>
          </a:xfrm>
          <a:prstGeom prst="rect">
            <a:avLst/>
          </a:prstGeom>
        </p:spPr>
        <p:txBody>
          <a:bodyPr/>
          <a:lstStyle/>
          <a:p>
            <a:r>
              <a:rPr lang="tr-TR" sz="2000" b="1" dirty="0"/>
              <a:t>Risk Değerlendirme Standartları</a:t>
            </a:r>
          </a:p>
        </p:txBody>
      </p:sp>
      <p:grpSp>
        <p:nvGrpSpPr>
          <p:cNvPr id="4" name="Grup 3"/>
          <p:cNvGrpSpPr/>
          <p:nvPr/>
        </p:nvGrpSpPr>
        <p:grpSpPr>
          <a:xfrm>
            <a:off x="406136" y="1699810"/>
            <a:ext cx="9789423" cy="3620369"/>
            <a:chOff x="77321" y="1276988"/>
            <a:chExt cx="10602989" cy="3921245"/>
          </a:xfrm>
        </p:grpSpPr>
        <p:sp>
          <p:nvSpPr>
            <p:cNvPr id="15" name="Beşgen 14"/>
            <p:cNvSpPr/>
            <p:nvPr/>
          </p:nvSpPr>
          <p:spPr>
            <a:xfrm>
              <a:off x="3669966" y="3151073"/>
              <a:ext cx="5506276" cy="900000"/>
            </a:xfrm>
            <a:prstGeom prst="homePlate">
              <a:avLst/>
            </a:prstGeom>
            <a:solidFill>
              <a:srgbClr val="FF5353"/>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lvl="0">
                <a:defRPr/>
              </a:pPr>
              <a:r>
                <a:rPr lang="tr-TR" sz="1200" b="1" kern="0" dirty="0">
                  <a:solidFill>
                    <a:srgbClr val="E7E6E6"/>
                  </a:solidFill>
                  <a:latin typeface="Arial" panose="020B0604020202020204" pitchFamily="34" charset="0"/>
                </a:rPr>
                <a:t>Risklerin gerçekleşme olasılığı ve muhtemel etkileri yılda en az bir kez analiz edilmelidir.</a:t>
              </a:r>
            </a:p>
          </p:txBody>
        </p:sp>
        <p:sp>
          <p:nvSpPr>
            <p:cNvPr id="16" name="Beşgen 15"/>
            <p:cNvSpPr/>
            <p:nvPr/>
          </p:nvSpPr>
          <p:spPr>
            <a:xfrm>
              <a:off x="4387475" y="4090156"/>
              <a:ext cx="6292835" cy="1106541"/>
            </a:xfrm>
            <a:prstGeom prst="homePlate">
              <a:avLst/>
            </a:prstGeom>
            <a:solidFill>
              <a:srgbClr val="FFA3A3"/>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lvl="0">
                <a:defRPr/>
              </a:pPr>
              <a:r>
                <a:rPr lang="tr-TR" sz="1200" b="1" u="sng" kern="0" dirty="0">
                  <a:latin typeface="Arial" panose="020B0604020202020204" pitchFamily="34" charset="0"/>
                  <a:cs typeface="Arial" panose="020B0604020202020204" pitchFamily="34" charset="0"/>
                </a:rPr>
                <a:t>Harcama Birimi düzeyinde</a:t>
              </a:r>
              <a:r>
                <a:rPr lang="tr-TR" sz="1200" kern="0" dirty="0">
                  <a:latin typeface="Arial" panose="020B0604020202020204" pitchFamily="34" charset="0"/>
                  <a:cs typeface="Arial" panose="020B0604020202020204" pitchFamily="34" charset="0"/>
                </a:rPr>
                <a:t> 2024-2028 Stratejik Planında yer alan amaç ve hedefler doğrultusunda  belirlenmiş kurumsal risklere ilişkin varsa  ilave kontrol faaliyetlerinin  izlenmesi ve değerlendirilmesi.</a:t>
              </a:r>
            </a:p>
          </p:txBody>
        </p:sp>
        <p:sp>
          <p:nvSpPr>
            <p:cNvPr id="19" name="Beşgen 18"/>
            <p:cNvSpPr/>
            <p:nvPr/>
          </p:nvSpPr>
          <p:spPr>
            <a:xfrm>
              <a:off x="3072674" y="2215817"/>
              <a:ext cx="5280214" cy="900000"/>
            </a:xfrm>
            <a:prstGeom prst="homePlate">
              <a:avLst/>
            </a:prstGeom>
            <a:solidFill>
              <a:srgbClr val="C80000"/>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lvl="0">
                <a:defRPr/>
              </a:pPr>
              <a:r>
                <a:rPr lang="tr-TR" sz="1100" b="1" u="sng" kern="0" dirty="0">
                  <a:solidFill>
                    <a:prstClr val="white"/>
                  </a:solidFill>
                  <a:latin typeface="Arial" panose="020B0604020202020204" pitchFamily="34" charset="0"/>
                  <a:cs typeface="Arial" panose="020B0604020202020204" pitchFamily="34" charset="0"/>
                </a:rPr>
                <a:t>Risklerin Belirlenmesi ve Değerlendirilmesi:</a:t>
              </a:r>
              <a:r>
                <a:rPr lang="tr-TR" sz="1100" kern="0" dirty="0">
                  <a:solidFill>
                    <a:prstClr val="white"/>
                  </a:solidFill>
                  <a:latin typeface="Arial" panose="020B0604020202020204" pitchFamily="34" charset="0"/>
                  <a:cs typeface="Arial" panose="020B0604020202020204" pitchFamily="34" charset="0"/>
                </a:rPr>
                <a:t> İdareler, sistemli bir şekilde analizler yaparak amaç ve hedeflerinin gerçekleşmesini engelleyebilecek iç ve dış riskleri tanımlayarak değerlendirmeli ve alınacak önlemleri belirlemelidir.</a:t>
              </a:r>
            </a:p>
          </p:txBody>
        </p:sp>
        <p:sp>
          <p:nvSpPr>
            <p:cNvPr id="30" name="Beşgen 29"/>
            <p:cNvSpPr/>
            <p:nvPr/>
          </p:nvSpPr>
          <p:spPr>
            <a:xfrm>
              <a:off x="2495729" y="1283321"/>
              <a:ext cx="4461247" cy="900000"/>
            </a:xfrm>
            <a:prstGeom prst="homePlate">
              <a:avLst/>
            </a:prstGeom>
            <a:solidFill>
              <a:srgbClr val="8C0000"/>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marR="0" lvl="0" indent="0" defTabSz="914400" eaLnBrk="1" fontAlgn="auto" latinLnBrk="0" hangingPunct="1">
                <a:lnSpc>
                  <a:spcPct val="100000"/>
                </a:lnSpc>
                <a:spcBef>
                  <a:spcPts val="0"/>
                </a:spcBef>
                <a:spcAft>
                  <a:spcPts val="0"/>
                </a:spcAft>
                <a:buClrTx/>
                <a:buSzTx/>
                <a:buFontTx/>
                <a:buNone/>
                <a:tabLst/>
                <a:defRPr/>
              </a:pPr>
              <a:r>
                <a:rPr kumimoji="0" lang="tr-TR" b="0" i="0" u="none" strike="noStrike" kern="0" cap="none" spc="0" normalizeH="0" baseline="0" noProof="0" dirty="0">
                  <a:ln>
                    <a:noFill/>
                  </a:ln>
                  <a:solidFill>
                    <a:prstClr val="white"/>
                  </a:solidFill>
                  <a:effectLst/>
                  <a:uLnTx/>
                  <a:uFillTx/>
                  <a:latin typeface="Arial" panose="020B0604020202020204" pitchFamily="34" charset="0"/>
                  <a:ea typeface="+mn-ea"/>
                  <a:cs typeface="+mn-cs"/>
                </a:rPr>
                <a:t>RİSK DEĞERLENDİRME</a:t>
              </a:r>
            </a:p>
          </p:txBody>
        </p:sp>
        <p:sp>
          <p:nvSpPr>
            <p:cNvPr id="32" name="Serbest Form 31"/>
            <p:cNvSpPr/>
            <p:nvPr/>
          </p:nvSpPr>
          <p:spPr>
            <a:xfrm>
              <a:off x="1882965" y="1276988"/>
              <a:ext cx="1231576" cy="906334"/>
            </a:xfrm>
            <a:custGeom>
              <a:avLst/>
              <a:gdLst>
                <a:gd name="connsiteX0" fmla="*/ 0 w 1333849"/>
                <a:gd name="connsiteY0" fmla="*/ 841286 h 841286"/>
                <a:gd name="connsiteX1" fmla="*/ 666921 w 1333849"/>
                <a:gd name="connsiteY1" fmla="*/ 0 h 841286"/>
                <a:gd name="connsiteX2" fmla="*/ 666928 w 1333849"/>
                <a:gd name="connsiteY2" fmla="*/ 0 h 841286"/>
                <a:gd name="connsiteX3" fmla="*/ 1333849 w 1333849"/>
                <a:gd name="connsiteY3" fmla="*/ 841286 h 841286"/>
                <a:gd name="connsiteX4" fmla="*/ 0 w 1333849"/>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849" h="841286">
                  <a:moveTo>
                    <a:pt x="0" y="841286"/>
                  </a:moveTo>
                  <a:lnTo>
                    <a:pt x="666921" y="0"/>
                  </a:lnTo>
                  <a:lnTo>
                    <a:pt x="666928" y="0"/>
                  </a:lnTo>
                  <a:lnTo>
                    <a:pt x="1333849" y="841286"/>
                  </a:lnTo>
                  <a:lnTo>
                    <a:pt x="0" y="841286"/>
                  </a:lnTo>
                  <a:close/>
                </a:path>
              </a:pathLst>
            </a:custGeom>
            <a:solidFill>
              <a:srgbClr val="8C0000"/>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20320" tIns="20320" rIns="20320" bIns="20320" numCol="1" spcCol="1270" anchor="ctr" anchorCtr="0">
              <a:noAutofit/>
            </a:bodyPr>
            <a:lstStyle/>
            <a:p>
              <a:pPr marL="0" marR="0" lvl="0" indent="0" algn="ctr" defTabSz="711200" eaLnBrk="1" fontAlgn="auto" latinLnBrk="0" hangingPunct="1">
                <a:lnSpc>
                  <a:spcPct val="100000"/>
                </a:lnSpc>
                <a:spcBef>
                  <a:spcPct val="0"/>
                </a:spcBef>
                <a:spcAft>
                  <a:spcPts val="0"/>
                </a:spcAft>
                <a:buClrTx/>
                <a:buSzTx/>
                <a:buFontTx/>
                <a:buNone/>
                <a:tabLst/>
                <a:defRPr/>
              </a:pPr>
              <a:endParaRPr kumimoji="0" lang="tr-TR" sz="1100" b="1" i="0" u="none" strike="noStrike" kern="0" cap="none" spc="0" normalizeH="0" baseline="0" noProof="0" dirty="0">
                <a:ln>
                  <a:noFill/>
                </a:ln>
                <a:solidFill>
                  <a:srgbClr val="E7E6E6"/>
                </a:solidFill>
                <a:effectLst/>
                <a:uLnTx/>
                <a:uFillTx/>
                <a:latin typeface="Arial" panose="020B0604020202020204" pitchFamily="34" charset="0"/>
                <a:ea typeface="+mn-ea"/>
                <a:cs typeface="+mn-cs"/>
              </a:endParaRPr>
            </a:p>
            <a:p>
              <a:pPr marL="0" marR="0" lvl="0" indent="0" algn="ctr" defTabSz="711200" eaLnBrk="1" fontAlgn="auto" latinLnBrk="0" hangingPunct="1">
                <a:lnSpc>
                  <a:spcPct val="100000"/>
                </a:lnSpc>
                <a:spcBef>
                  <a:spcPct val="0"/>
                </a:spcBef>
                <a:spcAft>
                  <a:spcPts val="0"/>
                </a:spcAft>
                <a:buClrTx/>
                <a:buSzTx/>
                <a:buFontTx/>
                <a:buNone/>
                <a:tabLst/>
                <a:defRPr/>
              </a:pPr>
              <a:endParaRPr kumimoji="0" lang="tr-TR" sz="1100" b="1" i="0" u="none" strike="noStrike" kern="0" cap="none" spc="0" normalizeH="0" baseline="0" noProof="0" dirty="0">
                <a:ln>
                  <a:noFill/>
                </a:ln>
                <a:solidFill>
                  <a:srgbClr val="E7E6E6"/>
                </a:solidFill>
                <a:effectLst/>
                <a:uLnTx/>
                <a:uFillTx/>
                <a:latin typeface="Arial" panose="020B0604020202020204" pitchFamily="34" charset="0"/>
                <a:ea typeface="+mn-ea"/>
                <a:cs typeface="+mn-cs"/>
              </a:endParaRPr>
            </a:p>
            <a:p>
              <a:pPr marL="0" marR="0" lvl="0" indent="0" algn="ctr" defTabSz="711200" eaLnBrk="1" fontAlgn="auto" latinLnBrk="0" hangingPunct="1">
                <a:lnSpc>
                  <a:spcPct val="100000"/>
                </a:lnSpc>
                <a:spcBef>
                  <a:spcPct val="0"/>
                </a:spcBef>
                <a:spcAft>
                  <a:spcPts val="0"/>
                </a:spcAft>
                <a:buClrTx/>
                <a:buSzTx/>
                <a:buFontTx/>
                <a:buNone/>
                <a:tabLst/>
                <a:defRPr/>
              </a:pPr>
              <a:r>
                <a:rPr kumimoji="0" lang="tr-TR" sz="1200" b="1" i="0" u="none" strike="noStrike" kern="0" cap="none" spc="0" normalizeH="0" baseline="0" noProof="0" dirty="0">
                  <a:ln>
                    <a:noFill/>
                  </a:ln>
                  <a:solidFill>
                    <a:srgbClr val="E7E6E6"/>
                  </a:solidFill>
                  <a:effectLst/>
                  <a:uLnTx/>
                  <a:uFillTx/>
                  <a:latin typeface="Arial" panose="020B0604020202020204" pitchFamily="34" charset="0"/>
                  <a:ea typeface="+mn-ea"/>
                  <a:cs typeface="+mn-cs"/>
                </a:rPr>
                <a:t>Bileşen 2</a:t>
              </a:r>
            </a:p>
          </p:txBody>
        </p:sp>
        <p:sp>
          <p:nvSpPr>
            <p:cNvPr id="33" name="Serbest Form 32"/>
            <p:cNvSpPr/>
            <p:nvPr/>
          </p:nvSpPr>
          <p:spPr>
            <a:xfrm>
              <a:off x="1276990" y="2215816"/>
              <a:ext cx="2463151" cy="900001"/>
            </a:xfrm>
            <a:custGeom>
              <a:avLst/>
              <a:gdLst>
                <a:gd name="connsiteX0" fmla="*/ 0 w 2667698"/>
                <a:gd name="connsiteY0" fmla="*/ 841286 h 841286"/>
                <a:gd name="connsiteX1" fmla="*/ 666921 w 2667698"/>
                <a:gd name="connsiteY1" fmla="*/ 0 h 841286"/>
                <a:gd name="connsiteX2" fmla="*/ 2000777 w 2667698"/>
                <a:gd name="connsiteY2" fmla="*/ 0 h 841286"/>
                <a:gd name="connsiteX3" fmla="*/ 2667698 w 2667698"/>
                <a:gd name="connsiteY3" fmla="*/ 841286 h 841286"/>
                <a:gd name="connsiteX4" fmla="*/ 0 w 2667698"/>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698" h="841286">
                  <a:moveTo>
                    <a:pt x="0" y="841286"/>
                  </a:moveTo>
                  <a:lnTo>
                    <a:pt x="666921" y="0"/>
                  </a:lnTo>
                  <a:lnTo>
                    <a:pt x="2000777" y="0"/>
                  </a:lnTo>
                  <a:lnTo>
                    <a:pt x="2667698" y="841286"/>
                  </a:lnTo>
                  <a:lnTo>
                    <a:pt x="0" y="841286"/>
                  </a:lnTo>
                  <a:close/>
                </a:path>
              </a:pathLst>
            </a:custGeom>
            <a:solidFill>
              <a:srgbClr val="C80000"/>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492248" tIns="25400" rIns="492247" bIns="254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endParaRPr kumimoji="0" lang="tr-TR" sz="1200" b="1" i="0" u="none" strike="noStrike" kern="0" cap="none" spc="0" normalizeH="0" baseline="0" noProof="0" dirty="0">
                <a:ln>
                  <a:noFill/>
                </a:ln>
                <a:solidFill>
                  <a:srgbClr val="E7E6E6"/>
                </a:solidFill>
                <a:effectLst/>
                <a:uLnTx/>
                <a:uFillTx/>
                <a:latin typeface="Arial" panose="020B0604020202020204" pitchFamily="34" charset="0"/>
                <a:ea typeface="+mn-ea"/>
                <a:cs typeface="+mn-cs"/>
              </a:endParaRPr>
            </a:p>
            <a:p>
              <a:pPr marL="0" marR="0" lvl="0" indent="0" algn="ctr" defTabSz="889000" eaLnBrk="1" fontAlgn="auto" latinLnBrk="0" hangingPunct="1">
                <a:lnSpc>
                  <a:spcPct val="90000"/>
                </a:lnSpc>
                <a:spcBef>
                  <a:spcPct val="0"/>
                </a:spcBef>
                <a:spcAft>
                  <a:spcPct val="35000"/>
                </a:spcAft>
                <a:buClrTx/>
                <a:buSzTx/>
                <a:buFontTx/>
                <a:buNone/>
                <a:tabLst/>
                <a:defRPr/>
              </a:pPr>
              <a:r>
                <a:rPr kumimoji="0" lang="tr-TR" sz="1200" b="1" i="0" u="none" strike="noStrike" kern="0" cap="none" spc="0" normalizeH="0" baseline="0" noProof="0" dirty="0">
                  <a:ln>
                    <a:noFill/>
                  </a:ln>
                  <a:solidFill>
                    <a:srgbClr val="E7E6E6"/>
                  </a:solidFill>
                  <a:effectLst/>
                  <a:uLnTx/>
                  <a:uFillTx/>
                  <a:latin typeface="Arial" panose="020B0604020202020204" pitchFamily="34" charset="0"/>
                  <a:ea typeface="+mn-ea"/>
                  <a:cs typeface="+mn-cs"/>
                </a:rPr>
                <a:t>Standart RDS 6 </a:t>
              </a:r>
              <a:endParaRPr kumimoji="0" lang="tr-TR" sz="1200" b="0" i="0" u="none" strike="noStrike" kern="0" cap="none" spc="0" normalizeH="0" baseline="0" noProof="0" dirty="0">
                <a:ln>
                  <a:noFill/>
                </a:ln>
                <a:solidFill>
                  <a:srgbClr val="E7E6E6"/>
                </a:solidFill>
                <a:effectLst/>
                <a:uLnTx/>
                <a:uFillTx/>
                <a:latin typeface="Arial" panose="020B0604020202020204" pitchFamily="34" charset="0"/>
                <a:ea typeface="+mn-ea"/>
                <a:cs typeface="+mn-cs"/>
              </a:endParaRPr>
            </a:p>
          </p:txBody>
        </p:sp>
        <p:sp>
          <p:nvSpPr>
            <p:cNvPr id="34" name="Serbest Form 33"/>
            <p:cNvSpPr/>
            <p:nvPr/>
          </p:nvSpPr>
          <p:spPr>
            <a:xfrm>
              <a:off x="680714" y="3158582"/>
              <a:ext cx="3694728" cy="900000"/>
            </a:xfrm>
            <a:custGeom>
              <a:avLst/>
              <a:gdLst>
                <a:gd name="connsiteX0" fmla="*/ 0 w 4001547"/>
                <a:gd name="connsiteY0" fmla="*/ 841286 h 841286"/>
                <a:gd name="connsiteX1" fmla="*/ 666921 w 4001547"/>
                <a:gd name="connsiteY1" fmla="*/ 0 h 841286"/>
                <a:gd name="connsiteX2" fmla="*/ 3334626 w 4001547"/>
                <a:gd name="connsiteY2" fmla="*/ 0 h 841286"/>
                <a:gd name="connsiteX3" fmla="*/ 4001547 w 4001547"/>
                <a:gd name="connsiteY3" fmla="*/ 841286 h 841286"/>
                <a:gd name="connsiteX4" fmla="*/ 0 w 4001547"/>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1547" h="841286">
                  <a:moveTo>
                    <a:pt x="0" y="841286"/>
                  </a:moveTo>
                  <a:lnTo>
                    <a:pt x="666921" y="0"/>
                  </a:lnTo>
                  <a:lnTo>
                    <a:pt x="3334626" y="0"/>
                  </a:lnTo>
                  <a:lnTo>
                    <a:pt x="4001547" y="841286"/>
                  </a:lnTo>
                  <a:lnTo>
                    <a:pt x="0" y="841286"/>
                  </a:lnTo>
                  <a:close/>
                </a:path>
              </a:pathLst>
            </a:custGeom>
            <a:solidFill>
              <a:srgbClr val="FF5353"/>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725671" tIns="25400" rIns="725671" bIns="254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tr-TR" sz="1200" b="1" i="0" u="none" strike="noStrike" kern="0" cap="none" spc="0" normalizeH="0" baseline="0" noProof="0" dirty="0">
                  <a:ln>
                    <a:noFill/>
                  </a:ln>
                  <a:solidFill>
                    <a:schemeClr val="bg1"/>
                  </a:solidFill>
                  <a:effectLst/>
                  <a:uLnTx/>
                  <a:uFillTx/>
                  <a:latin typeface="Arial" panose="020B0604020202020204" pitchFamily="34" charset="0"/>
                  <a:ea typeface="+mn-ea"/>
                  <a:cs typeface="+mn-cs"/>
                </a:rPr>
                <a:t>Genel Şart RDS 6.2</a:t>
              </a:r>
              <a:endParaRPr kumimoji="0" lang="tr-TR" sz="1200" b="0" i="0" u="none" strike="noStrike" kern="0" cap="none" spc="0" normalizeH="0" baseline="0" noProof="0" dirty="0">
                <a:ln>
                  <a:noFill/>
                </a:ln>
                <a:solidFill>
                  <a:schemeClr val="bg1"/>
                </a:solidFill>
                <a:effectLst/>
                <a:uLnTx/>
                <a:uFillTx/>
                <a:latin typeface="Arial" panose="020B0604020202020204" pitchFamily="34" charset="0"/>
                <a:ea typeface="+mn-ea"/>
                <a:cs typeface="+mn-cs"/>
              </a:endParaRPr>
            </a:p>
          </p:txBody>
        </p:sp>
        <p:sp>
          <p:nvSpPr>
            <p:cNvPr id="35" name="Serbest Form 34"/>
            <p:cNvSpPr/>
            <p:nvPr/>
          </p:nvSpPr>
          <p:spPr>
            <a:xfrm>
              <a:off x="77321" y="4091692"/>
              <a:ext cx="4926305" cy="1106541"/>
            </a:xfrm>
            <a:custGeom>
              <a:avLst/>
              <a:gdLst>
                <a:gd name="connsiteX0" fmla="*/ 0 w 5335396"/>
                <a:gd name="connsiteY0" fmla="*/ 841286 h 841286"/>
                <a:gd name="connsiteX1" fmla="*/ 666921 w 5335396"/>
                <a:gd name="connsiteY1" fmla="*/ 0 h 841286"/>
                <a:gd name="connsiteX2" fmla="*/ 4668475 w 5335396"/>
                <a:gd name="connsiteY2" fmla="*/ 0 h 841286"/>
                <a:gd name="connsiteX3" fmla="*/ 5335396 w 5335396"/>
                <a:gd name="connsiteY3" fmla="*/ 841286 h 841286"/>
                <a:gd name="connsiteX4" fmla="*/ 0 w 5335396"/>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5396" h="841286">
                  <a:moveTo>
                    <a:pt x="0" y="841286"/>
                  </a:moveTo>
                  <a:lnTo>
                    <a:pt x="666921" y="0"/>
                  </a:lnTo>
                  <a:lnTo>
                    <a:pt x="4668475" y="0"/>
                  </a:lnTo>
                  <a:lnTo>
                    <a:pt x="5335396" y="841286"/>
                  </a:lnTo>
                  <a:lnTo>
                    <a:pt x="0" y="841286"/>
                  </a:lnTo>
                  <a:close/>
                </a:path>
              </a:pathLst>
            </a:custGeom>
            <a:solidFill>
              <a:srgbClr val="FFA3A3"/>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959095" tIns="25400" rIns="959094" bIns="25400" numCol="1" spcCol="1270" anchor="ctr" anchorCtr="0">
              <a:noAutofit/>
            </a:bodyPr>
            <a:lstStyle/>
            <a:p>
              <a:pPr marL="0" marR="0" lvl="0" indent="0" algn="ctr" defTabSz="889000" eaLnBrk="1" fontAlgn="auto" latinLnBrk="0" hangingPunct="1">
                <a:lnSpc>
                  <a:spcPct val="100000"/>
                </a:lnSpc>
                <a:spcBef>
                  <a:spcPts val="0"/>
                </a:spcBef>
                <a:spcAft>
                  <a:spcPts val="0"/>
                </a:spcAft>
                <a:buClrTx/>
                <a:buSzTx/>
                <a:buFontTx/>
                <a:buNone/>
                <a:tabLst/>
                <a:defRPr/>
              </a:pPr>
              <a:r>
                <a:rPr lang="tr-TR" sz="1600" b="1" kern="0" dirty="0">
                  <a:solidFill>
                    <a:prstClr val="black"/>
                  </a:solidFill>
                  <a:latin typeface="Arial" panose="020B0604020202020204" pitchFamily="34" charset="0"/>
                  <a:cs typeface="Arial" panose="020B0604020202020204" pitchFamily="34" charset="0"/>
                </a:rPr>
                <a:t>E.6.2.9</a:t>
              </a:r>
            </a:p>
          </p:txBody>
        </p:sp>
      </p:grpSp>
      <p:sp>
        <p:nvSpPr>
          <p:cNvPr id="24" name="Yuvarlatılmış Dikdörtgen 23"/>
          <p:cNvSpPr/>
          <p:nvPr/>
        </p:nvSpPr>
        <p:spPr>
          <a:xfrm>
            <a:off x="438869" y="5553363"/>
            <a:ext cx="3456475" cy="813815"/>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265113">
              <a:defRPr/>
            </a:pPr>
            <a:r>
              <a:rPr kumimoji="0" lang="tr-TR" sz="1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SORUMLU BİRİM</a:t>
            </a:r>
          </a:p>
          <a:p>
            <a:pPr marL="265113">
              <a:defRPr/>
            </a:pPr>
            <a:r>
              <a:rPr lang="tr-TR" sz="1200" kern="0" dirty="0">
                <a:solidFill>
                  <a:prstClr val="black"/>
                </a:solidFill>
                <a:latin typeface="Arial" panose="020B0604020202020204" pitchFamily="34" charset="0"/>
                <a:cs typeface="Arial" panose="020B0604020202020204" pitchFamily="34" charset="0"/>
              </a:rPr>
              <a:t>Merkez Birimler</a:t>
            </a:r>
          </a:p>
        </p:txBody>
      </p:sp>
      <p:sp>
        <p:nvSpPr>
          <p:cNvPr id="25" name="Yuvarlatılmış Dikdörtgen 24"/>
          <p:cNvSpPr/>
          <p:nvPr/>
        </p:nvSpPr>
        <p:spPr>
          <a:xfrm>
            <a:off x="7113722" y="5553362"/>
            <a:ext cx="4073746" cy="813815"/>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265113">
              <a:defRPr/>
            </a:pPr>
            <a:r>
              <a:rPr lang="tr-TR" sz="1400" b="1" kern="0" dirty="0">
                <a:solidFill>
                  <a:prstClr val="black"/>
                </a:solidFill>
                <a:latin typeface="Arial" panose="020B0604020202020204" pitchFamily="34" charset="0"/>
                <a:cs typeface="Arial" panose="020B0604020202020204" pitchFamily="34" charset="0"/>
              </a:rPr>
              <a:t>Eylem Çıktısı</a:t>
            </a:r>
          </a:p>
          <a:p>
            <a:pPr marL="265113">
              <a:defRPr/>
            </a:pPr>
            <a:r>
              <a:rPr lang="sv-SE" sz="1400" kern="0" dirty="0">
                <a:solidFill>
                  <a:prstClr val="black"/>
                </a:solidFill>
                <a:latin typeface="Arial" panose="020B0604020202020204" pitchFamily="34" charset="0"/>
                <a:cs typeface="Arial" panose="020B0604020202020204" pitchFamily="34" charset="0"/>
              </a:rPr>
              <a:t>Kurumsal RiskYönetimi Modülü</a:t>
            </a:r>
            <a:endParaRPr lang="tr-TR" sz="1400" kern="0" dirty="0">
              <a:solidFill>
                <a:prstClr val="black"/>
              </a:solidFill>
              <a:latin typeface="Arial" panose="020B0604020202020204" pitchFamily="34" charset="0"/>
              <a:cs typeface="Arial" panose="020B0604020202020204" pitchFamily="34" charset="0"/>
            </a:endParaRPr>
          </a:p>
          <a:p>
            <a:pPr marL="265113">
              <a:defRPr/>
            </a:pPr>
            <a:r>
              <a:rPr lang="sv-SE" sz="1400" kern="0" dirty="0">
                <a:solidFill>
                  <a:prstClr val="black"/>
                </a:solidFill>
                <a:latin typeface="Arial" panose="020B0604020202020204" pitchFamily="34" charset="0"/>
                <a:cs typeface="Arial" panose="020B0604020202020204" pitchFamily="34" charset="0"/>
              </a:rPr>
              <a:t>(İlave Kontrol Faaliyetleri)</a:t>
            </a:r>
            <a:endParaRPr lang="tr-TR" sz="1400" kern="0" dirty="0">
              <a:solidFill>
                <a:prstClr val="black"/>
              </a:solidFill>
              <a:latin typeface="Arial" panose="020B0604020202020204" pitchFamily="34" charset="0"/>
              <a:cs typeface="Arial" panose="020B0604020202020204" pitchFamily="34" charset="0"/>
            </a:endParaRPr>
          </a:p>
        </p:txBody>
      </p:sp>
      <p:sp>
        <p:nvSpPr>
          <p:cNvPr id="17" name="Yuvarlatılmış Dikdörtgen 16"/>
          <p:cNvSpPr/>
          <p:nvPr/>
        </p:nvSpPr>
        <p:spPr>
          <a:xfrm>
            <a:off x="3895344" y="5553363"/>
            <a:ext cx="3218378" cy="827341"/>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360363" lvl="0">
              <a:defRPr/>
            </a:pPr>
            <a:r>
              <a:rPr kumimoji="0" lang="tr-TR" sz="1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TAMAMLANMA TARİHİ</a:t>
            </a:r>
            <a:endParaRPr lang="tr-TR" sz="1200" kern="0" dirty="0">
              <a:solidFill>
                <a:prstClr val="black"/>
              </a:solidFill>
              <a:latin typeface="Arial" panose="020B0604020202020204" pitchFamily="34" charset="0"/>
              <a:cs typeface="Arial" panose="020B0604020202020204" pitchFamily="34" charset="0"/>
            </a:endParaRPr>
          </a:p>
          <a:p>
            <a:pPr marL="360363" lvl="0">
              <a:defRPr/>
            </a:pPr>
            <a:r>
              <a:rPr lang="tr-TR" sz="1200" kern="0" dirty="0">
                <a:solidFill>
                  <a:prstClr val="black"/>
                </a:solidFill>
                <a:latin typeface="Arial" panose="020B0604020202020204" pitchFamily="34" charset="0"/>
                <a:cs typeface="Arial" panose="020B0604020202020204" pitchFamily="34" charset="0"/>
              </a:rPr>
              <a:t>3. Çeyrek Dönem 2025</a:t>
            </a:r>
          </a:p>
          <a:p>
            <a:pPr marL="360363" lvl="0">
              <a:defRPr/>
            </a:pPr>
            <a:r>
              <a:rPr lang="tr-TR" sz="1200" kern="0" dirty="0">
                <a:solidFill>
                  <a:prstClr val="black"/>
                </a:solidFill>
                <a:latin typeface="Arial" panose="020B0604020202020204" pitchFamily="34" charset="0"/>
                <a:cs typeface="Arial" panose="020B0604020202020204" pitchFamily="34" charset="0"/>
              </a:rPr>
              <a:t>3. Çeyrek Dönem 2026</a:t>
            </a:r>
          </a:p>
        </p:txBody>
      </p:sp>
      <p:pic>
        <p:nvPicPr>
          <p:cNvPr id="18" name="Resim 17">
            <a:extLst>
              <a:ext uri="{FF2B5EF4-FFF2-40B4-BE49-F238E27FC236}">
                <a16:creationId xmlns:a16="http://schemas.microsoft.com/office/drawing/2014/main" id="{C438ABC1-C222-4745-8D81-6C69CF9D4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6408" y="1595592"/>
            <a:ext cx="2133600" cy="2143125"/>
          </a:xfrm>
          <a:prstGeom prst="rect">
            <a:avLst/>
          </a:prstGeom>
        </p:spPr>
      </p:pic>
    </p:spTree>
    <p:extLst>
      <p:ext uri="{BB962C8B-B14F-4D97-AF65-F5344CB8AC3E}">
        <p14:creationId xmlns:p14="http://schemas.microsoft.com/office/powerpoint/2010/main" val="404187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idx="4294967295"/>
          </p:nvPr>
        </p:nvSpPr>
        <p:spPr>
          <a:xfrm>
            <a:off x="1114425" y="328613"/>
            <a:ext cx="6762750" cy="477837"/>
          </a:xfrm>
          <a:prstGeom prst="rect">
            <a:avLst/>
          </a:prstGeom>
        </p:spPr>
        <p:txBody>
          <a:bodyPr/>
          <a:lstStyle/>
          <a:p>
            <a:r>
              <a:rPr lang="tr-TR" sz="2000" b="1" dirty="0"/>
              <a:t>4. Çeyrek Dönem Eylemleri</a:t>
            </a:r>
          </a:p>
        </p:txBody>
      </p:sp>
      <p:pic>
        <p:nvPicPr>
          <p:cNvPr id="2" name="Resim 1">
            <a:extLst>
              <a:ext uri="{FF2B5EF4-FFF2-40B4-BE49-F238E27FC236}">
                <a16:creationId xmlns:a16="http://schemas.microsoft.com/office/drawing/2014/main" id="{6C5B7B55-6B84-434A-905B-103FACA731C0}"/>
              </a:ext>
            </a:extLst>
          </p:cNvPr>
          <p:cNvPicPr>
            <a:picLocks noChangeAspect="1"/>
          </p:cNvPicPr>
          <p:nvPr/>
        </p:nvPicPr>
        <p:blipFill>
          <a:blip r:embed="rId3"/>
          <a:stretch>
            <a:fillRect/>
          </a:stretch>
        </p:blipFill>
        <p:spPr>
          <a:xfrm>
            <a:off x="4190260" y="2369584"/>
            <a:ext cx="3394259" cy="3287856"/>
          </a:xfrm>
          <a:prstGeom prst="rect">
            <a:avLst/>
          </a:prstGeom>
        </p:spPr>
      </p:pic>
    </p:spTree>
    <p:extLst>
      <p:ext uri="{BB962C8B-B14F-4D97-AF65-F5344CB8AC3E}">
        <p14:creationId xmlns:p14="http://schemas.microsoft.com/office/powerpoint/2010/main" val="3020199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Unvan 3"/>
          <p:cNvSpPr>
            <a:spLocks noGrp="1"/>
          </p:cNvSpPr>
          <p:nvPr>
            <p:ph type="title" idx="4294967295"/>
          </p:nvPr>
        </p:nvSpPr>
        <p:spPr>
          <a:xfrm>
            <a:off x="1140420" y="365934"/>
            <a:ext cx="3655868" cy="401817"/>
          </a:xfrm>
          <a:prstGeom prst="rect">
            <a:avLst/>
          </a:prstGeom>
        </p:spPr>
        <p:txBody>
          <a:bodyPr/>
          <a:lstStyle/>
          <a:p>
            <a:r>
              <a:rPr lang="tr-TR" sz="2000" b="1" dirty="0"/>
              <a:t>Kontrol Ortamı Standartları</a:t>
            </a:r>
          </a:p>
        </p:txBody>
      </p:sp>
      <p:grpSp>
        <p:nvGrpSpPr>
          <p:cNvPr id="4" name="Grup 3"/>
          <p:cNvGrpSpPr/>
          <p:nvPr/>
        </p:nvGrpSpPr>
        <p:grpSpPr>
          <a:xfrm>
            <a:off x="438869" y="1697249"/>
            <a:ext cx="9410455" cy="3555315"/>
            <a:chOff x="69414" y="1134788"/>
            <a:chExt cx="10263182" cy="3877479"/>
          </a:xfrm>
        </p:grpSpPr>
        <p:sp>
          <p:nvSpPr>
            <p:cNvPr id="22" name="Beşgen 21"/>
            <p:cNvSpPr/>
            <p:nvPr/>
          </p:nvSpPr>
          <p:spPr>
            <a:xfrm>
              <a:off x="3670526" y="3008873"/>
              <a:ext cx="5506276" cy="900000"/>
            </a:xfrm>
            <a:prstGeom prst="homePlate">
              <a:avLst/>
            </a:prstGeom>
            <a:solidFill>
              <a:srgbClr val="5353FF"/>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lvl="0">
                <a:defRPr/>
              </a:pPr>
              <a:r>
                <a:rPr lang="tr-TR" sz="1200" kern="0" dirty="0">
                  <a:solidFill>
                    <a:prstClr val="white"/>
                  </a:solidFill>
                  <a:latin typeface="Arial" panose="020B0604020202020204" pitchFamily="34" charset="0"/>
                  <a:cs typeface="Arial" panose="020B0604020202020204" pitchFamily="34" charset="0"/>
                </a:rPr>
                <a:t>İdarenin yöneticileri, faaliyetlerin yürütülmesinde hassas görevlere ilişkin prosedürleri belirlemeli ve personele duyurmalıdır.</a:t>
              </a:r>
            </a:p>
          </p:txBody>
        </p:sp>
        <p:sp>
          <p:nvSpPr>
            <p:cNvPr id="23" name="Beşgen 22"/>
            <p:cNvSpPr/>
            <p:nvPr/>
          </p:nvSpPr>
          <p:spPr>
            <a:xfrm>
              <a:off x="4390308" y="3947954"/>
              <a:ext cx="5942288" cy="1064313"/>
            </a:xfrm>
            <a:prstGeom prst="homePlate">
              <a:avLst/>
            </a:prstGeom>
            <a:solidFill>
              <a:srgbClr val="A3A3FF"/>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lvl="0">
                <a:defRPr/>
              </a:pPr>
              <a:r>
                <a:rPr lang="tr-TR" sz="1200" b="1" u="sng" kern="0" dirty="0">
                  <a:latin typeface="Arial" panose="020B0604020202020204" pitchFamily="34" charset="0"/>
                  <a:cs typeface="Arial" panose="020B0604020202020204" pitchFamily="34" charset="0"/>
                </a:rPr>
                <a:t>Tüm Hastane/</a:t>
              </a:r>
              <a:r>
                <a:rPr lang="tr-TR" sz="1200" b="1" u="sng" kern="0" dirty="0" err="1">
                  <a:latin typeface="Arial" panose="020B0604020202020204" pitchFamily="34" charset="0"/>
                  <a:cs typeface="Arial" panose="020B0604020202020204" pitchFamily="34" charset="0"/>
                </a:rPr>
                <a:t>ADSM'lerin</a:t>
              </a:r>
              <a:r>
                <a:rPr lang="tr-TR" sz="1200" b="1" u="sng" kern="0" dirty="0">
                  <a:latin typeface="Arial" panose="020B0604020202020204" pitchFamily="34" charset="0"/>
                  <a:cs typeface="Arial" panose="020B0604020202020204" pitchFamily="34" charset="0"/>
                </a:rPr>
                <a:t> </a:t>
              </a:r>
              <a:r>
                <a:rPr lang="tr-TR" sz="1200" kern="0" dirty="0">
                  <a:latin typeface="Arial" panose="020B0604020202020204" pitchFamily="34" charset="0"/>
                  <a:cs typeface="Arial" panose="020B0604020202020204" pitchFamily="34" charset="0"/>
                </a:rPr>
                <a:t>mali iş süreçlerinin oluşturulması / güncellenmesi.</a:t>
              </a:r>
            </a:p>
          </p:txBody>
        </p:sp>
        <p:sp>
          <p:nvSpPr>
            <p:cNvPr id="24" name="Beşgen 23"/>
            <p:cNvSpPr/>
            <p:nvPr/>
          </p:nvSpPr>
          <p:spPr>
            <a:xfrm>
              <a:off x="3073235" y="2073617"/>
              <a:ext cx="5143826" cy="900000"/>
            </a:xfrm>
            <a:prstGeom prst="homePlate">
              <a:avLst/>
            </a:prstGeom>
            <a:solidFill>
              <a:srgbClr val="0000C8"/>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lvl="0">
                <a:defRPr/>
              </a:pPr>
              <a:r>
                <a:rPr lang="tr-TR" sz="1200" b="1" u="sng" kern="0" dirty="0">
                  <a:solidFill>
                    <a:prstClr val="white"/>
                  </a:solidFill>
                  <a:latin typeface="Arial" panose="020B0604020202020204" pitchFamily="34" charset="0"/>
                  <a:cs typeface="Arial" panose="020B0604020202020204" pitchFamily="34" charset="0"/>
                </a:rPr>
                <a:t>Misyon, organizasyon yapısı ve görevler: </a:t>
              </a:r>
              <a:r>
                <a:rPr lang="tr-TR" sz="1200" kern="0" dirty="0">
                  <a:solidFill>
                    <a:prstClr val="white"/>
                  </a:solidFill>
                  <a:latin typeface="Arial" panose="020B0604020202020204" pitchFamily="34" charset="0"/>
                  <a:cs typeface="Arial" panose="020B0604020202020204" pitchFamily="34" charset="0"/>
                </a:rPr>
                <a:t>İdarelerin misyonu ile birimlerin ve personelin görev tanımları yazılı olarak belirlenmeli, personele duyurulmalı ve idarede uygun bir organizasyon yapısı oluşturulmalıdır</a:t>
              </a:r>
              <a:endParaRPr kumimoji="0" lang="tr-TR" sz="12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5" name="Beşgen 24"/>
            <p:cNvSpPr/>
            <p:nvPr/>
          </p:nvSpPr>
          <p:spPr>
            <a:xfrm>
              <a:off x="2496289" y="1141121"/>
              <a:ext cx="4461247" cy="900000"/>
            </a:xfrm>
            <a:prstGeom prst="homePlate">
              <a:avLst/>
            </a:prstGeom>
            <a:solidFill>
              <a:srgbClr val="00008C"/>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marR="0" lvl="0" indent="0" defTabSz="914400" eaLnBrk="1" fontAlgn="auto" latinLnBrk="0" hangingPunct="1">
                <a:lnSpc>
                  <a:spcPct val="100000"/>
                </a:lnSpc>
                <a:spcBef>
                  <a:spcPts val="0"/>
                </a:spcBef>
                <a:spcAft>
                  <a:spcPts val="0"/>
                </a:spcAft>
                <a:buClrTx/>
                <a:buSzTx/>
                <a:buFontTx/>
                <a:buNone/>
                <a:tabLst/>
                <a:defRPr/>
              </a:pPr>
              <a:r>
                <a:rPr kumimoji="0" lang="tr-TR"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KONTROL ORTAMI</a:t>
              </a:r>
            </a:p>
          </p:txBody>
        </p:sp>
        <p:sp>
          <p:nvSpPr>
            <p:cNvPr id="26" name="Serbest Form 25"/>
            <p:cNvSpPr/>
            <p:nvPr/>
          </p:nvSpPr>
          <p:spPr>
            <a:xfrm>
              <a:off x="1883525" y="1134788"/>
              <a:ext cx="1231576" cy="906334"/>
            </a:xfrm>
            <a:custGeom>
              <a:avLst/>
              <a:gdLst>
                <a:gd name="connsiteX0" fmla="*/ 0 w 1333849"/>
                <a:gd name="connsiteY0" fmla="*/ 841286 h 841286"/>
                <a:gd name="connsiteX1" fmla="*/ 666921 w 1333849"/>
                <a:gd name="connsiteY1" fmla="*/ 0 h 841286"/>
                <a:gd name="connsiteX2" fmla="*/ 666928 w 1333849"/>
                <a:gd name="connsiteY2" fmla="*/ 0 h 841286"/>
                <a:gd name="connsiteX3" fmla="*/ 1333849 w 1333849"/>
                <a:gd name="connsiteY3" fmla="*/ 841286 h 841286"/>
                <a:gd name="connsiteX4" fmla="*/ 0 w 1333849"/>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849" h="841286">
                  <a:moveTo>
                    <a:pt x="0" y="841286"/>
                  </a:moveTo>
                  <a:lnTo>
                    <a:pt x="666921" y="0"/>
                  </a:lnTo>
                  <a:lnTo>
                    <a:pt x="666928" y="0"/>
                  </a:lnTo>
                  <a:lnTo>
                    <a:pt x="1333849" y="841286"/>
                  </a:lnTo>
                  <a:lnTo>
                    <a:pt x="0" y="841286"/>
                  </a:lnTo>
                  <a:close/>
                </a:path>
              </a:pathLst>
            </a:custGeom>
            <a:solidFill>
              <a:srgbClr val="00008C"/>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20320" tIns="20320" rIns="20320" bIns="20320" numCol="1" spcCol="1270" anchor="ctr" anchorCtr="0">
              <a:noAutofit/>
            </a:bodyPr>
            <a:lstStyle/>
            <a:p>
              <a:pPr marL="0" marR="0" lvl="0" indent="0" algn="ctr" defTabSz="711200" eaLnBrk="1" fontAlgn="auto" latinLnBrk="0" hangingPunct="1">
                <a:lnSpc>
                  <a:spcPct val="100000"/>
                </a:lnSpc>
                <a:spcBef>
                  <a:spcPct val="0"/>
                </a:spcBef>
                <a:spcAft>
                  <a:spcPts val="0"/>
                </a:spcAft>
                <a:buClrTx/>
                <a:buSzTx/>
                <a:buFontTx/>
                <a:buNone/>
                <a:tabLst/>
                <a:defRPr/>
              </a:pPr>
              <a:endParaRPr kumimoji="0" lang="tr-TR" sz="1100" b="1" i="0" u="none" strike="noStrike" kern="0" cap="none" spc="0" normalizeH="0" baseline="0" noProof="0" dirty="0">
                <a:ln>
                  <a:noFill/>
                </a:ln>
                <a:solidFill>
                  <a:srgbClr val="E7E6E6"/>
                </a:solidFill>
                <a:effectLst/>
                <a:uLnTx/>
                <a:uFillTx/>
                <a:latin typeface="Arial" panose="020B0604020202020204" pitchFamily="34" charset="0"/>
                <a:cs typeface="Arial" panose="020B0604020202020204" pitchFamily="34" charset="0"/>
              </a:endParaRPr>
            </a:p>
            <a:p>
              <a:pPr marL="0" marR="0" lvl="0" indent="0" algn="ctr" defTabSz="711200" eaLnBrk="1" fontAlgn="auto" latinLnBrk="0" hangingPunct="1">
                <a:lnSpc>
                  <a:spcPct val="100000"/>
                </a:lnSpc>
                <a:spcBef>
                  <a:spcPct val="0"/>
                </a:spcBef>
                <a:spcAft>
                  <a:spcPts val="0"/>
                </a:spcAft>
                <a:buClrTx/>
                <a:buSzTx/>
                <a:buFontTx/>
                <a:buNone/>
                <a:tabLst/>
                <a:defRPr/>
              </a:pPr>
              <a:endParaRPr kumimoji="0" lang="tr-TR" sz="1100" b="1" i="0" u="none" strike="noStrike" kern="0" cap="none" spc="0" normalizeH="0" baseline="0" noProof="0" dirty="0">
                <a:ln>
                  <a:noFill/>
                </a:ln>
                <a:solidFill>
                  <a:srgbClr val="E7E6E6"/>
                </a:solidFill>
                <a:effectLst/>
                <a:uLnTx/>
                <a:uFillTx/>
                <a:latin typeface="Arial" panose="020B0604020202020204" pitchFamily="34" charset="0"/>
                <a:cs typeface="Arial" panose="020B0604020202020204" pitchFamily="34" charset="0"/>
              </a:endParaRPr>
            </a:p>
            <a:p>
              <a:pPr marL="0" marR="0" lvl="0" indent="0" algn="ctr" defTabSz="711200" eaLnBrk="1" fontAlgn="auto" latinLnBrk="0" hangingPunct="1">
                <a:lnSpc>
                  <a:spcPct val="100000"/>
                </a:lnSpc>
                <a:spcBef>
                  <a:spcPct val="0"/>
                </a:spcBef>
                <a:spcAft>
                  <a:spcPts val="0"/>
                </a:spcAft>
                <a:buClrTx/>
                <a:buSzTx/>
                <a:buFontTx/>
                <a:buNone/>
                <a:tabLst/>
                <a:defRPr/>
              </a:pPr>
              <a:r>
                <a:rPr kumimoji="0" lang="tr-TR" sz="1100" b="1" i="0" u="none" strike="noStrike" kern="0" cap="none" spc="0" normalizeH="0" baseline="0" noProof="0" dirty="0">
                  <a:ln>
                    <a:noFill/>
                  </a:ln>
                  <a:solidFill>
                    <a:srgbClr val="E7E6E6"/>
                  </a:solidFill>
                  <a:effectLst/>
                  <a:uLnTx/>
                  <a:uFillTx/>
                  <a:latin typeface="Arial" panose="020B0604020202020204" pitchFamily="34" charset="0"/>
                  <a:cs typeface="Arial" panose="020B0604020202020204" pitchFamily="34" charset="0"/>
                </a:rPr>
                <a:t>Bileşen </a:t>
              </a:r>
              <a:r>
                <a:rPr kumimoji="0" lang="tr-TR" sz="11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1</a:t>
              </a:r>
            </a:p>
          </p:txBody>
        </p:sp>
        <p:sp>
          <p:nvSpPr>
            <p:cNvPr id="27" name="Serbest Form 26"/>
            <p:cNvSpPr/>
            <p:nvPr/>
          </p:nvSpPr>
          <p:spPr>
            <a:xfrm>
              <a:off x="1277550" y="2073615"/>
              <a:ext cx="2463151" cy="900000"/>
            </a:xfrm>
            <a:custGeom>
              <a:avLst/>
              <a:gdLst>
                <a:gd name="connsiteX0" fmla="*/ 0 w 2667698"/>
                <a:gd name="connsiteY0" fmla="*/ 841286 h 841286"/>
                <a:gd name="connsiteX1" fmla="*/ 666921 w 2667698"/>
                <a:gd name="connsiteY1" fmla="*/ 0 h 841286"/>
                <a:gd name="connsiteX2" fmla="*/ 2000777 w 2667698"/>
                <a:gd name="connsiteY2" fmla="*/ 0 h 841286"/>
                <a:gd name="connsiteX3" fmla="*/ 2667698 w 2667698"/>
                <a:gd name="connsiteY3" fmla="*/ 841286 h 841286"/>
                <a:gd name="connsiteX4" fmla="*/ 0 w 2667698"/>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698" h="841286">
                  <a:moveTo>
                    <a:pt x="0" y="841286"/>
                  </a:moveTo>
                  <a:lnTo>
                    <a:pt x="666921" y="0"/>
                  </a:lnTo>
                  <a:lnTo>
                    <a:pt x="2000777" y="0"/>
                  </a:lnTo>
                  <a:lnTo>
                    <a:pt x="2667698" y="841286"/>
                  </a:lnTo>
                  <a:lnTo>
                    <a:pt x="0" y="841286"/>
                  </a:lnTo>
                  <a:close/>
                </a:path>
              </a:pathLst>
            </a:custGeom>
            <a:solidFill>
              <a:srgbClr val="0000C8"/>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492248" tIns="25400" rIns="492247" bIns="254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endParaRPr kumimoji="0" lang="tr-TR" sz="1200" b="1" i="0" u="none" strike="noStrike" kern="0" cap="none" spc="0" normalizeH="0" baseline="0" noProof="0" dirty="0">
                <a:ln>
                  <a:noFill/>
                </a:ln>
                <a:solidFill>
                  <a:srgbClr val="E7E6E6"/>
                </a:solidFill>
                <a:effectLst/>
                <a:uLnTx/>
                <a:uFillTx/>
                <a:latin typeface="Arial" panose="020B0604020202020204" pitchFamily="34" charset="0"/>
                <a:cs typeface="Arial" panose="020B0604020202020204" pitchFamily="34" charset="0"/>
              </a:endParaRPr>
            </a:p>
            <a:p>
              <a:pPr marL="0" marR="0" lvl="0" indent="0" algn="ctr" defTabSz="889000" eaLnBrk="1" fontAlgn="auto" latinLnBrk="0" hangingPunct="1">
                <a:lnSpc>
                  <a:spcPct val="90000"/>
                </a:lnSpc>
                <a:spcBef>
                  <a:spcPct val="0"/>
                </a:spcBef>
                <a:spcAft>
                  <a:spcPct val="35000"/>
                </a:spcAft>
                <a:buClrTx/>
                <a:buSzTx/>
                <a:buFontTx/>
                <a:buNone/>
                <a:tabLst/>
                <a:defRPr/>
              </a:pPr>
              <a:r>
                <a:rPr kumimoji="0" lang="tr-TR" sz="1200" b="1" i="0" u="none" strike="noStrike" kern="0" cap="none" spc="0" normalizeH="0" baseline="0" noProof="0" dirty="0">
                  <a:ln>
                    <a:noFill/>
                  </a:ln>
                  <a:solidFill>
                    <a:srgbClr val="E7E6E6"/>
                  </a:solidFill>
                  <a:effectLst/>
                  <a:uLnTx/>
                  <a:uFillTx/>
                  <a:latin typeface="Arial" panose="020B0604020202020204" pitchFamily="34" charset="0"/>
                  <a:cs typeface="Arial" panose="020B0604020202020204" pitchFamily="34" charset="0"/>
                </a:rPr>
                <a:t>Standart </a:t>
              </a:r>
              <a:r>
                <a:rPr kumimoji="0" lang="tr-TR" sz="12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KOS 2</a:t>
              </a:r>
              <a:endParaRPr kumimoji="0" lang="tr-TR" sz="12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8" name="Serbest Form 27"/>
            <p:cNvSpPr/>
            <p:nvPr/>
          </p:nvSpPr>
          <p:spPr>
            <a:xfrm>
              <a:off x="681274" y="3016382"/>
              <a:ext cx="3694728" cy="900000"/>
            </a:xfrm>
            <a:custGeom>
              <a:avLst/>
              <a:gdLst>
                <a:gd name="connsiteX0" fmla="*/ 0 w 4001547"/>
                <a:gd name="connsiteY0" fmla="*/ 841286 h 841286"/>
                <a:gd name="connsiteX1" fmla="*/ 666921 w 4001547"/>
                <a:gd name="connsiteY1" fmla="*/ 0 h 841286"/>
                <a:gd name="connsiteX2" fmla="*/ 3334626 w 4001547"/>
                <a:gd name="connsiteY2" fmla="*/ 0 h 841286"/>
                <a:gd name="connsiteX3" fmla="*/ 4001547 w 4001547"/>
                <a:gd name="connsiteY3" fmla="*/ 841286 h 841286"/>
                <a:gd name="connsiteX4" fmla="*/ 0 w 4001547"/>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1547" h="841286">
                  <a:moveTo>
                    <a:pt x="0" y="841286"/>
                  </a:moveTo>
                  <a:lnTo>
                    <a:pt x="666921" y="0"/>
                  </a:lnTo>
                  <a:lnTo>
                    <a:pt x="3334626" y="0"/>
                  </a:lnTo>
                  <a:lnTo>
                    <a:pt x="4001547" y="841286"/>
                  </a:lnTo>
                  <a:lnTo>
                    <a:pt x="0" y="841286"/>
                  </a:lnTo>
                  <a:close/>
                </a:path>
              </a:pathLst>
            </a:custGeom>
            <a:solidFill>
              <a:srgbClr val="5353FF"/>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725671" tIns="25400" rIns="725671" bIns="254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tr-TR" sz="1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Genel Şart KOS </a:t>
              </a:r>
              <a:r>
                <a:rPr lang="tr-TR" sz="1200" b="1" kern="0" dirty="0">
                  <a:solidFill>
                    <a:schemeClr val="bg1"/>
                  </a:solidFill>
                  <a:latin typeface="Arial" panose="020B0604020202020204" pitchFamily="34" charset="0"/>
                  <a:cs typeface="Arial" panose="020B0604020202020204" pitchFamily="34" charset="0"/>
                </a:rPr>
                <a:t>2</a:t>
              </a:r>
              <a:r>
                <a:rPr lang="tr-TR" sz="1200" b="1" kern="0" noProof="0" dirty="0">
                  <a:solidFill>
                    <a:schemeClr val="bg1"/>
                  </a:solidFill>
                  <a:latin typeface="Arial" panose="020B0604020202020204" pitchFamily="34" charset="0"/>
                  <a:cs typeface="Arial" panose="020B0604020202020204" pitchFamily="34" charset="0"/>
                </a:rPr>
                <a:t>.6</a:t>
              </a:r>
              <a:endParaRPr kumimoji="0" lang="tr-TR" sz="12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29" name="Serbest Form 28"/>
            <p:cNvSpPr/>
            <p:nvPr/>
          </p:nvSpPr>
          <p:spPr>
            <a:xfrm>
              <a:off x="69414" y="3956568"/>
              <a:ext cx="4942853" cy="1055699"/>
            </a:xfrm>
            <a:custGeom>
              <a:avLst/>
              <a:gdLst>
                <a:gd name="connsiteX0" fmla="*/ 0 w 5335396"/>
                <a:gd name="connsiteY0" fmla="*/ 841286 h 841286"/>
                <a:gd name="connsiteX1" fmla="*/ 666921 w 5335396"/>
                <a:gd name="connsiteY1" fmla="*/ 0 h 841286"/>
                <a:gd name="connsiteX2" fmla="*/ 4668475 w 5335396"/>
                <a:gd name="connsiteY2" fmla="*/ 0 h 841286"/>
                <a:gd name="connsiteX3" fmla="*/ 5335396 w 5335396"/>
                <a:gd name="connsiteY3" fmla="*/ 841286 h 841286"/>
                <a:gd name="connsiteX4" fmla="*/ 0 w 5335396"/>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5396" h="841286">
                  <a:moveTo>
                    <a:pt x="0" y="841286"/>
                  </a:moveTo>
                  <a:lnTo>
                    <a:pt x="666921" y="0"/>
                  </a:lnTo>
                  <a:lnTo>
                    <a:pt x="4668475" y="0"/>
                  </a:lnTo>
                  <a:lnTo>
                    <a:pt x="5335396" y="841286"/>
                  </a:lnTo>
                  <a:lnTo>
                    <a:pt x="0" y="841286"/>
                  </a:lnTo>
                  <a:close/>
                </a:path>
              </a:pathLst>
            </a:custGeom>
            <a:solidFill>
              <a:srgbClr val="A3A3FF"/>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959095" tIns="25400" rIns="959094" bIns="25400" numCol="1" spcCol="1270" anchor="ctr" anchorCtr="0">
              <a:noAutofit/>
            </a:bodyPr>
            <a:lstStyle/>
            <a:p>
              <a:pPr algn="ctr" defTabSz="889000">
                <a:defRPr/>
              </a:pPr>
              <a:r>
                <a:rPr kumimoji="0" lang="tr-TR" sz="16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lang="tr-TR" sz="1600" b="1" kern="0" dirty="0">
                  <a:solidFill>
                    <a:prstClr val="black"/>
                  </a:solidFill>
                  <a:latin typeface="Arial" panose="020B0604020202020204" pitchFamily="34" charset="0"/>
                  <a:cs typeface="Arial" panose="020B0604020202020204" pitchFamily="34" charset="0"/>
                </a:rPr>
                <a:t>E.2.6.2</a:t>
              </a:r>
            </a:p>
          </p:txBody>
        </p:sp>
      </p:grpSp>
      <p:sp>
        <p:nvSpPr>
          <p:cNvPr id="16" name="Yuvarlatılmış Dikdörtgen 15"/>
          <p:cNvSpPr/>
          <p:nvPr/>
        </p:nvSpPr>
        <p:spPr>
          <a:xfrm>
            <a:off x="3895344" y="5553363"/>
            <a:ext cx="3218378" cy="827341"/>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360363" lvl="0">
              <a:defRPr/>
            </a:pPr>
            <a:r>
              <a:rPr kumimoji="0" lang="tr-TR" sz="1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TAMAMLANMA TARİHİ</a:t>
            </a:r>
            <a:endParaRPr lang="tr-TR" sz="1200" kern="0" dirty="0">
              <a:solidFill>
                <a:prstClr val="black"/>
              </a:solidFill>
              <a:latin typeface="Arial" panose="020B0604020202020204" pitchFamily="34" charset="0"/>
              <a:cs typeface="Arial" panose="020B0604020202020204" pitchFamily="34" charset="0"/>
            </a:endParaRPr>
          </a:p>
          <a:p>
            <a:pPr marL="360363" lvl="0">
              <a:defRPr/>
            </a:pPr>
            <a:r>
              <a:rPr lang="tr-TR" sz="1200" kern="0" dirty="0">
                <a:solidFill>
                  <a:prstClr val="black"/>
                </a:solidFill>
                <a:latin typeface="Arial" panose="020B0604020202020204" pitchFamily="34" charset="0"/>
                <a:cs typeface="Arial" panose="020B0604020202020204" pitchFamily="34" charset="0"/>
              </a:rPr>
              <a:t>4. Çeyrek Dönem 2025</a:t>
            </a:r>
          </a:p>
          <a:p>
            <a:pPr marL="360363">
              <a:defRPr/>
            </a:pPr>
            <a:r>
              <a:rPr lang="tr-TR" sz="1200" kern="0" dirty="0">
                <a:solidFill>
                  <a:prstClr val="black"/>
                </a:solidFill>
                <a:latin typeface="Arial" panose="020B0604020202020204" pitchFamily="34" charset="0"/>
                <a:cs typeface="Arial" panose="020B0604020202020204" pitchFamily="34" charset="0"/>
              </a:rPr>
              <a:t>4. Çeyrek Dönem 2026</a:t>
            </a:r>
          </a:p>
        </p:txBody>
      </p:sp>
      <p:sp>
        <p:nvSpPr>
          <p:cNvPr id="17" name="Yuvarlatılmış Dikdörtgen 16"/>
          <p:cNvSpPr/>
          <p:nvPr/>
        </p:nvSpPr>
        <p:spPr>
          <a:xfrm>
            <a:off x="438869" y="5553363"/>
            <a:ext cx="3456475" cy="813815"/>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265113">
              <a:defRPr/>
            </a:pPr>
            <a:r>
              <a:rPr kumimoji="0" lang="tr-TR" sz="1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SORUMLU BİRİM</a:t>
            </a:r>
          </a:p>
          <a:p>
            <a:pPr marL="265113">
              <a:defRPr/>
            </a:pPr>
            <a:r>
              <a:rPr lang="tr-TR" sz="1200" kern="0" dirty="0">
                <a:solidFill>
                  <a:prstClr val="black"/>
                </a:solidFill>
                <a:latin typeface="Arial" panose="020B0604020202020204" pitchFamily="34" charset="0"/>
                <a:cs typeface="Arial" panose="020B0604020202020204" pitchFamily="34" charset="0"/>
              </a:rPr>
              <a:t> İl Sağlık Müdürlükleri</a:t>
            </a:r>
          </a:p>
        </p:txBody>
      </p:sp>
      <p:sp>
        <p:nvSpPr>
          <p:cNvPr id="18" name="Yuvarlatılmış Dikdörtgen 17"/>
          <p:cNvSpPr/>
          <p:nvPr/>
        </p:nvSpPr>
        <p:spPr>
          <a:xfrm>
            <a:off x="7113722" y="5553362"/>
            <a:ext cx="4073746" cy="813815"/>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265113">
              <a:defRPr/>
            </a:pPr>
            <a:r>
              <a:rPr lang="tr-TR" sz="1400" b="1" kern="0" dirty="0">
                <a:solidFill>
                  <a:prstClr val="black"/>
                </a:solidFill>
                <a:latin typeface="Arial" panose="020B0604020202020204" pitchFamily="34" charset="0"/>
                <a:cs typeface="Arial" panose="020B0604020202020204" pitchFamily="34" charset="0"/>
              </a:rPr>
              <a:t>Eylem Çıktısı</a:t>
            </a:r>
          </a:p>
          <a:p>
            <a:pPr marL="265113">
              <a:defRPr/>
            </a:pPr>
            <a:r>
              <a:rPr lang="tr-TR" sz="1400" kern="0" dirty="0">
                <a:solidFill>
                  <a:prstClr val="black"/>
                </a:solidFill>
                <a:latin typeface="Arial" panose="020B0604020202020204" pitchFamily="34" charset="0"/>
                <a:cs typeface="Arial" panose="020B0604020202020204" pitchFamily="34" charset="0"/>
              </a:rPr>
              <a:t>Tüm Hastane/ADSM İş Süreçleri Tanımlama Formu</a:t>
            </a:r>
          </a:p>
        </p:txBody>
      </p:sp>
    </p:spTree>
    <p:extLst>
      <p:ext uri="{BB962C8B-B14F-4D97-AF65-F5344CB8AC3E}">
        <p14:creationId xmlns:p14="http://schemas.microsoft.com/office/powerpoint/2010/main" val="268194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27FEE4E8-CED0-47AF-9D2B-5FCAE0E1880A}"/>
              </a:ext>
            </a:extLst>
          </p:cNvPr>
          <p:cNvPicPr>
            <a:picLocks noChangeAspect="1"/>
          </p:cNvPicPr>
          <p:nvPr/>
        </p:nvPicPr>
        <p:blipFill rotWithShape="1">
          <a:blip r:embed="rId2"/>
          <a:srcRect t="4722" r="26579"/>
          <a:stretch/>
        </p:blipFill>
        <p:spPr>
          <a:xfrm>
            <a:off x="0" y="0"/>
            <a:ext cx="6867525" cy="6858000"/>
          </a:xfrm>
          <a:prstGeom prst="rect">
            <a:avLst/>
          </a:prstGeom>
        </p:spPr>
      </p:pic>
      <p:pic>
        <p:nvPicPr>
          <p:cNvPr id="4" name="Resim 3">
            <a:extLst>
              <a:ext uri="{FF2B5EF4-FFF2-40B4-BE49-F238E27FC236}">
                <a16:creationId xmlns:a16="http://schemas.microsoft.com/office/drawing/2014/main" id="{F10C612C-D708-467C-9A27-AB16B29B277D}"/>
              </a:ext>
            </a:extLst>
          </p:cNvPr>
          <p:cNvPicPr>
            <a:picLocks noChangeAspect="1"/>
          </p:cNvPicPr>
          <p:nvPr/>
        </p:nvPicPr>
        <p:blipFill>
          <a:blip r:embed="rId3"/>
          <a:stretch>
            <a:fillRect/>
          </a:stretch>
        </p:blipFill>
        <p:spPr>
          <a:xfrm>
            <a:off x="6867525" y="0"/>
            <a:ext cx="5324475" cy="6858000"/>
          </a:xfrm>
          <a:prstGeom prst="rect">
            <a:avLst/>
          </a:prstGeom>
        </p:spPr>
      </p:pic>
      <p:sp>
        <p:nvSpPr>
          <p:cNvPr id="5" name="Ok: Sağ 4">
            <a:extLst>
              <a:ext uri="{FF2B5EF4-FFF2-40B4-BE49-F238E27FC236}">
                <a16:creationId xmlns:a16="http://schemas.microsoft.com/office/drawing/2014/main" id="{B6A40AE5-B65C-43AA-A713-430307CFFAAE}"/>
              </a:ext>
            </a:extLst>
          </p:cNvPr>
          <p:cNvSpPr/>
          <p:nvPr/>
        </p:nvSpPr>
        <p:spPr>
          <a:xfrm>
            <a:off x="6276975" y="5581650"/>
            <a:ext cx="685800" cy="3143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933759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Unvan 3"/>
          <p:cNvSpPr>
            <a:spLocks noGrp="1"/>
          </p:cNvSpPr>
          <p:nvPr>
            <p:ph type="title" idx="4294967295"/>
          </p:nvPr>
        </p:nvSpPr>
        <p:spPr>
          <a:xfrm>
            <a:off x="1157671" y="285600"/>
            <a:ext cx="3750759" cy="410444"/>
          </a:xfrm>
          <a:prstGeom prst="rect">
            <a:avLst/>
          </a:prstGeom>
        </p:spPr>
        <p:txBody>
          <a:bodyPr/>
          <a:lstStyle/>
          <a:p>
            <a:r>
              <a:rPr lang="tr-TR" sz="2000" b="1" dirty="0"/>
              <a:t>Kontrol Ortamı Standartları</a:t>
            </a:r>
          </a:p>
        </p:txBody>
      </p:sp>
      <p:grpSp>
        <p:nvGrpSpPr>
          <p:cNvPr id="4" name="Grup 3"/>
          <p:cNvGrpSpPr/>
          <p:nvPr/>
        </p:nvGrpSpPr>
        <p:grpSpPr>
          <a:xfrm>
            <a:off x="438869" y="1697249"/>
            <a:ext cx="9410455" cy="3555315"/>
            <a:chOff x="69414" y="1134788"/>
            <a:chExt cx="10263182" cy="3877479"/>
          </a:xfrm>
        </p:grpSpPr>
        <p:sp>
          <p:nvSpPr>
            <p:cNvPr id="22" name="Beşgen 21"/>
            <p:cNvSpPr/>
            <p:nvPr/>
          </p:nvSpPr>
          <p:spPr>
            <a:xfrm>
              <a:off x="3670526" y="3008873"/>
              <a:ext cx="5506276" cy="900000"/>
            </a:xfrm>
            <a:prstGeom prst="homePlate">
              <a:avLst/>
            </a:prstGeom>
            <a:solidFill>
              <a:srgbClr val="5353FF"/>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lvl="0">
                <a:defRPr/>
              </a:pPr>
              <a:r>
                <a:rPr lang="tr-TR" sz="1200" kern="0" dirty="0">
                  <a:solidFill>
                    <a:prstClr val="white"/>
                  </a:solidFill>
                  <a:latin typeface="Arial" panose="020B0604020202020204" pitchFamily="34" charset="0"/>
                  <a:cs typeface="Arial" panose="020B0604020202020204" pitchFamily="34" charset="0"/>
                </a:rPr>
                <a:t>İdarenin yöneticileri, faaliyetlerin yürütülmesinde hassas görevlere ilişkin prosedürleri belirlemeli ve personele duyurmalıdır.</a:t>
              </a:r>
            </a:p>
          </p:txBody>
        </p:sp>
        <p:sp>
          <p:nvSpPr>
            <p:cNvPr id="23" name="Beşgen 22"/>
            <p:cNvSpPr/>
            <p:nvPr/>
          </p:nvSpPr>
          <p:spPr>
            <a:xfrm>
              <a:off x="4390308" y="3947954"/>
              <a:ext cx="5942288" cy="1064313"/>
            </a:xfrm>
            <a:prstGeom prst="homePlate">
              <a:avLst/>
            </a:prstGeom>
            <a:solidFill>
              <a:srgbClr val="A3A3FF"/>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lvl="0">
                <a:defRPr/>
              </a:pPr>
              <a:r>
                <a:rPr lang="tr-TR" sz="1200" b="1" u="sng" kern="0" dirty="0">
                  <a:latin typeface="Arial" panose="020B0604020202020204" pitchFamily="34" charset="0"/>
                  <a:cs typeface="Arial" panose="020B0604020202020204" pitchFamily="34" charset="0"/>
                </a:rPr>
                <a:t>Tüm Hastane/ADSM‘ </a:t>
              </a:r>
              <a:r>
                <a:rPr lang="tr-TR" sz="1200" b="1" u="sng" kern="0" dirty="0" err="1">
                  <a:latin typeface="Arial" panose="020B0604020202020204" pitchFamily="34" charset="0"/>
                  <a:cs typeface="Arial" panose="020B0604020202020204" pitchFamily="34" charset="0"/>
                </a:rPr>
                <a:t>lerde</a:t>
              </a:r>
              <a:r>
                <a:rPr lang="tr-TR" sz="1200" b="1" u="sng" kern="0" dirty="0">
                  <a:latin typeface="Arial" panose="020B0604020202020204" pitchFamily="34" charset="0"/>
                  <a:cs typeface="Arial" panose="020B0604020202020204" pitchFamily="34" charset="0"/>
                </a:rPr>
                <a:t> </a:t>
              </a:r>
              <a:r>
                <a:rPr lang="tr-TR" sz="1200" kern="0" dirty="0">
                  <a:latin typeface="Arial" panose="020B0604020202020204" pitchFamily="34" charset="0"/>
                  <a:cs typeface="Arial" panose="020B0604020202020204" pitchFamily="34" charset="0"/>
                </a:rPr>
                <a:t>mali işlerin yürütüldüğü birimlerde (gelir tahakkuk gider tahakkuk, satın alma, mutemetlik vb.) görev tanımlarının oluşturulması.</a:t>
              </a:r>
            </a:p>
          </p:txBody>
        </p:sp>
        <p:sp>
          <p:nvSpPr>
            <p:cNvPr id="24" name="Beşgen 23"/>
            <p:cNvSpPr/>
            <p:nvPr/>
          </p:nvSpPr>
          <p:spPr>
            <a:xfrm>
              <a:off x="3073235" y="2073617"/>
              <a:ext cx="5143826" cy="900000"/>
            </a:xfrm>
            <a:prstGeom prst="homePlate">
              <a:avLst/>
            </a:prstGeom>
            <a:solidFill>
              <a:srgbClr val="0000C8"/>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lvl="0">
                <a:defRPr/>
              </a:pPr>
              <a:r>
                <a:rPr lang="tr-TR" sz="1200" b="1" u="sng" kern="0" dirty="0">
                  <a:solidFill>
                    <a:prstClr val="white"/>
                  </a:solidFill>
                  <a:latin typeface="Arial" panose="020B0604020202020204" pitchFamily="34" charset="0"/>
                  <a:cs typeface="Arial" panose="020B0604020202020204" pitchFamily="34" charset="0"/>
                </a:rPr>
                <a:t>Misyon, organizasyon yapısı ve görevler: </a:t>
              </a:r>
              <a:r>
                <a:rPr lang="tr-TR" sz="1200" kern="0" dirty="0">
                  <a:solidFill>
                    <a:prstClr val="white"/>
                  </a:solidFill>
                  <a:latin typeface="Arial" panose="020B0604020202020204" pitchFamily="34" charset="0"/>
                  <a:cs typeface="Arial" panose="020B0604020202020204" pitchFamily="34" charset="0"/>
                </a:rPr>
                <a:t>İdarelerin misyonu ile birimlerin ve personelin görev tanımları yazılı olarak belirlenmeli, personele duyurulmalı ve idarede uygun bir organizasyon yapısı oluşturulmalıdır</a:t>
              </a:r>
              <a:endParaRPr kumimoji="0" lang="tr-TR" sz="12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5" name="Beşgen 24"/>
            <p:cNvSpPr/>
            <p:nvPr/>
          </p:nvSpPr>
          <p:spPr>
            <a:xfrm>
              <a:off x="2496289" y="1141121"/>
              <a:ext cx="4461247" cy="900000"/>
            </a:xfrm>
            <a:prstGeom prst="homePlate">
              <a:avLst/>
            </a:prstGeom>
            <a:solidFill>
              <a:srgbClr val="00008C"/>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marR="0" lvl="0" indent="0" defTabSz="914400" eaLnBrk="1" fontAlgn="auto" latinLnBrk="0" hangingPunct="1">
                <a:lnSpc>
                  <a:spcPct val="100000"/>
                </a:lnSpc>
                <a:spcBef>
                  <a:spcPts val="0"/>
                </a:spcBef>
                <a:spcAft>
                  <a:spcPts val="0"/>
                </a:spcAft>
                <a:buClrTx/>
                <a:buSzTx/>
                <a:buFontTx/>
                <a:buNone/>
                <a:tabLst/>
                <a:defRPr/>
              </a:pPr>
              <a:r>
                <a:rPr kumimoji="0" lang="tr-TR"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KONTROL ORTAMI</a:t>
              </a:r>
            </a:p>
          </p:txBody>
        </p:sp>
        <p:sp>
          <p:nvSpPr>
            <p:cNvPr id="26" name="Serbest Form 25"/>
            <p:cNvSpPr/>
            <p:nvPr/>
          </p:nvSpPr>
          <p:spPr>
            <a:xfrm>
              <a:off x="1883525" y="1134788"/>
              <a:ext cx="1231576" cy="906334"/>
            </a:xfrm>
            <a:custGeom>
              <a:avLst/>
              <a:gdLst>
                <a:gd name="connsiteX0" fmla="*/ 0 w 1333849"/>
                <a:gd name="connsiteY0" fmla="*/ 841286 h 841286"/>
                <a:gd name="connsiteX1" fmla="*/ 666921 w 1333849"/>
                <a:gd name="connsiteY1" fmla="*/ 0 h 841286"/>
                <a:gd name="connsiteX2" fmla="*/ 666928 w 1333849"/>
                <a:gd name="connsiteY2" fmla="*/ 0 h 841286"/>
                <a:gd name="connsiteX3" fmla="*/ 1333849 w 1333849"/>
                <a:gd name="connsiteY3" fmla="*/ 841286 h 841286"/>
                <a:gd name="connsiteX4" fmla="*/ 0 w 1333849"/>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849" h="841286">
                  <a:moveTo>
                    <a:pt x="0" y="841286"/>
                  </a:moveTo>
                  <a:lnTo>
                    <a:pt x="666921" y="0"/>
                  </a:lnTo>
                  <a:lnTo>
                    <a:pt x="666928" y="0"/>
                  </a:lnTo>
                  <a:lnTo>
                    <a:pt x="1333849" y="841286"/>
                  </a:lnTo>
                  <a:lnTo>
                    <a:pt x="0" y="841286"/>
                  </a:lnTo>
                  <a:close/>
                </a:path>
              </a:pathLst>
            </a:custGeom>
            <a:solidFill>
              <a:srgbClr val="00008C"/>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20320" tIns="20320" rIns="20320" bIns="20320" numCol="1" spcCol="1270" anchor="ctr" anchorCtr="0">
              <a:noAutofit/>
            </a:bodyPr>
            <a:lstStyle/>
            <a:p>
              <a:pPr marL="0" marR="0" lvl="0" indent="0" algn="ctr" defTabSz="711200" eaLnBrk="1" fontAlgn="auto" latinLnBrk="0" hangingPunct="1">
                <a:lnSpc>
                  <a:spcPct val="100000"/>
                </a:lnSpc>
                <a:spcBef>
                  <a:spcPct val="0"/>
                </a:spcBef>
                <a:spcAft>
                  <a:spcPts val="0"/>
                </a:spcAft>
                <a:buClrTx/>
                <a:buSzTx/>
                <a:buFontTx/>
                <a:buNone/>
                <a:tabLst/>
                <a:defRPr/>
              </a:pPr>
              <a:endParaRPr kumimoji="0" lang="tr-TR" sz="1100" b="1" i="0" u="none" strike="noStrike" kern="0" cap="none" spc="0" normalizeH="0" baseline="0" noProof="0" dirty="0">
                <a:ln>
                  <a:noFill/>
                </a:ln>
                <a:solidFill>
                  <a:srgbClr val="E7E6E6"/>
                </a:solidFill>
                <a:effectLst/>
                <a:uLnTx/>
                <a:uFillTx/>
                <a:latin typeface="Arial" panose="020B0604020202020204" pitchFamily="34" charset="0"/>
                <a:cs typeface="Arial" panose="020B0604020202020204" pitchFamily="34" charset="0"/>
              </a:endParaRPr>
            </a:p>
            <a:p>
              <a:pPr marL="0" marR="0" lvl="0" indent="0" algn="ctr" defTabSz="711200" eaLnBrk="1" fontAlgn="auto" latinLnBrk="0" hangingPunct="1">
                <a:lnSpc>
                  <a:spcPct val="100000"/>
                </a:lnSpc>
                <a:spcBef>
                  <a:spcPct val="0"/>
                </a:spcBef>
                <a:spcAft>
                  <a:spcPts val="0"/>
                </a:spcAft>
                <a:buClrTx/>
                <a:buSzTx/>
                <a:buFontTx/>
                <a:buNone/>
                <a:tabLst/>
                <a:defRPr/>
              </a:pPr>
              <a:endParaRPr kumimoji="0" lang="tr-TR" sz="1100" b="1" i="0" u="none" strike="noStrike" kern="0" cap="none" spc="0" normalizeH="0" baseline="0" noProof="0" dirty="0">
                <a:ln>
                  <a:noFill/>
                </a:ln>
                <a:solidFill>
                  <a:srgbClr val="E7E6E6"/>
                </a:solidFill>
                <a:effectLst/>
                <a:uLnTx/>
                <a:uFillTx/>
                <a:latin typeface="Arial" panose="020B0604020202020204" pitchFamily="34" charset="0"/>
                <a:cs typeface="Arial" panose="020B0604020202020204" pitchFamily="34" charset="0"/>
              </a:endParaRPr>
            </a:p>
            <a:p>
              <a:pPr marL="0" marR="0" lvl="0" indent="0" algn="ctr" defTabSz="711200" eaLnBrk="1" fontAlgn="auto" latinLnBrk="0" hangingPunct="1">
                <a:lnSpc>
                  <a:spcPct val="100000"/>
                </a:lnSpc>
                <a:spcBef>
                  <a:spcPct val="0"/>
                </a:spcBef>
                <a:spcAft>
                  <a:spcPts val="0"/>
                </a:spcAft>
                <a:buClrTx/>
                <a:buSzTx/>
                <a:buFontTx/>
                <a:buNone/>
                <a:tabLst/>
                <a:defRPr/>
              </a:pPr>
              <a:r>
                <a:rPr kumimoji="0" lang="tr-TR" sz="1100" b="1" i="0" u="none" strike="noStrike" kern="0" cap="none" spc="0" normalizeH="0" baseline="0" noProof="0" dirty="0">
                  <a:ln>
                    <a:noFill/>
                  </a:ln>
                  <a:solidFill>
                    <a:srgbClr val="E7E6E6"/>
                  </a:solidFill>
                  <a:effectLst/>
                  <a:uLnTx/>
                  <a:uFillTx/>
                  <a:latin typeface="Arial" panose="020B0604020202020204" pitchFamily="34" charset="0"/>
                  <a:cs typeface="Arial" panose="020B0604020202020204" pitchFamily="34" charset="0"/>
                </a:rPr>
                <a:t>Bileşen </a:t>
              </a:r>
              <a:r>
                <a:rPr kumimoji="0" lang="tr-TR" sz="11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1</a:t>
              </a:r>
            </a:p>
          </p:txBody>
        </p:sp>
        <p:sp>
          <p:nvSpPr>
            <p:cNvPr id="27" name="Serbest Form 26"/>
            <p:cNvSpPr/>
            <p:nvPr/>
          </p:nvSpPr>
          <p:spPr>
            <a:xfrm>
              <a:off x="1277550" y="2073615"/>
              <a:ext cx="2463151" cy="900000"/>
            </a:xfrm>
            <a:custGeom>
              <a:avLst/>
              <a:gdLst>
                <a:gd name="connsiteX0" fmla="*/ 0 w 2667698"/>
                <a:gd name="connsiteY0" fmla="*/ 841286 h 841286"/>
                <a:gd name="connsiteX1" fmla="*/ 666921 w 2667698"/>
                <a:gd name="connsiteY1" fmla="*/ 0 h 841286"/>
                <a:gd name="connsiteX2" fmla="*/ 2000777 w 2667698"/>
                <a:gd name="connsiteY2" fmla="*/ 0 h 841286"/>
                <a:gd name="connsiteX3" fmla="*/ 2667698 w 2667698"/>
                <a:gd name="connsiteY3" fmla="*/ 841286 h 841286"/>
                <a:gd name="connsiteX4" fmla="*/ 0 w 2667698"/>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698" h="841286">
                  <a:moveTo>
                    <a:pt x="0" y="841286"/>
                  </a:moveTo>
                  <a:lnTo>
                    <a:pt x="666921" y="0"/>
                  </a:lnTo>
                  <a:lnTo>
                    <a:pt x="2000777" y="0"/>
                  </a:lnTo>
                  <a:lnTo>
                    <a:pt x="2667698" y="841286"/>
                  </a:lnTo>
                  <a:lnTo>
                    <a:pt x="0" y="841286"/>
                  </a:lnTo>
                  <a:close/>
                </a:path>
              </a:pathLst>
            </a:custGeom>
            <a:solidFill>
              <a:srgbClr val="0000C8"/>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492248" tIns="25400" rIns="492247" bIns="254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endParaRPr kumimoji="0" lang="tr-TR" sz="1200" b="1" i="0" u="none" strike="noStrike" kern="0" cap="none" spc="0" normalizeH="0" baseline="0" noProof="0" dirty="0">
                <a:ln>
                  <a:noFill/>
                </a:ln>
                <a:solidFill>
                  <a:srgbClr val="E7E6E6"/>
                </a:solidFill>
                <a:effectLst/>
                <a:uLnTx/>
                <a:uFillTx/>
                <a:latin typeface="Arial" panose="020B0604020202020204" pitchFamily="34" charset="0"/>
                <a:cs typeface="Arial" panose="020B0604020202020204" pitchFamily="34" charset="0"/>
              </a:endParaRPr>
            </a:p>
            <a:p>
              <a:pPr marL="0" marR="0" lvl="0" indent="0" algn="ctr" defTabSz="889000" eaLnBrk="1" fontAlgn="auto" latinLnBrk="0" hangingPunct="1">
                <a:lnSpc>
                  <a:spcPct val="90000"/>
                </a:lnSpc>
                <a:spcBef>
                  <a:spcPct val="0"/>
                </a:spcBef>
                <a:spcAft>
                  <a:spcPct val="35000"/>
                </a:spcAft>
                <a:buClrTx/>
                <a:buSzTx/>
                <a:buFontTx/>
                <a:buNone/>
                <a:tabLst/>
                <a:defRPr/>
              </a:pPr>
              <a:r>
                <a:rPr kumimoji="0" lang="tr-TR" sz="1200" b="1" i="0" u="none" strike="noStrike" kern="0" cap="none" spc="0" normalizeH="0" baseline="0" noProof="0" dirty="0">
                  <a:ln>
                    <a:noFill/>
                  </a:ln>
                  <a:solidFill>
                    <a:srgbClr val="E7E6E6"/>
                  </a:solidFill>
                  <a:effectLst/>
                  <a:uLnTx/>
                  <a:uFillTx/>
                  <a:latin typeface="Arial" panose="020B0604020202020204" pitchFamily="34" charset="0"/>
                  <a:cs typeface="Arial" panose="020B0604020202020204" pitchFamily="34" charset="0"/>
                </a:rPr>
                <a:t>Standart </a:t>
              </a:r>
              <a:r>
                <a:rPr kumimoji="0" lang="tr-TR" sz="12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KOS 2</a:t>
              </a:r>
              <a:endParaRPr kumimoji="0" lang="tr-TR" sz="12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8" name="Serbest Form 27"/>
            <p:cNvSpPr/>
            <p:nvPr/>
          </p:nvSpPr>
          <p:spPr>
            <a:xfrm>
              <a:off x="681274" y="3016382"/>
              <a:ext cx="3694728" cy="900000"/>
            </a:xfrm>
            <a:custGeom>
              <a:avLst/>
              <a:gdLst>
                <a:gd name="connsiteX0" fmla="*/ 0 w 4001547"/>
                <a:gd name="connsiteY0" fmla="*/ 841286 h 841286"/>
                <a:gd name="connsiteX1" fmla="*/ 666921 w 4001547"/>
                <a:gd name="connsiteY1" fmla="*/ 0 h 841286"/>
                <a:gd name="connsiteX2" fmla="*/ 3334626 w 4001547"/>
                <a:gd name="connsiteY2" fmla="*/ 0 h 841286"/>
                <a:gd name="connsiteX3" fmla="*/ 4001547 w 4001547"/>
                <a:gd name="connsiteY3" fmla="*/ 841286 h 841286"/>
                <a:gd name="connsiteX4" fmla="*/ 0 w 4001547"/>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1547" h="841286">
                  <a:moveTo>
                    <a:pt x="0" y="841286"/>
                  </a:moveTo>
                  <a:lnTo>
                    <a:pt x="666921" y="0"/>
                  </a:lnTo>
                  <a:lnTo>
                    <a:pt x="3334626" y="0"/>
                  </a:lnTo>
                  <a:lnTo>
                    <a:pt x="4001547" y="841286"/>
                  </a:lnTo>
                  <a:lnTo>
                    <a:pt x="0" y="841286"/>
                  </a:lnTo>
                  <a:close/>
                </a:path>
              </a:pathLst>
            </a:custGeom>
            <a:solidFill>
              <a:srgbClr val="5353FF"/>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725671" tIns="25400" rIns="725671" bIns="254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tr-TR" sz="1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Genel Şart KOS </a:t>
              </a:r>
              <a:r>
                <a:rPr lang="tr-TR" sz="1200" b="1" kern="0" dirty="0">
                  <a:solidFill>
                    <a:schemeClr val="bg1"/>
                  </a:solidFill>
                  <a:latin typeface="Arial" panose="020B0604020202020204" pitchFamily="34" charset="0"/>
                  <a:cs typeface="Arial" panose="020B0604020202020204" pitchFamily="34" charset="0"/>
                </a:rPr>
                <a:t>2</a:t>
              </a:r>
              <a:r>
                <a:rPr lang="tr-TR" sz="1200" b="1" kern="0" noProof="0" dirty="0">
                  <a:solidFill>
                    <a:schemeClr val="bg1"/>
                  </a:solidFill>
                  <a:latin typeface="Arial" panose="020B0604020202020204" pitchFamily="34" charset="0"/>
                  <a:cs typeface="Arial" panose="020B0604020202020204" pitchFamily="34" charset="0"/>
                </a:rPr>
                <a:t>.6</a:t>
              </a:r>
              <a:endParaRPr kumimoji="0" lang="tr-TR" sz="12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29" name="Serbest Form 28"/>
            <p:cNvSpPr/>
            <p:nvPr/>
          </p:nvSpPr>
          <p:spPr>
            <a:xfrm>
              <a:off x="69414" y="3956568"/>
              <a:ext cx="4942853" cy="1055699"/>
            </a:xfrm>
            <a:custGeom>
              <a:avLst/>
              <a:gdLst>
                <a:gd name="connsiteX0" fmla="*/ 0 w 5335396"/>
                <a:gd name="connsiteY0" fmla="*/ 841286 h 841286"/>
                <a:gd name="connsiteX1" fmla="*/ 666921 w 5335396"/>
                <a:gd name="connsiteY1" fmla="*/ 0 h 841286"/>
                <a:gd name="connsiteX2" fmla="*/ 4668475 w 5335396"/>
                <a:gd name="connsiteY2" fmla="*/ 0 h 841286"/>
                <a:gd name="connsiteX3" fmla="*/ 5335396 w 5335396"/>
                <a:gd name="connsiteY3" fmla="*/ 841286 h 841286"/>
                <a:gd name="connsiteX4" fmla="*/ 0 w 5335396"/>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5396" h="841286">
                  <a:moveTo>
                    <a:pt x="0" y="841286"/>
                  </a:moveTo>
                  <a:lnTo>
                    <a:pt x="666921" y="0"/>
                  </a:lnTo>
                  <a:lnTo>
                    <a:pt x="4668475" y="0"/>
                  </a:lnTo>
                  <a:lnTo>
                    <a:pt x="5335396" y="841286"/>
                  </a:lnTo>
                  <a:lnTo>
                    <a:pt x="0" y="841286"/>
                  </a:lnTo>
                  <a:close/>
                </a:path>
              </a:pathLst>
            </a:custGeom>
            <a:solidFill>
              <a:srgbClr val="A3A3FF"/>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959095" tIns="25400" rIns="959094" bIns="25400" numCol="1" spcCol="1270" anchor="ctr" anchorCtr="0">
              <a:noAutofit/>
            </a:bodyPr>
            <a:lstStyle/>
            <a:p>
              <a:pPr algn="ctr" defTabSz="889000">
                <a:defRPr/>
              </a:pPr>
              <a:r>
                <a:rPr kumimoji="0" lang="tr-TR" sz="16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lang="tr-TR" sz="1600" b="1" kern="0" dirty="0">
                  <a:solidFill>
                    <a:prstClr val="black"/>
                  </a:solidFill>
                  <a:latin typeface="Arial" panose="020B0604020202020204" pitchFamily="34" charset="0"/>
                  <a:cs typeface="Arial" panose="020B0604020202020204" pitchFamily="34" charset="0"/>
                </a:rPr>
                <a:t>E.2.6.5</a:t>
              </a:r>
            </a:p>
          </p:txBody>
        </p:sp>
      </p:grpSp>
      <p:sp>
        <p:nvSpPr>
          <p:cNvPr id="16" name="Yuvarlatılmış Dikdörtgen 15"/>
          <p:cNvSpPr/>
          <p:nvPr/>
        </p:nvSpPr>
        <p:spPr>
          <a:xfrm>
            <a:off x="3895344" y="5553363"/>
            <a:ext cx="3218378" cy="827341"/>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360363" lvl="0">
              <a:defRPr/>
            </a:pPr>
            <a:r>
              <a:rPr kumimoji="0" lang="tr-TR" sz="1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TAMAMLANMA TARİHİ</a:t>
            </a:r>
            <a:endParaRPr lang="tr-TR" sz="1200" kern="0" dirty="0">
              <a:solidFill>
                <a:prstClr val="black"/>
              </a:solidFill>
              <a:latin typeface="Arial" panose="020B0604020202020204" pitchFamily="34" charset="0"/>
              <a:cs typeface="Arial" panose="020B0604020202020204" pitchFamily="34" charset="0"/>
            </a:endParaRPr>
          </a:p>
          <a:p>
            <a:pPr marL="360363" lvl="0">
              <a:defRPr/>
            </a:pPr>
            <a:r>
              <a:rPr lang="tr-TR" sz="1200" kern="0" dirty="0">
                <a:solidFill>
                  <a:prstClr val="black"/>
                </a:solidFill>
                <a:latin typeface="Arial" panose="020B0604020202020204" pitchFamily="34" charset="0"/>
                <a:cs typeface="Arial" panose="020B0604020202020204" pitchFamily="34" charset="0"/>
              </a:rPr>
              <a:t>4. Çeyrek Dönem 2025</a:t>
            </a:r>
          </a:p>
          <a:p>
            <a:pPr marL="360363">
              <a:defRPr/>
            </a:pPr>
            <a:r>
              <a:rPr lang="tr-TR" sz="1200" kern="0" dirty="0">
                <a:solidFill>
                  <a:prstClr val="black"/>
                </a:solidFill>
                <a:latin typeface="Arial" panose="020B0604020202020204" pitchFamily="34" charset="0"/>
                <a:cs typeface="Arial" panose="020B0604020202020204" pitchFamily="34" charset="0"/>
              </a:rPr>
              <a:t>4. Çeyrek Dönem 2026</a:t>
            </a:r>
          </a:p>
        </p:txBody>
      </p:sp>
      <p:sp>
        <p:nvSpPr>
          <p:cNvPr id="17" name="Yuvarlatılmış Dikdörtgen 16"/>
          <p:cNvSpPr/>
          <p:nvPr/>
        </p:nvSpPr>
        <p:spPr>
          <a:xfrm>
            <a:off x="438869" y="5553363"/>
            <a:ext cx="3456475" cy="813815"/>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265113">
              <a:defRPr/>
            </a:pPr>
            <a:r>
              <a:rPr kumimoji="0" lang="tr-TR" sz="1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SORUMLU BİRİM</a:t>
            </a:r>
          </a:p>
          <a:p>
            <a:pPr marL="265113">
              <a:defRPr/>
            </a:pPr>
            <a:r>
              <a:rPr lang="tr-TR" sz="1200" kern="0" dirty="0">
                <a:solidFill>
                  <a:prstClr val="black"/>
                </a:solidFill>
                <a:latin typeface="Arial" panose="020B0604020202020204" pitchFamily="34" charset="0"/>
                <a:cs typeface="Arial" panose="020B0604020202020204" pitchFamily="34" charset="0"/>
              </a:rPr>
              <a:t> İl Sağlık Müdürlükleri</a:t>
            </a:r>
          </a:p>
        </p:txBody>
      </p:sp>
      <p:sp>
        <p:nvSpPr>
          <p:cNvPr id="18" name="Yuvarlatılmış Dikdörtgen 17"/>
          <p:cNvSpPr/>
          <p:nvPr/>
        </p:nvSpPr>
        <p:spPr>
          <a:xfrm>
            <a:off x="7113722" y="5553362"/>
            <a:ext cx="4073746" cy="813815"/>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265113">
              <a:defRPr/>
            </a:pPr>
            <a:r>
              <a:rPr lang="tr-TR" sz="1400" b="1" kern="0" dirty="0">
                <a:solidFill>
                  <a:prstClr val="black"/>
                </a:solidFill>
                <a:latin typeface="Arial" panose="020B0604020202020204" pitchFamily="34" charset="0"/>
                <a:cs typeface="Arial" panose="020B0604020202020204" pitchFamily="34" charset="0"/>
              </a:rPr>
              <a:t>Eylem Çıktısı</a:t>
            </a:r>
          </a:p>
          <a:p>
            <a:pPr marL="265113">
              <a:defRPr/>
            </a:pPr>
            <a:r>
              <a:rPr lang="tr-TR" sz="1400" kern="0" dirty="0">
                <a:solidFill>
                  <a:prstClr val="black"/>
                </a:solidFill>
                <a:latin typeface="Arial" panose="020B0604020202020204" pitchFamily="34" charset="0"/>
                <a:cs typeface="Arial" panose="020B0604020202020204" pitchFamily="34" charset="0"/>
              </a:rPr>
              <a:t>Hastane/ADSM Görev Tanımı Oluşturma Formu</a:t>
            </a:r>
          </a:p>
        </p:txBody>
      </p:sp>
      <p:pic>
        <p:nvPicPr>
          <p:cNvPr id="15" name="Resim 14">
            <a:extLst>
              <a:ext uri="{FF2B5EF4-FFF2-40B4-BE49-F238E27FC236}">
                <a16:creationId xmlns:a16="http://schemas.microsoft.com/office/drawing/2014/main" id="{DC99DE56-4AAB-4DE2-B1B0-FFB703E03D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6408" y="1595592"/>
            <a:ext cx="2133600" cy="2143125"/>
          </a:xfrm>
          <a:prstGeom prst="rect">
            <a:avLst/>
          </a:prstGeom>
        </p:spPr>
      </p:pic>
    </p:spTree>
    <p:extLst>
      <p:ext uri="{BB962C8B-B14F-4D97-AF65-F5344CB8AC3E}">
        <p14:creationId xmlns:p14="http://schemas.microsoft.com/office/powerpoint/2010/main" val="1180042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Unvan 3"/>
          <p:cNvSpPr>
            <a:spLocks noGrp="1"/>
          </p:cNvSpPr>
          <p:nvPr>
            <p:ph type="title" idx="4294967295"/>
          </p:nvPr>
        </p:nvSpPr>
        <p:spPr>
          <a:xfrm>
            <a:off x="1153940" y="331428"/>
            <a:ext cx="4035431" cy="479455"/>
          </a:xfrm>
          <a:prstGeom prst="rect">
            <a:avLst/>
          </a:prstGeom>
        </p:spPr>
        <p:txBody>
          <a:bodyPr/>
          <a:lstStyle/>
          <a:p>
            <a:r>
              <a:rPr lang="tr-TR" sz="2000" b="1" dirty="0"/>
              <a:t>Risk Değerlendirme Standartları</a:t>
            </a:r>
          </a:p>
        </p:txBody>
      </p:sp>
      <p:grpSp>
        <p:nvGrpSpPr>
          <p:cNvPr id="4" name="Grup 3"/>
          <p:cNvGrpSpPr/>
          <p:nvPr/>
        </p:nvGrpSpPr>
        <p:grpSpPr>
          <a:xfrm>
            <a:off x="406136" y="1699810"/>
            <a:ext cx="9789423" cy="3620369"/>
            <a:chOff x="77321" y="1276988"/>
            <a:chExt cx="10602989" cy="3921245"/>
          </a:xfrm>
        </p:grpSpPr>
        <p:sp>
          <p:nvSpPr>
            <p:cNvPr id="15" name="Beşgen 14"/>
            <p:cNvSpPr/>
            <p:nvPr/>
          </p:nvSpPr>
          <p:spPr>
            <a:xfrm>
              <a:off x="3669966" y="3151073"/>
              <a:ext cx="5506276" cy="900000"/>
            </a:xfrm>
            <a:prstGeom prst="homePlate">
              <a:avLst/>
            </a:prstGeom>
            <a:solidFill>
              <a:srgbClr val="FF5353"/>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lvl="0">
                <a:defRPr/>
              </a:pPr>
              <a:r>
                <a:rPr lang="tr-TR" sz="1200" b="1" kern="0" dirty="0">
                  <a:solidFill>
                    <a:srgbClr val="E7E6E6"/>
                  </a:solidFill>
                  <a:latin typeface="Arial" panose="020B0604020202020204" pitchFamily="34" charset="0"/>
                </a:rPr>
                <a:t>Risklerin gerçekleşme olasılığı ve muhtemel etkileri yılda en az bir kez analiz edilmelidir.</a:t>
              </a:r>
            </a:p>
          </p:txBody>
        </p:sp>
        <p:sp>
          <p:nvSpPr>
            <p:cNvPr id="16" name="Beşgen 15"/>
            <p:cNvSpPr/>
            <p:nvPr/>
          </p:nvSpPr>
          <p:spPr>
            <a:xfrm>
              <a:off x="4387475" y="4090156"/>
              <a:ext cx="6292835" cy="1106541"/>
            </a:xfrm>
            <a:prstGeom prst="homePlate">
              <a:avLst/>
            </a:prstGeom>
            <a:solidFill>
              <a:srgbClr val="FFA3A3"/>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lvl="0">
                <a:defRPr/>
              </a:pPr>
              <a:r>
                <a:rPr lang="tr-TR" sz="1200" b="1" u="sng" kern="0" dirty="0">
                  <a:latin typeface="Arial" panose="020B0604020202020204" pitchFamily="34" charset="0"/>
                  <a:cs typeface="Arial" panose="020B0604020202020204" pitchFamily="34" charset="0"/>
                </a:rPr>
                <a:t>Harcama Birimi düzeyinde</a:t>
              </a:r>
              <a:r>
                <a:rPr lang="tr-TR" sz="1200" kern="0" dirty="0">
                  <a:latin typeface="Arial" panose="020B0604020202020204" pitchFamily="34" charset="0"/>
                  <a:cs typeface="Arial" panose="020B0604020202020204" pitchFamily="34" charset="0"/>
                </a:rPr>
                <a:t>  </a:t>
              </a:r>
              <a:r>
                <a:rPr lang="tr-TR" sz="1200" kern="0" dirty="0" err="1">
                  <a:latin typeface="Arial" panose="020B0604020202020204" pitchFamily="34" charset="0"/>
                  <a:cs typeface="Arial" panose="020B0604020202020204" pitchFamily="34" charset="0"/>
                </a:rPr>
                <a:t>Operasyonel</a:t>
              </a:r>
              <a:r>
                <a:rPr lang="tr-TR" sz="1200" kern="0" dirty="0">
                  <a:latin typeface="Arial" panose="020B0604020202020204" pitchFamily="34" charset="0"/>
                  <a:cs typeface="Arial" panose="020B0604020202020204" pitchFamily="34" charset="0"/>
                </a:rPr>
                <a:t> Risk Değerlendirme Raporunun oluşturulması.</a:t>
              </a:r>
            </a:p>
          </p:txBody>
        </p:sp>
        <p:sp>
          <p:nvSpPr>
            <p:cNvPr id="19" name="Beşgen 18"/>
            <p:cNvSpPr/>
            <p:nvPr/>
          </p:nvSpPr>
          <p:spPr>
            <a:xfrm>
              <a:off x="3072674" y="2215817"/>
              <a:ext cx="5280214" cy="900000"/>
            </a:xfrm>
            <a:prstGeom prst="homePlate">
              <a:avLst/>
            </a:prstGeom>
            <a:solidFill>
              <a:srgbClr val="C80000"/>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lvl="0">
                <a:defRPr/>
              </a:pPr>
              <a:r>
                <a:rPr lang="tr-TR" sz="1100" b="1" u="sng" kern="0" dirty="0">
                  <a:solidFill>
                    <a:prstClr val="white"/>
                  </a:solidFill>
                  <a:latin typeface="Arial" panose="020B0604020202020204" pitchFamily="34" charset="0"/>
                  <a:cs typeface="Arial" panose="020B0604020202020204" pitchFamily="34" charset="0"/>
                </a:rPr>
                <a:t>Risklerin Belirlenmesi ve Değerlendirilmesi:</a:t>
              </a:r>
              <a:r>
                <a:rPr lang="tr-TR" sz="1100" kern="0" dirty="0">
                  <a:solidFill>
                    <a:prstClr val="white"/>
                  </a:solidFill>
                  <a:latin typeface="Arial" panose="020B0604020202020204" pitchFamily="34" charset="0"/>
                  <a:cs typeface="Arial" panose="020B0604020202020204" pitchFamily="34" charset="0"/>
                </a:rPr>
                <a:t> İdareler, sistemli bir şekilde analizler yaparak amaç ve hedeflerinin gerçekleşmesini engelleyebilecek iç ve dış riskleri tanımlayarak değerlendirmeli ve alınacak önlemleri belirlemelidir.</a:t>
              </a:r>
            </a:p>
          </p:txBody>
        </p:sp>
        <p:sp>
          <p:nvSpPr>
            <p:cNvPr id="30" name="Beşgen 29"/>
            <p:cNvSpPr/>
            <p:nvPr/>
          </p:nvSpPr>
          <p:spPr>
            <a:xfrm>
              <a:off x="2495729" y="1283321"/>
              <a:ext cx="4461247" cy="900000"/>
            </a:xfrm>
            <a:prstGeom prst="homePlate">
              <a:avLst/>
            </a:prstGeom>
            <a:solidFill>
              <a:srgbClr val="8C0000"/>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marR="0" lvl="0" indent="0" defTabSz="914400" eaLnBrk="1" fontAlgn="auto" latinLnBrk="0" hangingPunct="1">
                <a:lnSpc>
                  <a:spcPct val="100000"/>
                </a:lnSpc>
                <a:spcBef>
                  <a:spcPts val="0"/>
                </a:spcBef>
                <a:spcAft>
                  <a:spcPts val="0"/>
                </a:spcAft>
                <a:buClrTx/>
                <a:buSzTx/>
                <a:buFontTx/>
                <a:buNone/>
                <a:tabLst/>
                <a:defRPr/>
              </a:pPr>
              <a:r>
                <a:rPr kumimoji="0" lang="tr-TR" b="0" i="0" u="none" strike="noStrike" kern="0" cap="none" spc="0" normalizeH="0" baseline="0" noProof="0" dirty="0">
                  <a:ln>
                    <a:noFill/>
                  </a:ln>
                  <a:solidFill>
                    <a:prstClr val="white"/>
                  </a:solidFill>
                  <a:effectLst/>
                  <a:uLnTx/>
                  <a:uFillTx/>
                  <a:latin typeface="Arial" panose="020B0604020202020204" pitchFamily="34" charset="0"/>
                  <a:ea typeface="+mn-ea"/>
                  <a:cs typeface="+mn-cs"/>
                </a:rPr>
                <a:t>RİSK DEĞERLENDİRME</a:t>
              </a:r>
            </a:p>
          </p:txBody>
        </p:sp>
        <p:sp>
          <p:nvSpPr>
            <p:cNvPr id="32" name="Serbest Form 31"/>
            <p:cNvSpPr/>
            <p:nvPr/>
          </p:nvSpPr>
          <p:spPr>
            <a:xfrm>
              <a:off x="1882965" y="1276988"/>
              <a:ext cx="1231576" cy="906334"/>
            </a:xfrm>
            <a:custGeom>
              <a:avLst/>
              <a:gdLst>
                <a:gd name="connsiteX0" fmla="*/ 0 w 1333849"/>
                <a:gd name="connsiteY0" fmla="*/ 841286 h 841286"/>
                <a:gd name="connsiteX1" fmla="*/ 666921 w 1333849"/>
                <a:gd name="connsiteY1" fmla="*/ 0 h 841286"/>
                <a:gd name="connsiteX2" fmla="*/ 666928 w 1333849"/>
                <a:gd name="connsiteY2" fmla="*/ 0 h 841286"/>
                <a:gd name="connsiteX3" fmla="*/ 1333849 w 1333849"/>
                <a:gd name="connsiteY3" fmla="*/ 841286 h 841286"/>
                <a:gd name="connsiteX4" fmla="*/ 0 w 1333849"/>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849" h="841286">
                  <a:moveTo>
                    <a:pt x="0" y="841286"/>
                  </a:moveTo>
                  <a:lnTo>
                    <a:pt x="666921" y="0"/>
                  </a:lnTo>
                  <a:lnTo>
                    <a:pt x="666928" y="0"/>
                  </a:lnTo>
                  <a:lnTo>
                    <a:pt x="1333849" y="841286"/>
                  </a:lnTo>
                  <a:lnTo>
                    <a:pt x="0" y="841286"/>
                  </a:lnTo>
                  <a:close/>
                </a:path>
              </a:pathLst>
            </a:custGeom>
            <a:solidFill>
              <a:srgbClr val="8C0000"/>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20320" tIns="20320" rIns="20320" bIns="20320" numCol="1" spcCol="1270" anchor="ctr" anchorCtr="0">
              <a:noAutofit/>
            </a:bodyPr>
            <a:lstStyle/>
            <a:p>
              <a:pPr marL="0" marR="0" lvl="0" indent="0" algn="ctr" defTabSz="711200" eaLnBrk="1" fontAlgn="auto" latinLnBrk="0" hangingPunct="1">
                <a:lnSpc>
                  <a:spcPct val="100000"/>
                </a:lnSpc>
                <a:spcBef>
                  <a:spcPct val="0"/>
                </a:spcBef>
                <a:spcAft>
                  <a:spcPts val="0"/>
                </a:spcAft>
                <a:buClrTx/>
                <a:buSzTx/>
                <a:buFontTx/>
                <a:buNone/>
                <a:tabLst/>
                <a:defRPr/>
              </a:pPr>
              <a:endParaRPr kumimoji="0" lang="tr-TR" sz="1100" b="1" i="0" u="none" strike="noStrike" kern="0" cap="none" spc="0" normalizeH="0" baseline="0" noProof="0" dirty="0">
                <a:ln>
                  <a:noFill/>
                </a:ln>
                <a:solidFill>
                  <a:srgbClr val="E7E6E6"/>
                </a:solidFill>
                <a:effectLst/>
                <a:uLnTx/>
                <a:uFillTx/>
                <a:latin typeface="Arial" panose="020B0604020202020204" pitchFamily="34" charset="0"/>
                <a:ea typeface="+mn-ea"/>
                <a:cs typeface="+mn-cs"/>
              </a:endParaRPr>
            </a:p>
            <a:p>
              <a:pPr marL="0" marR="0" lvl="0" indent="0" algn="ctr" defTabSz="711200" eaLnBrk="1" fontAlgn="auto" latinLnBrk="0" hangingPunct="1">
                <a:lnSpc>
                  <a:spcPct val="100000"/>
                </a:lnSpc>
                <a:spcBef>
                  <a:spcPct val="0"/>
                </a:spcBef>
                <a:spcAft>
                  <a:spcPts val="0"/>
                </a:spcAft>
                <a:buClrTx/>
                <a:buSzTx/>
                <a:buFontTx/>
                <a:buNone/>
                <a:tabLst/>
                <a:defRPr/>
              </a:pPr>
              <a:endParaRPr kumimoji="0" lang="tr-TR" sz="1100" b="1" i="0" u="none" strike="noStrike" kern="0" cap="none" spc="0" normalizeH="0" baseline="0" noProof="0" dirty="0">
                <a:ln>
                  <a:noFill/>
                </a:ln>
                <a:solidFill>
                  <a:srgbClr val="E7E6E6"/>
                </a:solidFill>
                <a:effectLst/>
                <a:uLnTx/>
                <a:uFillTx/>
                <a:latin typeface="Arial" panose="020B0604020202020204" pitchFamily="34" charset="0"/>
                <a:ea typeface="+mn-ea"/>
                <a:cs typeface="+mn-cs"/>
              </a:endParaRPr>
            </a:p>
            <a:p>
              <a:pPr marL="0" marR="0" lvl="0" indent="0" algn="ctr" defTabSz="711200" eaLnBrk="1" fontAlgn="auto" latinLnBrk="0" hangingPunct="1">
                <a:lnSpc>
                  <a:spcPct val="100000"/>
                </a:lnSpc>
                <a:spcBef>
                  <a:spcPct val="0"/>
                </a:spcBef>
                <a:spcAft>
                  <a:spcPts val="0"/>
                </a:spcAft>
                <a:buClrTx/>
                <a:buSzTx/>
                <a:buFontTx/>
                <a:buNone/>
                <a:tabLst/>
                <a:defRPr/>
              </a:pPr>
              <a:r>
                <a:rPr kumimoji="0" lang="tr-TR" sz="1200" b="1" i="0" u="none" strike="noStrike" kern="0" cap="none" spc="0" normalizeH="0" baseline="0" noProof="0" dirty="0">
                  <a:ln>
                    <a:noFill/>
                  </a:ln>
                  <a:solidFill>
                    <a:srgbClr val="E7E6E6"/>
                  </a:solidFill>
                  <a:effectLst/>
                  <a:uLnTx/>
                  <a:uFillTx/>
                  <a:latin typeface="Arial" panose="020B0604020202020204" pitchFamily="34" charset="0"/>
                  <a:ea typeface="+mn-ea"/>
                  <a:cs typeface="+mn-cs"/>
                </a:rPr>
                <a:t>Bileşen 2</a:t>
              </a:r>
            </a:p>
          </p:txBody>
        </p:sp>
        <p:sp>
          <p:nvSpPr>
            <p:cNvPr id="33" name="Serbest Form 32"/>
            <p:cNvSpPr/>
            <p:nvPr/>
          </p:nvSpPr>
          <p:spPr>
            <a:xfrm>
              <a:off x="1276990" y="2215816"/>
              <a:ext cx="2463151" cy="900001"/>
            </a:xfrm>
            <a:custGeom>
              <a:avLst/>
              <a:gdLst>
                <a:gd name="connsiteX0" fmla="*/ 0 w 2667698"/>
                <a:gd name="connsiteY0" fmla="*/ 841286 h 841286"/>
                <a:gd name="connsiteX1" fmla="*/ 666921 w 2667698"/>
                <a:gd name="connsiteY1" fmla="*/ 0 h 841286"/>
                <a:gd name="connsiteX2" fmla="*/ 2000777 w 2667698"/>
                <a:gd name="connsiteY2" fmla="*/ 0 h 841286"/>
                <a:gd name="connsiteX3" fmla="*/ 2667698 w 2667698"/>
                <a:gd name="connsiteY3" fmla="*/ 841286 h 841286"/>
                <a:gd name="connsiteX4" fmla="*/ 0 w 2667698"/>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698" h="841286">
                  <a:moveTo>
                    <a:pt x="0" y="841286"/>
                  </a:moveTo>
                  <a:lnTo>
                    <a:pt x="666921" y="0"/>
                  </a:lnTo>
                  <a:lnTo>
                    <a:pt x="2000777" y="0"/>
                  </a:lnTo>
                  <a:lnTo>
                    <a:pt x="2667698" y="841286"/>
                  </a:lnTo>
                  <a:lnTo>
                    <a:pt x="0" y="841286"/>
                  </a:lnTo>
                  <a:close/>
                </a:path>
              </a:pathLst>
            </a:custGeom>
            <a:solidFill>
              <a:srgbClr val="C80000"/>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492248" tIns="25400" rIns="492247" bIns="254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endParaRPr kumimoji="0" lang="tr-TR" sz="1200" b="1" i="0" u="none" strike="noStrike" kern="0" cap="none" spc="0" normalizeH="0" baseline="0" noProof="0" dirty="0">
                <a:ln>
                  <a:noFill/>
                </a:ln>
                <a:solidFill>
                  <a:srgbClr val="E7E6E6"/>
                </a:solidFill>
                <a:effectLst/>
                <a:uLnTx/>
                <a:uFillTx/>
                <a:latin typeface="Arial" panose="020B0604020202020204" pitchFamily="34" charset="0"/>
                <a:ea typeface="+mn-ea"/>
                <a:cs typeface="+mn-cs"/>
              </a:endParaRPr>
            </a:p>
            <a:p>
              <a:pPr marL="0" marR="0" lvl="0" indent="0" algn="ctr" defTabSz="889000" eaLnBrk="1" fontAlgn="auto" latinLnBrk="0" hangingPunct="1">
                <a:lnSpc>
                  <a:spcPct val="90000"/>
                </a:lnSpc>
                <a:spcBef>
                  <a:spcPct val="0"/>
                </a:spcBef>
                <a:spcAft>
                  <a:spcPct val="35000"/>
                </a:spcAft>
                <a:buClrTx/>
                <a:buSzTx/>
                <a:buFontTx/>
                <a:buNone/>
                <a:tabLst/>
                <a:defRPr/>
              </a:pPr>
              <a:r>
                <a:rPr kumimoji="0" lang="tr-TR" sz="1200" b="1" i="0" u="none" strike="noStrike" kern="0" cap="none" spc="0" normalizeH="0" baseline="0" noProof="0" dirty="0">
                  <a:ln>
                    <a:noFill/>
                  </a:ln>
                  <a:solidFill>
                    <a:srgbClr val="E7E6E6"/>
                  </a:solidFill>
                  <a:effectLst/>
                  <a:uLnTx/>
                  <a:uFillTx/>
                  <a:latin typeface="Arial" panose="020B0604020202020204" pitchFamily="34" charset="0"/>
                  <a:ea typeface="+mn-ea"/>
                  <a:cs typeface="+mn-cs"/>
                </a:rPr>
                <a:t>Standart RDS 6 </a:t>
              </a:r>
              <a:endParaRPr kumimoji="0" lang="tr-TR" sz="1200" b="0" i="0" u="none" strike="noStrike" kern="0" cap="none" spc="0" normalizeH="0" baseline="0" noProof="0" dirty="0">
                <a:ln>
                  <a:noFill/>
                </a:ln>
                <a:solidFill>
                  <a:srgbClr val="E7E6E6"/>
                </a:solidFill>
                <a:effectLst/>
                <a:uLnTx/>
                <a:uFillTx/>
                <a:latin typeface="Arial" panose="020B0604020202020204" pitchFamily="34" charset="0"/>
                <a:ea typeface="+mn-ea"/>
                <a:cs typeface="+mn-cs"/>
              </a:endParaRPr>
            </a:p>
          </p:txBody>
        </p:sp>
        <p:sp>
          <p:nvSpPr>
            <p:cNvPr id="34" name="Serbest Form 33"/>
            <p:cNvSpPr/>
            <p:nvPr/>
          </p:nvSpPr>
          <p:spPr>
            <a:xfrm>
              <a:off x="680714" y="3158582"/>
              <a:ext cx="3694728" cy="900000"/>
            </a:xfrm>
            <a:custGeom>
              <a:avLst/>
              <a:gdLst>
                <a:gd name="connsiteX0" fmla="*/ 0 w 4001547"/>
                <a:gd name="connsiteY0" fmla="*/ 841286 h 841286"/>
                <a:gd name="connsiteX1" fmla="*/ 666921 w 4001547"/>
                <a:gd name="connsiteY1" fmla="*/ 0 h 841286"/>
                <a:gd name="connsiteX2" fmla="*/ 3334626 w 4001547"/>
                <a:gd name="connsiteY2" fmla="*/ 0 h 841286"/>
                <a:gd name="connsiteX3" fmla="*/ 4001547 w 4001547"/>
                <a:gd name="connsiteY3" fmla="*/ 841286 h 841286"/>
                <a:gd name="connsiteX4" fmla="*/ 0 w 4001547"/>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1547" h="841286">
                  <a:moveTo>
                    <a:pt x="0" y="841286"/>
                  </a:moveTo>
                  <a:lnTo>
                    <a:pt x="666921" y="0"/>
                  </a:lnTo>
                  <a:lnTo>
                    <a:pt x="3334626" y="0"/>
                  </a:lnTo>
                  <a:lnTo>
                    <a:pt x="4001547" y="841286"/>
                  </a:lnTo>
                  <a:lnTo>
                    <a:pt x="0" y="841286"/>
                  </a:lnTo>
                  <a:close/>
                </a:path>
              </a:pathLst>
            </a:custGeom>
            <a:solidFill>
              <a:srgbClr val="FF5353"/>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725671" tIns="25400" rIns="725671" bIns="254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tr-TR" sz="1200" b="1" i="0" u="none" strike="noStrike" kern="0" cap="none" spc="0" normalizeH="0" baseline="0" noProof="0" dirty="0">
                  <a:ln>
                    <a:noFill/>
                  </a:ln>
                  <a:solidFill>
                    <a:schemeClr val="bg1"/>
                  </a:solidFill>
                  <a:effectLst/>
                  <a:uLnTx/>
                  <a:uFillTx/>
                  <a:latin typeface="Arial" panose="020B0604020202020204" pitchFamily="34" charset="0"/>
                  <a:ea typeface="+mn-ea"/>
                  <a:cs typeface="+mn-cs"/>
                </a:rPr>
                <a:t>Genel Şart RDS 6.2</a:t>
              </a:r>
              <a:endParaRPr kumimoji="0" lang="tr-TR" sz="1200" b="0" i="0" u="none" strike="noStrike" kern="0" cap="none" spc="0" normalizeH="0" baseline="0" noProof="0" dirty="0">
                <a:ln>
                  <a:noFill/>
                </a:ln>
                <a:solidFill>
                  <a:schemeClr val="bg1"/>
                </a:solidFill>
                <a:effectLst/>
                <a:uLnTx/>
                <a:uFillTx/>
                <a:latin typeface="Arial" panose="020B0604020202020204" pitchFamily="34" charset="0"/>
                <a:ea typeface="+mn-ea"/>
                <a:cs typeface="+mn-cs"/>
              </a:endParaRPr>
            </a:p>
          </p:txBody>
        </p:sp>
        <p:sp>
          <p:nvSpPr>
            <p:cNvPr id="35" name="Serbest Form 34"/>
            <p:cNvSpPr/>
            <p:nvPr/>
          </p:nvSpPr>
          <p:spPr>
            <a:xfrm>
              <a:off x="77321" y="4091692"/>
              <a:ext cx="4926305" cy="1106541"/>
            </a:xfrm>
            <a:custGeom>
              <a:avLst/>
              <a:gdLst>
                <a:gd name="connsiteX0" fmla="*/ 0 w 5335396"/>
                <a:gd name="connsiteY0" fmla="*/ 841286 h 841286"/>
                <a:gd name="connsiteX1" fmla="*/ 666921 w 5335396"/>
                <a:gd name="connsiteY1" fmla="*/ 0 h 841286"/>
                <a:gd name="connsiteX2" fmla="*/ 4668475 w 5335396"/>
                <a:gd name="connsiteY2" fmla="*/ 0 h 841286"/>
                <a:gd name="connsiteX3" fmla="*/ 5335396 w 5335396"/>
                <a:gd name="connsiteY3" fmla="*/ 841286 h 841286"/>
                <a:gd name="connsiteX4" fmla="*/ 0 w 5335396"/>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5396" h="841286">
                  <a:moveTo>
                    <a:pt x="0" y="841286"/>
                  </a:moveTo>
                  <a:lnTo>
                    <a:pt x="666921" y="0"/>
                  </a:lnTo>
                  <a:lnTo>
                    <a:pt x="4668475" y="0"/>
                  </a:lnTo>
                  <a:lnTo>
                    <a:pt x="5335396" y="841286"/>
                  </a:lnTo>
                  <a:lnTo>
                    <a:pt x="0" y="841286"/>
                  </a:lnTo>
                  <a:close/>
                </a:path>
              </a:pathLst>
            </a:custGeom>
            <a:solidFill>
              <a:srgbClr val="FFA3A3"/>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959095" tIns="25400" rIns="959094" bIns="25400" numCol="1" spcCol="1270" anchor="ctr" anchorCtr="0">
              <a:noAutofit/>
            </a:bodyPr>
            <a:lstStyle/>
            <a:p>
              <a:pPr marL="0" marR="0" lvl="0" indent="0" algn="ctr" defTabSz="889000" eaLnBrk="1" fontAlgn="auto" latinLnBrk="0" hangingPunct="1">
                <a:lnSpc>
                  <a:spcPct val="100000"/>
                </a:lnSpc>
                <a:spcBef>
                  <a:spcPts val="0"/>
                </a:spcBef>
                <a:spcAft>
                  <a:spcPts val="0"/>
                </a:spcAft>
                <a:buClrTx/>
                <a:buSzTx/>
                <a:buFontTx/>
                <a:buNone/>
                <a:tabLst/>
                <a:defRPr/>
              </a:pPr>
              <a:r>
                <a:rPr lang="tr-TR" sz="1600" b="1" kern="0" dirty="0">
                  <a:solidFill>
                    <a:prstClr val="black"/>
                  </a:solidFill>
                  <a:latin typeface="Arial" panose="020B0604020202020204" pitchFamily="34" charset="0"/>
                  <a:cs typeface="Arial" panose="020B0604020202020204" pitchFamily="34" charset="0"/>
                </a:rPr>
                <a:t>E.6.2.3</a:t>
              </a:r>
            </a:p>
          </p:txBody>
        </p:sp>
      </p:grpSp>
      <p:sp>
        <p:nvSpPr>
          <p:cNvPr id="23" name="Yuvarlatılmış Dikdörtgen 22"/>
          <p:cNvSpPr/>
          <p:nvPr/>
        </p:nvSpPr>
        <p:spPr>
          <a:xfrm>
            <a:off x="3895344" y="5553363"/>
            <a:ext cx="3218378" cy="827341"/>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360363" lvl="0">
              <a:defRPr/>
            </a:pPr>
            <a:r>
              <a:rPr kumimoji="0" lang="tr-TR" sz="1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TAMAMLANMA TARİHİ</a:t>
            </a:r>
            <a:endParaRPr lang="tr-TR" sz="1200" kern="0" dirty="0">
              <a:solidFill>
                <a:prstClr val="black"/>
              </a:solidFill>
              <a:latin typeface="Arial" panose="020B0604020202020204" pitchFamily="34" charset="0"/>
              <a:cs typeface="Arial" panose="020B0604020202020204" pitchFamily="34" charset="0"/>
            </a:endParaRPr>
          </a:p>
          <a:p>
            <a:pPr marL="360363" lvl="0">
              <a:defRPr/>
            </a:pPr>
            <a:r>
              <a:rPr lang="tr-TR" sz="1200" kern="0" dirty="0">
                <a:solidFill>
                  <a:prstClr val="black"/>
                </a:solidFill>
                <a:latin typeface="Arial" panose="020B0604020202020204" pitchFamily="34" charset="0"/>
                <a:cs typeface="Arial" panose="020B0604020202020204" pitchFamily="34" charset="0"/>
              </a:rPr>
              <a:t>4. Çeyrek Dönem 2025</a:t>
            </a:r>
          </a:p>
          <a:p>
            <a:pPr marL="360363" lvl="0">
              <a:defRPr/>
            </a:pPr>
            <a:r>
              <a:rPr lang="tr-TR" sz="1200" kern="0" dirty="0">
                <a:solidFill>
                  <a:prstClr val="black"/>
                </a:solidFill>
                <a:latin typeface="Arial" panose="020B0604020202020204" pitchFamily="34" charset="0"/>
                <a:cs typeface="Arial" panose="020B0604020202020204" pitchFamily="34" charset="0"/>
              </a:rPr>
              <a:t>4. Çeyrek Dönem 2026</a:t>
            </a:r>
          </a:p>
        </p:txBody>
      </p:sp>
      <p:sp>
        <p:nvSpPr>
          <p:cNvPr id="24" name="Yuvarlatılmış Dikdörtgen 23"/>
          <p:cNvSpPr/>
          <p:nvPr/>
        </p:nvSpPr>
        <p:spPr>
          <a:xfrm>
            <a:off x="438869" y="5553363"/>
            <a:ext cx="3456475" cy="813815"/>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265113">
              <a:defRPr/>
            </a:pPr>
            <a:r>
              <a:rPr kumimoji="0" lang="tr-TR" sz="1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SORUMLU BİRİM</a:t>
            </a:r>
          </a:p>
          <a:p>
            <a:pPr marL="265113">
              <a:defRPr/>
            </a:pPr>
            <a:r>
              <a:rPr lang="tr-TR" sz="1200" kern="0" dirty="0">
                <a:solidFill>
                  <a:prstClr val="black"/>
                </a:solidFill>
                <a:latin typeface="Arial" panose="020B0604020202020204" pitchFamily="34" charset="0"/>
                <a:cs typeface="Arial" panose="020B0604020202020204" pitchFamily="34" charset="0"/>
              </a:rPr>
              <a:t>Merkez Birimler/İl Sağlık Müdürlükleri</a:t>
            </a:r>
          </a:p>
        </p:txBody>
      </p:sp>
      <p:sp>
        <p:nvSpPr>
          <p:cNvPr id="25" name="Yuvarlatılmış Dikdörtgen 24"/>
          <p:cNvSpPr/>
          <p:nvPr/>
        </p:nvSpPr>
        <p:spPr>
          <a:xfrm>
            <a:off x="7113722" y="5553362"/>
            <a:ext cx="4073746" cy="813815"/>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265113">
              <a:defRPr/>
            </a:pPr>
            <a:r>
              <a:rPr lang="tr-TR" sz="1400" b="1" kern="0" dirty="0">
                <a:solidFill>
                  <a:prstClr val="black"/>
                </a:solidFill>
                <a:latin typeface="Arial" panose="020B0604020202020204" pitchFamily="34" charset="0"/>
                <a:cs typeface="Arial" panose="020B0604020202020204" pitchFamily="34" charset="0"/>
              </a:rPr>
              <a:t>Eylem Çıktısı</a:t>
            </a:r>
          </a:p>
          <a:p>
            <a:pPr marL="265113">
              <a:defRPr/>
            </a:pPr>
            <a:r>
              <a:rPr lang="sv-SE" sz="1400" kern="0" dirty="0">
                <a:solidFill>
                  <a:prstClr val="black"/>
                </a:solidFill>
                <a:latin typeface="Arial" panose="020B0604020202020204" pitchFamily="34" charset="0"/>
                <a:cs typeface="Arial" panose="020B0604020202020204" pitchFamily="34" charset="0"/>
              </a:rPr>
              <a:t>Operasyonel Risk Değerlendirme Raporu</a:t>
            </a:r>
            <a:endParaRPr lang="tr-TR" sz="1400" kern="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8226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Unvan 3"/>
          <p:cNvSpPr>
            <a:spLocks noGrp="1"/>
          </p:cNvSpPr>
          <p:nvPr>
            <p:ph type="title" idx="4294967295"/>
          </p:nvPr>
        </p:nvSpPr>
        <p:spPr>
          <a:xfrm>
            <a:off x="1112187" y="348682"/>
            <a:ext cx="4118937" cy="453576"/>
          </a:xfrm>
          <a:prstGeom prst="rect">
            <a:avLst/>
          </a:prstGeom>
        </p:spPr>
        <p:txBody>
          <a:bodyPr/>
          <a:lstStyle/>
          <a:p>
            <a:r>
              <a:rPr lang="tr-TR" sz="2000" b="1" dirty="0"/>
              <a:t>Risk Değerlendirme Standartları</a:t>
            </a:r>
          </a:p>
        </p:txBody>
      </p:sp>
      <p:grpSp>
        <p:nvGrpSpPr>
          <p:cNvPr id="4" name="Grup 3"/>
          <p:cNvGrpSpPr/>
          <p:nvPr/>
        </p:nvGrpSpPr>
        <p:grpSpPr>
          <a:xfrm>
            <a:off x="406136" y="1699810"/>
            <a:ext cx="9789423" cy="3620369"/>
            <a:chOff x="77321" y="1276988"/>
            <a:chExt cx="10602989" cy="3921245"/>
          </a:xfrm>
        </p:grpSpPr>
        <p:sp>
          <p:nvSpPr>
            <p:cNvPr id="15" name="Beşgen 14"/>
            <p:cNvSpPr/>
            <p:nvPr/>
          </p:nvSpPr>
          <p:spPr>
            <a:xfrm>
              <a:off x="3669966" y="3151073"/>
              <a:ext cx="5506276" cy="900000"/>
            </a:xfrm>
            <a:prstGeom prst="homePlate">
              <a:avLst/>
            </a:prstGeom>
            <a:solidFill>
              <a:srgbClr val="FF5353"/>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lvl="0">
                <a:defRPr/>
              </a:pPr>
              <a:r>
                <a:rPr lang="tr-TR" sz="1200" b="1" kern="0" dirty="0">
                  <a:solidFill>
                    <a:srgbClr val="E7E6E6"/>
                  </a:solidFill>
                  <a:latin typeface="Arial" panose="020B0604020202020204" pitchFamily="34" charset="0"/>
                </a:rPr>
                <a:t>Risklerin gerçekleşme olasılığı ve muhtemel etkileri yılda en az bir kez analiz edilmelidir.</a:t>
              </a:r>
            </a:p>
          </p:txBody>
        </p:sp>
        <p:sp>
          <p:nvSpPr>
            <p:cNvPr id="16" name="Beşgen 15"/>
            <p:cNvSpPr/>
            <p:nvPr/>
          </p:nvSpPr>
          <p:spPr>
            <a:xfrm>
              <a:off x="4387475" y="4090156"/>
              <a:ext cx="6292835" cy="1106541"/>
            </a:xfrm>
            <a:prstGeom prst="homePlate">
              <a:avLst/>
            </a:prstGeom>
            <a:solidFill>
              <a:srgbClr val="FFA3A3"/>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lvl="0">
                <a:defRPr/>
              </a:pPr>
              <a:r>
                <a:rPr lang="tr-TR" sz="1200" b="1" u="sng" kern="0" dirty="0">
                  <a:latin typeface="Arial" panose="020B0604020202020204" pitchFamily="34" charset="0"/>
                  <a:cs typeface="Arial" panose="020B0604020202020204" pitchFamily="34" charset="0"/>
                </a:rPr>
                <a:t>Harcama Birimi düzeyinde</a:t>
              </a:r>
              <a:r>
                <a:rPr lang="tr-TR" sz="1200" kern="0" dirty="0">
                  <a:latin typeface="Arial" panose="020B0604020202020204" pitchFamily="34" charset="0"/>
                  <a:cs typeface="Arial" panose="020B0604020202020204" pitchFamily="34" charset="0"/>
                </a:rPr>
                <a:t> belirlenen Kurumsal risklerin Risk Haritasının oluşturulması.</a:t>
              </a:r>
            </a:p>
          </p:txBody>
        </p:sp>
        <p:sp>
          <p:nvSpPr>
            <p:cNvPr id="19" name="Beşgen 18"/>
            <p:cNvSpPr/>
            <p:nvPr/>
          </p:nvSpPr>
          <p:spPr>
            <a:xfrm>
              <a:off x="3072674" y="2215817"/>
              <a:ext cx="5280214" cy="900000"/>
            </a:xfrm>
            <a:prstGeom prst="homePlate">
              <a:avLst/>
            </a:prstGeom>
            <a:solidFill>
              <a:srgbClr val="C80000"/>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lvl="0">
                <a:defRPr/>
              </a:pPr>
              <a:r>
                <a:rPr lang="tr-TR" sz="1100" b="1" u="sng" kern="0" dirty="0">
                  <a:solidFill>
                    <a:prstClr val="white"/>
                  </a:solidFill>
                  <a:latin typeface="Arial" panose="020B0604020202020204" pitchFamily="34" charset="0"/>
                  <a:cs typeface="Arial" panose="020B0604020202020204" pitchFamily="34" charset="0"/>
                </a:rPr>
                <a:t>Risklerin Belirlenmesi ve Değerlendirilmesi:</a:t>
              </a:r>
              <a:r>
                <a:rPr lang="tr-TR" sz="1100" kern="0" dirty="0">
                  <a:solidFill>
                    <a:prstClr val="white"/>
                  </a:solidFill>
                  <a:latin typeface="Arial" panose="020B0604020202020204" pitchFamily="34" charset="0"/>
                  <a:cs typeface="Arial" panose="020B0604020202020204" pitchFamily="34" charset="0"/>
                </a:rPr>
                <a:t> İdareler, sistemli bir şekilde analizler yaparak amaç ve hedeflerinin gerçekleşmesini engelleyebilecek iç ve dış riskleri tanımlayarak değerlendirmeli ve alınacak önlemleri belirlemelidir.</a:t>
              </a:r>
            </a:p>
          </p:txBody>
        </p:sp>
        <p:sp>
          <p:nvSpPr>
            <p:cNvPr id="30" name="Beşgen 29"/>
            <p:cNvSpPr/>
            <p:nvPr/>
          </p:nvSpPr>
          <p:spPr>
            <a:xfrm>
              <a:off x="2495729" y="1283321"/>
              <a:ext cx="4461247" cy="900000"/>
            </a:xfrm>
            <a:prstGeom prst="homePlate">
              <a:avLst/>
            </a:prstGeom>
            <a:solidFill>
              <a:srgbClr val="8C0000"/>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marR="0" lvl="0" indent="0" defTabSz="914400" eaLnBrk="1" fontAlgn="auto" latinLnBrk="0" hangingPunct="1">
                <a:lnSpc>
                  <a:spcPct val="100000"/>
                </a:lnSpc>
                <a:spcBef>
                  <a:spcPts val="0"/>
                </a:spcBef>
                <a:spcAft>
                  <a:spcPts val="0"/>
                </a:spcAft>
                <a:buClrTx/>
                <a:buSzTx/>
                <a:buFontTx/>
                <a:buNone/>
                <a:tabLst/>
                <a:defRPr/>
              </a:pPr>
              <a:r>
                <a:rPr kumimoji="0" lang="tr-TR" b="0" i="0" u="none" strike="noStrike" kern="0" cap="none" spc="0" normalizeH="0" baseline="0" noProof="0" dirty="0">
                  <a:ln>
                    <a:noFill/>
                  </a:ln>
                  <a:solidFill>
                    <a:prstClr val="white"/>
                  </a:solidFill>
                  <a:effectLst/>
                  <a:uLnTx/>
                  <a:uFillTx/>
                  <a:latin typeface="Arial" panose="020B0604020202020204" pitchFamily="34" charset="0"/>
                  <a:ea typeface="+mn-ea"/>
                  <a:cs typeface="+mn-cs"/>
                </a:rPr>
                <a:t>RİSK DEĞERLENDİRME</a:t>
              </a:r>
            </a:p>
          </p:txBody>
        </p:sp>
        <p:sp>
          <p:nvSpPr>
            <p:cNvPr id="32" name="Serbest Form 31"/>
            <p:cNvSpPr/>
            <p:nvPr/>
          </p:nvSpPr>
          <p:spPr>
            <a:xfrm>
              <a:off x="1882965" y="1276988"/>
              <a:ext cx="1231576" cy="906334"/>
            </a:xfrm>
            <a:custGeom>
              <a:avLst/>
              <a:gdLst>
                <a:gd name="connsiteX0" fmla="*/ 0 w 1333849"/>
                <a:gd name="connsiteY0" fmla="*/ 841286 h 841286"/>
                <a:gd name="connsiteX1" fmla="*/ 666921 w 1333849"/>
                <a:gd name="connsiteY1" fmla="*/ 0 h 841286"/>
                <a:gd name="connsiteX2" fmla="*/ 666928 w 1333849"/>
                <a:gd name="connsiteY2" fmla="*/ 0 h 841286"/>
                <a:gd name="connsiteX3" fmla="*/ 1333849 w 1333849"/>
                <a:gd name="connsiteY3" fmla="*/ 841286 h 841286"/>
                <a:gd name="connsiteX4" fmla="*/ 0 w 1333849"/>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849" h="841286">
                  <a:moveTo>
                    <a:pt x="0" y="841286"/>
                  </a:moveTo>
                  <a:lnTo>
                    <a:pt x="666921" y="0"/>
                  </a:lnTo>
                  <a:lnTo>
                    <a:pt x="666928" y="0"/>
                  </a:lnTo>
                  <a:lnTo>
                    <a:pt x="1333849" y="841286"/>
                  </a:lnTo>
                  <a:lnTo>
                    <a:pt x="0" y="841286"/>
                  </a:lnTo>
                  <a:close/>
                </a:path>
              </a:pathLst>
            </a:custGeom>
            <a:solidFill>
              <a:srgbClr val="8C0000"/>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20320" tIns="20320" rIns="20320" bIns="20320" numCol="1" spcCol="1270" anchor="ctr" anchorCtr="0">
              <a:noAutofit/>
            </a:bodyPr>
            <a:lstStyle/>
            <a:p>
              <a:pPr marL="0" marR="0" lvl="0" indent="0" algn="ctr" defTabSz="711200" eaLnBrk="1" fontAlgn="auto" latinLnBrk="0" hangingPunct="1">
                <a:lnSpc>
                  <a:spcPct val="100000"/>
                </a:lnSpc>
                <a:spcBef>
                  <a:spcPct val="0"/>
                </a:spcBef>
                <a:spcAft>
                  <a:spcPts val="0"/>
                </a:spcAft>
                <a:buClrTx/>
                <a:buSzTx/>
                <a:buFontTx/>
                <a:buNone/>
                <a:tabLst/>
                <a:defRPr/>
              </a:pPr>
              <a:endParaRPr kumimoji="0" lang="tr-TR" sz="1100" b="1" i="0" u="none" strike="noStrike" kern="0" cap="none" spc="0" normalizeH="0" baseline="0" noProof="0" dirty="0">
                <a:ln>
                  <a:noFill/>
                </a:ln>
                <a:solidFill>
                  <a:srgbClr val="E7E6E6"/>
                </a:solidFill>
                <a:effectLst/>
                <a:uLnTx/>
                <a:uFillTx/>
                <a:latin typeface="Arial" panose="020B0604020202020204" pitchFamily="34" charset="0"/>
                <a:ea typeface="+mn-ea"/>
                <a:cs typeface="+mn-cs"/>
              </a:endParaRPr>
            </a:p>
            <a:p>
              <a:pPr marL="0" marR="0" lvl="0" indent="0" algn="ctr" defTabSz="711200" eaLnBrk="1" fontAlgn="auto" latinLnBrk="0" hangingPunct="1">
                <a:lnSpc>
                  <a:spcPct val="100000"/>
                </a:lnSpc>
                <a:spcBef>
                  <a:spcPct val="0"/>
                </a:spcBef>
                <a:spcAft>
                  <a:spcPts val="0"/>
                </a:spcAft>
                <a:buClrTx/>
                <a:buSzTx/>
                <a:buFontTx/>
                <a:buNone/>
                <a:tabLst/>
                <a:defRPr/>
              </a:pPr>
              <a:endParaRPr kumimoji="0" lang="tr-TR" sz="1100" b="1" i="0" u="none" strike="noStrike" kern="0" cap="none" spc="0" normalizeH="0" baseline="0" noProof="0" dirty="0">
                <a:ln>
                  <a:noFill/>
                </a:ln>
                <a:solidFill>
                  <a:srgbClr val="E7E6E6"/>
                </a:solidFill>
                <a:effectLst/>
                <a:uLnTx/>
                <a:uFillTx/>
                <a:latin typeface="Arial" panose="020B0604020202020204" pitchFamily="34" charset="0"/>
                <a:ea typeface="+mn-ea"/>
                <a:cs typeface="+mn-cs"/>
              </a:endParaRPr>
            </a:p>
            <a:p>
              <a:pPr marL="0" marR="0" lvl="0" indent="0" algn="ctr" defTabSz="711200" eaLnBrk="1" fontAlgn="auto" latinLnBrk="0" hangingPunct="1">
                <a:lnSpc>
                  <a:spcPct val="100000"/>
                </a:lnSpc>
                <a:spcBef>
                  <a:spcPct val="0"/>
                </a:spcBef>
                <a:spcAft>
                  <a:spcPts val="0"/>
                </a:spcAft>
                <a:buClrTx/>
                <a:buSzTx/>
                <a:buFontTx/>
                <a:buNone/>
                <a:tabLst/>
                <a:defRPr/>
              </a:pPr>
              <a:r>
                <a:rPr kumimoji="0" lang="tr-TR" sz="1200" b="1" i="0" u="none" strike="noStrike" kern="0" cap="none" spc="0" normalizeH="0" baseline="0" noProof="0" dirty="0">
                  <a:ln>
                    <a:noFill/>
                  </a:ln>
                  <a:solidFill>
                    <a:srgbClr val="E7E6E6"/>
                  </a:solidFill>
                  <a:effectLst/>
                  <a:uLnTx/>
                  <a:uFillTx/>
                  <a:latin typeface="Arial" panose="020B0604020202020204" pitchFamily="34" charset="0"/>
                  <a:ea typeface="+mn-ea"/>
                  <a:cs typeface="+mn-cs"/>
                </a:rPr>
                <a:t>Bileşen 2</a:t>
              </a:r>
            </a:p>
          </p:txBody>
        </p:sp>
        <p:sp>
          <p:nvSpPr>
            <p:cNvPr id="33" name="Serbest Form 32"/>
            <p:cNvSpPr/>
            <p:nvPr/>
          </p:nvSpPr>
          <p:spPr>
            <a:xfrm>
              <a:off x="1276990" y="2215816"/>
              <a:ext cx="2463151" cy="900001"/>
            </a:xfrm>
            <a:custGeom>
              <a:avLst/>
              <a:gdLst>
                <a:gd name="connsiteX0" fmla="*/ 0 w 2667698"/>
                <a:gd name="connsiteY0" fmla="*/ 841286 h 841286"/>
                <a:gd name="connsiteX1" fmla="*/ 666921 w 2667698"/>
                <a:gd name="connsiteY1" fmla="*/ 0 h 841286"/>
                <a:gd name="connsiteX2" fmla="*/ 2000777 w 2667698"/>
                <a:gd name="connsiteY2" fmla="*/ 0 h 841286"/>
                <a:gd name="connsiteX3" fmla="*/ 2667698 w 2667698"/>
                <a:gd name="connsiteY3" fmla="*/ 841286 h 841286"/>
                <a:gd name="connsiteX4" fmla="*/ 0 w 2667698"/>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698" h="841286">
                  <a:moveTo>
                    <a:pt x="0" y="841286"/>
                  </a:moveTo>
                  <a:lnTo>
                    <a:pt x="666921" y="0"/>
                  </a:lnTo>
                  <a:lnTo>
                    <a:pt x="2000777" y="0"/>
                  </a:lnTo>
                  <a:lnTo>
                    <a:pt x="2667698" y="841286"/>
                  </a:lnTo>
                  <a:lnTo>
                    <a:pt x="0" y="841286"/>
                  </a:lnTo>
                  <a:close/>
                </a:path>
              </a:pathLst>
            </a:custGeom>
            <a:solidFill>
              <a:srgbClr val="C80000"/>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492248" tIns="25400" rIns="492247" bIns="254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endParaRPr kumimoji="0" lang="tr-TR" sz="1200" b="1" i="0" u="none" strike="noStrike" kern="0" cap="none" spc="0" normalizeH="0" baseline="0" noProof="0" dirty="0">
                <a:ln>
                  <a:noFill/>
                </a:ln>
                <a:solidFill>
                  <a:srgbClr val="E7E6E6"/>
                </a:solidFill>
                <a:effectLst/>
                <a:uLnTx/>
                <a:uFillTx/>
                <a:latin typeface="Arial" panose="020B0604020202020204" pitchFamily="34" charset="0"/>
                <a:ea typeface="+mn-ea"/>
                <a:cs typeface="+mn-cs"/>
              </a:endParaRPr>
            </a:p>
            <a:p>
              <a:pPr marL="0" marR="0" lvl="0" indent="0" algn="ctr" defTabSz="889000" eaLnBrk="1" fontAlgn="auto" latinLnBrk="0" hangingPunct="1">
                <a:lnSpc>
                  <a:spcPct val="90000"/>
                </a:lnSpc>
                <a:spcBef>
                  <a:spcPct val="0"/>
                </a:spcBef>
                <a:spcAft>
                  <a:spcPct val="35000"/>
                </a:spcAft>
                <a:buClrTx/>
                <a:buSzTx/>
                <a:buFontTx/>
                <a:buNone/>
                <a:tabLst/>
                <a:defRPr/>
              </a:pPr>
              <a:r>
                <a:rPr kumimoji="0" lang="tr-TR" sz="1200" b="1" i="0" u="none" strike="noStrike" kern="0" cap="none" spc="0" normalizeH="0" baseline="0" noProof="0" dirty="0">
                  <a:ln>
                    <a:noFill/>
                  </a:ln>
                  <a:solidFill>
                    <a:srgbClr val="E7E6E6"/>
                  </a:solidFill>
                  <a:effectLst/>
                  <a:uLnTx/>
                  <a:uFillTx/>
                  <a:latin typeface="Arial" panose="020B0604020202020204" pitchFamily="34" charset="0"/>
                  <a:ea typeface="+mn-ea"/>
                  <a:cs typeface="+mn-cs"/>
                </a:rPr>
                <a:t>Standart RDS 6 </a:t>
              </a:r>
              <a:endParaRPr kumimoji="0" lang="tr-TR" sz="1200" b="0" i="0" u="none" strike="noStrike" kern="0" cap="none" spc="0" normalizeH="0" baseline="0" noProof="0" dirty="0">
                <a:ln>
                  <a:noFill/>
                </a:ln>
                <a:solidFill>
                  <a:srgbClr val="E7E6E6"/>
                </a:solidFill>
                <a:effectLst/>
                <a:uLnTx/>
                <a:uFillTx/>
                <a:latin typeface="Arial" panose="020B0604020202020204" pitchFamily="34" charset="0"/>
                <a:ea typeface="+mn-ea"/>
                <a:cs typeface="+mn-cs"/>
              </a:endParaRPr>
            </a:p>
          </p:txBody>
        </p:sp>
        <p:sp>
          <p:nvSpPr>
            <p:cNvPr id="34" name="Serbest Form 33"/>
            <p:cNvSpPr/>
            <p:nvPr/>
          </p:nvSpPr>
          <p:spPr>
            <a:xfrm>
              <a:off x="680714" y="3158582"/>
              <a:ext cx="3694728" cy="900000"/>
            </a:xfrm>
            <a:custGeom>
              <a:avLst/>
              <a:gdLst>
                <a:gd name="connsiteX0" fmla="*/ 0 w 4001547"/>
                <a:gd name="connsiteY0" fmla="*/ 841286 h 841286"/>
                <a:gd name="connsiteX1" fmla="*/ 666921 w 4001547"/>
                <a:gd name="connsiteY1" fmla="*/ 0 h 841286"/>
                <a:gd name="connsiteX2" fmla="*/ 3334626 w 4001547"/>
                <a:gd name="connsiteY2" fmla="*/ 0 h 841286"/>
                <a:gd name="connsiteX3" fmla="*/ 4001547 w 4001547"/>
                <a:gd name="connsiteY3" fmla="*/ 841286 h 841286"/>
                <a:gd name="connsiteX4" fmla="*/ 0 w 4001547"/>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1547" h="841286">
                  <a:moveTo>
                    <a:pt x="0" y="841286"/>
                  </a:moveTo>
                  <a:lnTo>
                    <a:pt x="666921" y="0"/>
                  </a:lnTo>
                  <a:lnTo>
                    <a:pt x="3334626" y="0"/>
                  </a:lnTo>
                  <a:lnTo>
                    <a:pt x="4001547" y="841286"/>
                  </a:lnTo>
                  <a:lnTo>
                    <a:pt x="0" y="841286"/>
                  </a:lnTo>
                  <a:close/>
                </a:path>
              </a:pathLst>
            </a:custGeom>
            <a:solidFill>
              <a:srgbClr val="FF5353"/>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725671" tIns="25400" rIns="725671" bIns="254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tr-TR" sz="1200" b="1" i="0" u="none" strike="noStrike" kern="0" cap="none" spc="0" normalizeH="0" baseline="0" noProof="0" dirty="0">
                  <a:ln>
                    <a:noFill/>
                  </a:ln>
                  <a:solidFill>
                    <a:schemeClr val="bg1"/>
                  </a:solidFill>
                  <a:effectLst/>
                  <a:uLnTx/>
                  <a:uFillTx/>
                  <a:latin typeface="Arial" panose="020B0604020202020204" pitchFamily="34" charset="0"/>
                  <a:ea typeface="+mn-ea"/>
                  <a:cs typeface="+mn-cs"/>
                </a:rPr>
                <a:t>Genel Şart RDS 6.2</a:t>
              </a:r>
              <a:endParaRPr kumimoji="0" lang="tr-TR" sz="1200" b="0" i="0" u="none" strike="noStrike" kern="0" cap="none" spc="0" normalizeH="0" baseline="0" noProof="0" dirty="0">
                <a:ln>
                  <a:noFill/>
                </a:ln>
                <a:solidFill>
                  <a:schemeClr val="bg1"/>
                </a:solidFill>
                <a:effectLst/>
                <a:uLnTx/>
                <a:uFillTx/>
                <a:latin typeface="Arial" panose="020B0604020202020204" pitchFamily="34" charset="0"/>
                <a:ea typeface="+mn-ea"/>
                <a:cs typeface="+mn-cs"/>
              </a:endParaRPr>
            </a:p>
          </p:txBody>
        </p:sp>
        <p:sp>
          <p:nvSpPr>
            <p:cNvPr id="35" name="Serbest Form 34"/>
            <p:cNvSpPr/>
            <p:nvPr/>
          </p:nvSpPr>
          <p:spPr>
            <a:xfrm>
              <a:off x="77321" y="4091692"/>
              <a:ext cx="4926305" cy="1106541"/>
            </a:xfrm>
            <a:custGeom>
              <a:avLst/>
              <a:gdLst>
                <a:gd name="connsiteX0" fmla="*/ 0 w 5335396"/>
                <a:gd name="connsiteY0" fmla="*/ 841286 h 841286"/>
                <a:gd name="connsiteX1" fmla="*/ 666921 w 5335396"/>
                <a:gd name="connsiteY1" fmla="*/ 0 h 841286"/>
                <a:gd name="connsiteX2" fmla="*/ 4668475 w 5335396"/>
                <a:gd name="connsiteY2" fmla="*/ 0 h 841286"/>
                <a:gd name="connsiteX3" fmla="*/ 5335396 w 5335396"/>
                <a:gd name="connsiteY3" fmla="*/ 841286 h 841286"/>
                <a:gd name="connsiteX4" fmla="*/ 0 w 5335396"/>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5396" h="841286">
                  <a:moveTo>
                    <a:pt x="0" y="841286"/>
                  </a:moveTo>
                  <a:lnTo>
                    <a:pt x="666921" y="0"/>
                  </a:lnTo>
                  <a:lnTo>
                    <a:pt x="4668475" y="0"/>
                  </a:lnTo>
                  <a:lnTo>
                    <a:pt x="5335396" y="841286"/>
                  </a:lnTo>
                  <a:lnTo>
                    <a:pt x="0" y="841286"/>
                  </a:lnTo>
                  <a:close/>
                </a:path>
              </a:pathLst>
            </a:custGeom>
            <a:solidFill>
              <a:srgbClr val="FFA3A3"/>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959095" tIns="25400" rIns="959094" bIns="25400" numCol="1" spcCol="1270" anchor="ctr" anchorCtr="0">
              <a:noAutofit/>
            </a:bodyPr>
            <a:lstStyle/>
            <a:p>
              <a:pPr marL="0" marR="0" lvl="0" indent="0" algn="ctr" defTabSz="889000" eaLnBrk="1" fontAlgn="auto" latinLnBrk="0" hangingPunct="1">
                <a:lnSpc>
                  <a:spcPct val="100000"/>
                </a:lnSpc>
                <a:spcBef>
                  <a:spcPts val="0"/>
                </a:spcBef>
                <a:spcAft>
                  <a:spcPts val="0"/>
                </a:spcAft>
                <a:buClrTx/>
                <a:buSzTx/>
                <a:buFontTx/>
                <a:buNone/>
                <a:tabLst/>
                <a:defRPr/>
              </a:pPr>
              <a:r>
                <a:rPr lang="tr-TR" sz="1600" b="1" kern="0" dirty="0">
                  <a:solidFill>
                    <a:prstClr val="black"/>
                  </a:solidFill>
                  <a:latin typeface="Arial" panose="020B0604020202020204" pitchFamily="34" charset="0"/>
                  <a:cs typeface="Arial" panose="020B0604020202020204" pitchFamily="34" charset="0"/>
                </a:rPr>
                <a:t>E.6.2.10</a:t>
              </a:r>
            </a:p>
          </p:txBody>
        </p:sp>
      </p:grpSp>
      <p:sp>
        <p:nvSpPr>
          <p:cNvPr id="24" name="Yuvarlatılmış Dikdörtgen 23"/>
          <p:cNvSpPr/>
          <p:nvPr/>
        </p:nvSpPr>
        <p:spPr>
          <a:xfrm>
            <a:off x="454109" y="5553363"/>
            <a:ext cx="3456475" cy="813815"/>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265113">
              <a:defRPr/>
            </a:pPr>
            <a:r>
              <a:rPr kumimoji="0" lang="tr-TR" sz="1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SORUMLU BİRİM</a:t>
            </a:r>
          </a:p>
          <a:p>
            <a:pPr marL="265113">
              <a:defRPr/>
            </a:pPr>
            <a:r>
              <a:rPr lang="tr-TR" sz="1200" kern="0" dirty="0">
                <a:solidFill>
                  <a:prstClr val="black"/>
                </a:solidFill>
                <a:latin typeface="Arial" panose="020B0604020202020204" pitchFamily="34" charset="0"/>
                <a:cs typeface="Arial" panose="020B0604020202020204" pitchFamily="34" charset="0"/>
              </a:rPr>
              <a:t>Merkez Birimler</a:t>
            </a:r>
          </a:p>
        </p:txBody>
      </p:sp>
      <p:sp>
        <p:nvSpPr>
          <p:cNvPr id="25" name="Yuvarlatılmış Dikdörtgen 24"/>
          <p:cNvSpPr/>
          <p:nvPr/>
        </p:nvSpPr>
        <p:spPr>
          <a:xfrm>
            <a:off x="7113722" y="5553362"/>
            <a:ext cx="4073746" cy="813815"/>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265113">
              <a:defRPr/>
            </a:pPr>
            <a:r>
              <a:rPr lang="tr-TR" sz="1400" b="1" kern="0" dirty="0">
                <a:solidFill>
                  <a:prstClr val="black"/>
                </a:solidFill>
                <a:latin typeface="Arial" panose="020B0604020202020204" pitchFamily="34" charset="0"/>
                <a:cs typeface="Arial" panose="020B0604020202020204" pitchFamily="34" charset="0"/>
              </a:rPr>
              <a:t>Eylem Çıktısı</a:t>
            </a:r>
          </a:p>
          <a:p>
            <a:pPr marL="265113">
              <a:defRPr/>
            </a:pPr>
            <a:r>
              <a:rPr lang="sv-SE" sz="1400" kern="0" dirty="0">
                <a:solidFill>
                  <a:prstClr val="black"/>
                </a:solidFill>
                <a:latin typeface="Arial" panose="020B0604020202020204" pitchFamily="34" charset="0"/>
                <a:cs typeface="Arial" panose="020B0604020202020204" pitchFamily="34" charset="0"/>
              </a:rPr>
              <a:t>Kurumsal RiskYönetimi Modülü</a:t>
            </a:r>
            <a:endParaRPr lang="tr-TR" sz="1400" kern="0" dirty="0">
              <a:solidFill>
                <a:prstClr val="black"/>
              </a:solidFill>
              <a:latin typeface="Arial" panose="020B0604020202020204" pitchFamily="34" charset="0"/>
              <a:cs typeface="Arial" panose="020B0604020202020204" pitchFamily="34" charset="0"/>
            </a:endParaRPr>
          </a:p>
          <a:p>
            <a:pPr marL="265113">
              <a:defRPr/>
            </a:pPr>
            <a:r>
              <a:rPr lang="sv-SE" sz="1400" kern="0" dirty="0">
                <a:solidFill>
                  <a:prstClr val="black"/>
                </a:solidFill>
                <a:latin typeface="Arial" panose="020B0604020202020204" pitchFamily="34" charset="0"/>
                <a:cs typeface="Arial" panose="020B0604020202020204" pitchFamily="34" charset="0"/>
              </a:rPr>
              <a:t>(Kurumsal Risk Haritası)</a:t>
            </a:r>
            <a:endParaRPr lang="tr-TR" sz="1400" kern="0" dirty="0">
              <a:solidFill>
                <a:prstClr val="black"/>
              </a:solidFill>
              <a:latin typeface="Arial" panose="020B0604020202020204" pitchFamily="34" charset="0"/>
              <a:cs typeface="Arial" panose="020B0604020202020204" pitchFamily="34" charset="0"/>
            </a:endParaRPr>
          </a:p>
        </p:txBody>
      </p:sp>
      <p:sp>
        <p:nvSpPr>
          <p:cNvPr id="17" name="Yuvarlatılmış Dikdörtgen 16"/>
          <p:cNvSpPr/>
          <p:nvPr/>
        </p:nvSpPr>
        <p:spPr>
          <a:xfrm>
            <a:off x="3895344" y="5553363"/>
            <a:ext cx="3218378" cy="827341"/>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360363" lvl="0">
              <a:defRPr/>
            </a:pPr>
            <a:r>
              <a:rPr kumimoji="0" lang="tr-TR" sz="1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TAMAMLANMA TARİHİ</a:t>
            </a:r>
            <a:endParaRPr lang="tr-TR" sz="1200" kern="0" dirty="0">
              <a:solidFill>
                <a:prstClr val="black"/>
              </a:solidFill>
              <a:latin typeface="Arial" panose="020B0604020202020204" pitchFamily="34" charset="0"/>
              <a:cs typeface="Arial" panose="020B0604020202020204" pitchFamily="34" charset="0"/>
            </a:endParaRPr>
          </a:p>
          <a:p>
            <a:pPr marL="360363" lvl="0">
              <a:defRPr/>
            </a:pPr>
            <a:r>
              <a:rPr lang="tr-TR" sz="1200" kern="0" dirty="0">
                <a:solidFill>
                  <a:prstClr val="black"/>
                </a:solidFill>
                <a:latin typeface="Arial" panose="020B0604020202020204" pitchFamily="34" charset="0"/>
                <a:cs typeface="Arial" panose="020B0604020202020204" pitchFamily="34" charset="0"/>
              </a:rPr>
              <a:t>4. Çeyrek Dönem 2025</a:t>
            </a:r>
          </a:p>
          <a:p>
            <a:pPr marL="360363" lvl="0">
              <a:defRPr/>
            </a:pPr>
            <a:r>
              <a:rPr lang="tr-TR" sz="1200" kern="0" dirty="0">
                <a:solidFill>
                  <a:prstClr val="black"/>
                </a:solidFill>
                <a:latin typeface="Arial" panose="020B0604020202020204" pitchFamily="34" charset="0"/>
                <a:cs typeface="Arial" panose="020B0604020202020204" pitchFamily="34" charset="0"/>
              </a:rPr>
              <a:t>4. Çeyrek Dönem 2026</a:t>
            </a:r>
          </a:p>
        </p:txBody>
      </p:sp>
      <p:pic>
        <p:nvPicPr>
          <p:cNvPr id="18" name="Resim 17">
            <a:extLst>
              <a:ext uri="{FF2B5EF4-FFF2-40B4-BE49-F238E27FC236}">
                <a16:creationId xmlns:a16="http://schemas.microsoft.com/office/drawing/2014/main" id="{C0206F5B-CCB8-4D51-BAAD-6B9E47C923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6408" y="1595592"/>
            <a:ext cx="2133600" cy="2143125"/>
          </a:xfrm>
          <a:prstGeom prst="rect">
            <a:avLst/>
          </a:prstGeom>
        </p:spPr>
      </p:pic>
    </p:spTree>
    <p:extLst>
      <p:ext uri="{BB962C8B-B14F-4D97-AF65-F5344CB8AC3E}">
        <p14:creationId xmlns:p14="http://schemas.microsoft.com/office/powerpoint/2010/main" val="288465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Unvan 3"/>
          <p:cNvSpPr>
            <a:spLocks noGrp="1"/>
          </p:cNvSpPr>
          <p:nvPr>
            <p:ph type="title" idx="4294967295"/>
          </p:nvPr>
        </p:nvSpPr>
        <p:spPr>
          <a:xfrm>
            <a:off x="1150842" y="276974"/>
            <a:ext cx="4118936" cy="427696"/>
          </a:xfrm>
          <a:prstGeom prst="rect">
            <a:avLst/>
          </a:prstGeom>
        </p:spPr>
        <p:txBody>
          <a:bodyPr/>
          <a:lstStyle/>
          <a:p>
            <a:r>
              <a:rPr lang="tr-TR" sz="2000" b="1" dirty="0"/>
              <a:t>Risk Değerlendirme Standartları</a:t>
            </a:r>
          </a:p>
        </p:txBody>
      </p:sp>
      <p:grpSp>
        <p:nvGrpSpPr>
          <p:cNvPr id="4" name="Grup 3"/>
          <p:cNvGrpSpPr/>
          <p:nvPr/>
        </p:nvGrpSpPr>
        <p:grpSpPr>
          <a:xfrm>
            <a:off x="406136" y="1699810"/>
            <a:ext cx="9789423" cy="3620369"/>
            <a:chOff x="77321" y="1276988"/>
            <a:chExt cx="10602989" cy="3921245"/>
          </a:xfrm>
        </p:grpSpPr>
        <p:sp>
          <p:nvSpPr>
            <p:cNvPr id="15" name="Beşgen 14"/>
            <p:cNvSpPr/>
            <p:nvPr/>
          </p:nvSpPr>
          <p:spPr>
            <a:xfrm>
              <a:off x="3669966" y="3151073"/>
              <a:ext cx="5506276" cy="900000"/>
            </a:xfrm>
            <a:prstGeom prst="homePlate">
              <a:avLst/>
            </a:prstGeom>
            <a:solidFill>
              <a:srgbClr val="FF5353"/>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lvl="0">
                <a:defRPr/>
              </a:pPr>
              <a:r>
                <a:rPr lang="tr-TR" sz="1200" b="1" kern="0" dirty="0">
                  <a:solidFill>
                    <a:srgbClr val="E7E6E6"/>
                  </a:solidFill>
                  <a:latin typeface="Arial" panose="020B0604020202020204" pitchFamily="34" charset="0"/>
                </a:rPr>
                <a:t>Risklerin gerçekleşme olasılığı ve muhtemel etkileri yılda en az bir kez analiz edilmelidir.</a:t>
              </a:r>
            </a:p>
          </p:txBody>
        </p:sp>
        <p:sp>
          <p:nvSpPr>
            <p:cNvPr id="16" name="Beşgen 15"/>
            <p:cNvSpPr/>
            <p:nvPr/>
          </p:nvSpPr>
          <p:spPr>
            <a:xfrm>
              <a:off x="4387475" y="4090156"/>
              <a:ext cx="6292835" cy="1106541"/>
            </a:xfrm>
            <a:prstGeom prst="homePlate">
              <a:avLst/>
            </a:prstGeom>
            <a:solidFill>
              <a:srgbClr val="FFA3A3"/>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lvl="0">
                <a:defRPr/>
              </a:pPr>
              <a:r>
                <a:rPr lang="tr-TR" sz="1200" b="1" u="sng" kern="0" dirty="0">
                  <a:latin typeface="Arial" panose="020B0604020202020204" pitchFamily="34" charset="0"/>
                  <a:cs typeface="Arial" panose="020B0604020202020204" pitchFamily="34" charset="0"/>
                </a:rPr>
                <a:t>Bakanlık düzeyinde</a:t>
              </a:r>
              <a:r>
                <a:rPr lang="tr-TR" sz="1200" kern="0" dirty="0">
                  <a:latin typeface="Arial" panose="020B0604020202020204" pitchFamily="34" charset="0"/>
                  <a:cs typeface="Arial" panose="020B0604020202020204" pitchFamily="34" charset="0"/>
                </a:rPr>
                <a:t> Sağlık Bakanlığı Kurumsal Risk Değerlendirme Raporunun hazırlanması.</a:t>
              </a:r>
            </a:p>
          </p:txBody>
        </p:sp>
        <p:sp>
          <p:nvSpPr>
            <p:cNvPr id="19" name="Beşgen 18"/>
            <p:cNvSpPr/>
            <p:nvPr/>
          </p:nvSpPr>
          <p:spPr>
            <a:xfrm>
              <a:off x="3072674" y="2215817"/>
              <a:ext cx="5280214" cy="900000"/>
            </a:xfrm>
            <a:prstGeom prst="homePlate">
              <a:avLst/>
            </a:prstGeom>
            <a:solidFill>
              <a:srgbClr val="C80000"/>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lvl="0">
                <a:defRPr/>
              </a:pPr>
              <a:r>
                <a:rPr lang="tr-TR" sz="1100" b="1" u="sng" kern="0" dirty="0">
                  <a:solidFill>
                    <a:prstClr val="white"/>
                  </a:solidFill>
                  <a:latin typeface="Arial" panose="020B0604020202020204" pitchFamily="34" charset="0"/>
                  <a:cs typeface="Arial" panose="020B0604020202020204" pitchFamily="34" charset="0"/>
                </a:rPr>
                <a:t>Risklerin Belirlenmesi ve Değerlendirilmesi:</a:t>
              </a:r>
              <a:r>
                <a:rPr lang="tr-TR" sz="1100" kern="0" dirty="0">
                  <a:solidFill>
                    <a:prstClr val="white"/>
                  </a:solidFill>
                  <a:latin typeface="Arial" panose="020B0604020202020204" pitchFamily="34" charset="0"/>
                  <a:cs typeface="Arial" panose="020B0604020202020204" pitchFamily="34" charset="0"/>
                </a:rPr>
                <a:t> İdareler, sistemli bir şekilde analizler yaparak amaç ve hedeflerinin gerçekleşmesini engelleyebilecek iç ve dış riskleri tanımlayarak değerlendirmeli ve alınacak önlemleri belirlemelidir.</a:t>
              </a:r>
            </a:p>
          </p:txBody>
        </p:sp>
        <p:sp>
          <p:nvSpPr>
            <p:cNvPr id="30" name="Beşgen 29"/>
            <p:cNvSpPr/>
            <p:nvPr/>
          </p:nvSpPr>
          <p:spPr>
            <a:xfrm>
              <a:off x="2495729" y="1283321"/>
              <a:ext cx="4461247" cy="900000"/>
            </a:xfrm>
            <a:prstGeom prst="homePlate">
              <a:avLst/>
            </a:prstGeom>
            <a:solidFill>
              <a:srgbClr val="8C0000"/>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marR="0" lvl="0" indent="0" defTabSz="914400" eaLnBrk="1" fontAlgn="auto" latinLnBrk="0" hangingPunct="1">
                <a:lnSpc>
                  <a:spcPct val="100000"/>
                </a:lnSpc>
                <a:spcBef>
                  <a:spcPts val="0"/>
                </a:spcBef>
                <a:spcAft>
                  <a:spcPts val="0"/>
                </a:spcAft>
                <a:buClrTx/>
                <a:buSzTx/>
                <a:buFontTx/>
                <a:buNone/>
                <a:tabLst/>
                <a:defRPr/>
              </a:pPr>
              <a:r>
                <a:rPr kumimoji="0" lang="tr-TR" b="0" i="0" u="none" strike="noStrike" kern="0" cap="none" spc="0" normalizeH="0" baseline="0" noProof="0" dirty="0">
                  <a:ln>
                    <a:noFill/>
                  </a:ln>
                  <a:solidFill>
                    <a:prstClr val="white"/>
                  </a:solidFill>
                  <a:effectLst/>
                  <a:uLnTx/>
                  <a:uFillTx/>
                  <a:latin typeface="Arial" panose="020B0604020202020204" pitchFamily="34" charset="0"/>
                  <a:ea typeface="+mn-ea"/>
                  <a:cs typeface="+mn-cs"/>
                </a:rPr>
                <a:t>RİSK DEĞERLENDİRME</a:t>
              </a:r>
            </a:p>
          </p:txBody>
        </p:sp>
        <p:sp>
          <p:nvSpPr>
            <p:cNvPr id="32" name="Serbest Form 31"/>
            <p:cNvSpPr/>
            <p:nvPr/>
          </p:nvSpPr>
          <p:spPr>
            <a:xfrm>
              <a:off x="1882965" y="1276988"/>
              <a:ext cx="1231576" cy="906334"/>
            </a:xfrm>
            <a:custGeom>
              <a:avLst/>
              <a:gdLst>
                <a:gd name="connsiteX0" fmla="*/ 0 w 1333849"/>
                <a:gd name="connsiteY0" fmla="*/ 841286 h 841286"/>
                <a:gd name="connsiteX1" fmla="*/ 666921 w 1333849"/>
                <a:gd name="connsiteY1" fmla="*/ 0 h 841286"/>
                <a:gd name="connsiteX2" fmla="*/ 666928 w 1333849"/>
                <a:gd name="connsiteY2" fmla="*/ 0 h 841286"/>
                <a:gd name="connsiteX3" fmla="*/ 1333849 w 1333849"/>
                <a:gd name="connsiteY3" fmla="*/ 841286 h 841286"/>
                <a:gd name="connsiteX4" fmla="*/ 0 w 1333849"/>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849" h="841286">
                  <a:moveTo>
                    <a:pt x="0" y="841286"/>
                  </a:moveTo>
                  <a:lnTo>
                    <a:pt x="666921" y="0"/>
                  </a:lnTo>
                  <a:lnTo>
                    <a:pt x="666928" y="0"/>
                  </a:lnTo>
                  <a:lnTo>
                    <a:pt x="1333849" y="841286"/>
                  </a:lnTo>
                  <a:lnTo>
                    <a:pt x="0" y="841286"/>
                  </a:lnTo>
                  <a:close/>
                </a:path>
              </a:pathLst>
            </a:custGeom>
            <a:solidFill>
              <a:srgbClr val="8C0000"/>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20320" tIns="20320" rIns="20320" bIns="20320" numCol="1" spcCol="1270" anchor="ctr" anchorCtr="0">
              <a:noAutofit/>
            </a:bodyPr>
            <a:lstStyle/>
            <a:p>
              <a:pPr marL="0" marR="0" lvl="0" indent="0" algn="ctr" defTabSz="711200" eaLnBrk="1" fontAlgn="auto" latinLnBrk="0" hangingPunct="1">
                <a:lnSpc>
                  <a:spcPct val="100000"/>
                </a:lnSpc>
                <a:spcBef>
                  <a:spcPct val="0"/>
                </a:spcBef>
                <a:spcAft>
                  <a:spcPts val="0"/>
                </a:spcAft>
                <a:buClrTx/>
                <a:buSzTx/>
                <a:buFontTx/>
                <a:buNone/>
                <a:tabLst/>
                <a:defRPr/>
              </a:pPr>
              <a:endParaRPr kumimoji="0" lang="tr-TR" sz="1100" b="1" i="0" u="none" strike="noStrike" kern="0" cap="none" spc="0" normalizeH="0" baseline="0" noProof="0" dirty="0">
                <a:ln>
                  <a:noFill/>
                </a:ln>
                <a:solidFill>
                  <a:srgbClr val="E7E6E6"/>
                </a:solidFill>
                <a:effectLst/>
                <a:uLnTx/>
                <a:uFillTx/>
                <a:latin typeface="Arial" panose="020B0604020202020204" pitchFamily="34" charset="0"/>
                <a:ea typeface="+mn-ea"/>
                <a:cs typeface="+mn-cs"/>
              </a:endParaRPr>
            </a:p>
            <a:p>
              <a:pPr marL="0" marR="0" lvl="0" indent="0" algn="ctr" defTabSz="711200" eaLnBrk="1" fontAlgn="auto" latinLnBrk="0" hangingPunct="1">
                <a:lnSpc>
                  <a:spcPct val="100000"/>
                </a:lnSpc>
                <a:spcBef>
                  <a:spcPct val="0"/>
                </a:spcBef>
                <a:spcAft>
                  <a:spcPts val="0"/>
                </a:spcAft>
                <a:buClrTx/>
                <a:buSzTx/>
                <a:buFontTx/>
                <a:buNone/>
                <a:tabLst/>
                <a:defRPr/>
              </a:pPr>
              <a:endParaRPr kumimoji="0" lang="tr-TR" sz="1100" b="1" i="0" u="none" strike="noStrike" kern="0" cap="none" spc="0" normalizeH="0" baseline="0" noProof="0" dirty="0">
                <a:ln>
                  <a:noFill/>
                </a:ln>
                <a:solidFill>
                  <a:srgbClr val="E7E6E6"/>
                </a:solidFill>
                <a:effectLst/>
                <a:uLnTx/>
                <a:uFillTx/>
                <a:latin typeface="Arial" panose="020B0604020202020204" pitchFamily="34" charset="0"/>
                <a:ea typeface="+mn-ea"/>
                <a:cs typeface="+mn-cs"/>
              </a:endParaRPr>
            </a:p>
            <a:p>
              <a:pPr marL="0" marR="0" lvl="0" indent="0" algn="ctr" defTabSz="711200" eaLnBrk="1" fontAlgn="auto" latinLnBrk="0" hangingPunct="1">
                <a:lnSpc>
                  <a:spcPct val="100000"/>
                </a:lnSpc>
                <a:spcBef>
                  <a:spcPct val="0"/>
                </a:spcBef>
                <a:spcAft>
                  <a:spcPts val="0"/>
                </a:spcAft>
                <a:buClrTx/>
                <a:buSzTx/>
                <a:buFontTx/>
                <a:buNone/>
                <a:tabLst/>
                <a:defRPr/>
              </a:pPr>
              <a:r>
                <a:rPr kumimoji="0" lang="tr-TR" sz="1200" b="1" i="0" u="none" strike="noStrike" kern="0" cap="none" spc="0" normalizeH="0" baseline="0" noProof="0" dirty="0">
                  <a:ln>
                    <a:noFill/>
                  </a:ln>
                  <a:solidFill>
                    <a:srgbClr val="E7E6E6"/>
                  </a:solidFill>
                  <a:effectLst/>
                  <a:uLnTx/>
                  <a:uFillTx/>
                  <a:latin typeface="Arial" panose="020B0604020202020204" pitchFamily="34" charset="0"/>
                  <a:ea typeface="+mn-ea"/>
                  <a:cs typeface="+mn-cs"/>
                </a:rPr>
                <a:t>Bileşen 2</a:t>
              </a:r>
            </a:p>
          </p:txBody>
        </p:sp>
        <p:sp>
          <p:nvSpPr>
            <p:cNvPr id="33" name="Serbest Form 32"/>
            <p:cNvSpPr/>
            <p:nvPr/>
          </p:nvSpPr>
          <p:spPr>
            <a:xfrm>
              <a:off x="1276990" y="2215816"/>
              <a:ext cx="2463151" cy="900001"/>
            </a:xfrm>
            <a:custGeom>
              <a:avLst/>
              <a:gdLst>
                <a:gd name="connsiteX0" fmla="*/ 0 w 2667698"/>
                <a:gd name="connsiteY0" fmla="*/ 841286 h 841286"/>
                <a:gd name="connsiteX1" fmla="*/ 666921 w 2667698"/>
                <a:gd name="connsiteY1" fmla="*/ 0 h 841286"/>
                <a:gd name="connsiteX2" fmla="*/ 2000777 w 2667698"/>
                <a:gd name="connsiteY2" fmla="*/ 0 h 841286"/>
                <a:gd name="connsiteX3" fmla="*/ 2667698 w 2667698"/>
                <a:gd name="connsiteY3" fmla="*/ 841286 h 841286"/>
                <a:gd name="connsiteX4" fmla="*/ 0 w 2667698"/>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698" h="841286">
                  <a:moveTo>
                    <a:pt x="0" y="841286"/>
                  </a:moveTo>
                  <a:lnTo>
                    <a:pt x="666921" y="0"/>
                  </a:lnTo>
                  <a:lnTo>
                    <a:pt x="2000777" y="0"/>
                  </a:lnTo>
                  <a:lnTo>
                    <a:pt x="2667698" y="841286"/>
                  </a:lnTo>
                  <a:lnTo>
                    <a:pt x="0" y="841286"/>
                  </a:lnTo>
                  <a:close/>
                </a:path>
              </a:pathLst>
            </a:custGeom>
            <a:solidFill>
              <a:srgbClr val="C80000"/>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492248" tIns="25400" rIns="492247" bIns="254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endParaRPr kumimoji="0" lang="tr-TR" sz="1200" b="1" i="0" u="none" strike="noStrike" kern="0" cap="none" spc="0" normalizeH="0" baseline="0" noProof="0" dirty="0">
                <a:ln>
                  <a:noFill/>
                </a:ln>
                <a:solidFill>
                  <a:srgbClr val="E7E6E6"/>
                </a:solidFill>
                <a:effectLst/>
                <a:uLnTx/>
                <a:uFillTx/>
                <a:latin typeface="Arial" panose="020B0604020202020204" pitchFamily="34" charset="0"/>
                <a:ea typeface="+mn-ea"/>
                <a:cs typeface="+mn-cs"/>
              </a:endParaRPr>
            </a:p>
            <a:p>
              <a:pPr marL="0" marR="0" lvl="0" indent="0" algn="ctr" defTabSz="889000" eaLnBrk="1" fontAlgn="auto" latinLnBrk="0" hangingPunct="1">
                <a:lnSpc>
                  <a:spcPct val="90000"/>
                </a:lnSpc>
                <a:spcBef>
                  <a:spcPct val="0"/>
                </a:spcBef>
                <a:spcAft>
                  <a:spcPct val="35000"/>
                </a:spcAft>
                <a:buClrTx/>
                <a:buSzTx/>
                <a:buFontTx/>
                <a:buNone/>
                <a:tabLst/>
                <a:defRPr/>
              </a:pPr>
              <a:r>
                <a:rPr kumimoji="0" lang="tr-TR" sz="1200" b="1" i="0" u="none" strike="noStrike" kern="0" cap="none" spc="0" normalizeH="0" baseline="0" noProof="0" dirty="0">
                  <a:ln>
                    <a:noFill/>
                  </a:ln>
                  <a:solidFill>
                    <a:srgbClr val="E7E6E6"/>
                  </a:solidFill>
                  <a:effectLst/>
                  <a:uLnTx/>
                  <a:uFillTx/>
                  <a:latin typeface="Arial" panose="020B0604020202020204" pitchFamily="34" charset="0"/>
                  <a:ea typeface="+mn-ea"/>
                  <a:cs typeface="+mn-cs"/>
                </a:rPr>
                <a:t>Standart RDS 6 </a:t>
              </a:r>
              <a:endParaRPr kumimoji="0" lang="tr-TR" sz="1200" b="0" i="0" u="none" strike="noStrike" kern="0" cap="none" spc="0" normalizeH="0" baseline="0" noProof="0" dirty="0">
                <a:ln>
                  <a:noFill/>
                </a:ln>
                <a:solidFill>
                  <a:srgbClr val="E7E6E6"/>
                </a:solidFill>
                <a:effectLst/>
                <a:uLnTx/>
                <a:uFillTx/>
                <a:latin typeface="Arial" panose="020B0604020202020204" pitchFamily="34" charset="0"/>
                <a:ea typeface="+mn-ea"/>
                <a:cs typeface="+mn-cs"/>
              </a:endParaRPr>
            </a:p>
          </p:txBody>
        </p:sp>
        <p:sp>
          <p:nvSpPr>
            <p:cNvPr id="34" name="Serbest Form 33"/>
            <p:cNvSpPr/>
            <p:nvPr/>
          </p:nvSpPr>
          <p:spPr>
            <a:xfrm>
              <a:off x="680714" y="3158582"/>
              <a:ext cx="3694728" cy="900000"/>
            </a:xfrm>
            <a:custGeom>
              <a:avLst/>
              <a:gdLst>
                <a:gd name="connsiteX0" fmla="*/ 0 w 4001547"/>
                <a:gd name="connsiteY0" fmla="*/ 841286 h 841286"/>
                <a:gd name="connsiteX1" fmla="*/ 666921 w 4001547"/>
                <a:gd name="connsiteY1" fmla="*/ 0 h 841286"/>
                <a:gd name="connsiteX2" fmla="*/ 3334626 w 4001547"/>
                <a:gd name="connsiteY2" fmla="*/ 0 h 841286"/>
                <a:gd name="connsiteX3" fmla="*/ 4001547 w 4001547"/>
                <a:gd name="connsiteY3" fmla="*/ 841286 h 841286"/>
                <a:gd name="connsiteX4" fmla="*/ 0 w 4001547"/>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1547" h="841286">
                  <a:moveTo>
                    <a:pt x="0" y="841286"/>
                  </a:moveTo>
                  <a:lnTo>
                    <a:pt x="666921" y="0"/>
                  </a:lnTo>
                  <a:lnTo>
                    <a:pt x="3334626" y="0"/>
                  </a:lnTo>
                  <a:lnTo>
                    <a:pt x="4001547" y="841286"/>
                  </a:lnTo>
                  <a:lnTo>
                    <a:pt x="0" y="841286"/>
                  </a:lnTo>
                  <a:close/>
                </a:path>
              </a:pathLst>
            </a:custGeom>
            <a:solidFill>
              <a:srgbClr val="FF5353"/>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725671" tIns="25400" rIns="725671" bIns="254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tr-TR" sz="1200" b="1" i="0" u="none" strike="noStrike" kern="0" cap="none" spc="0" normalizeH="0" baseline="0" noProof="0" dirty="0">
                  <a:ln>
                    <a:noFill/>
                  </a:ln>
                  <a:solidFill>
                    <a:schemeClr val="bg1"/>
                  </a:solidFill>
                  <a:effectLst/>
                  <a:uLnTx/>
                  <a:uFillTx/>
                  <a:latin typeface="Arial" panose="020B0604020202020204" pitchFamily="34" charset="0"/>
                  <a:ea typeface="+mn-ea"/>
                  <a:cs typeface="+mn-cs"/>
                </a:rPr>
                <a:t>Genel Şart RDS 6.2</a:t>
              </a:r>
              <a:endParaRPr kumimoji="0" lang="tr-TR" sz="1200" b="0" i="0" u="none" strike="noStrike" kern="0" cap="none" spc="0" normalizeH="0" baseline="0" noProof="0" dirty="0">
                <a:ln>
                  <a:noFill/>
                </a:ln>
                <a:solidFill>
                  <a:schemeClr val="bg1"/>
                </a:solidFill>
                <a:effectLst/>
                <a:uLnTx/>
                <a:uFillTx/>
                <a:latin typeface="Arial" panose="020B0604020202020204" pitchFamily="34" charset="0"/>
                <a:ea typeface="+mn-ea"/>
                <a:cs typeface="+mn-cs"/>
              </a:endParaRPr>
            </a:p>
          </p:txBody>
        </p:sp>
        <p:sp>
          <p:nvSpPr>
            <p:cNvPr id="35" name="Serbest Form 34"/>
            <p:cNvSpPr/>
            <p:nvPr/>
          </p:nvSpPr>
          <p:spPr>
            <a:xfrm>
              <a:off x="77321" y="4091692"/>
              <a:ext cx="4926305" cy="1106541"/>
            </a:xfrm>
            <a:custGeom>
              <a:avLst/>
              <a:gdLst>
                <a:gd name="connsiteX0" fmla="*/ 0 w 5335396"/>
                <a:gd name="connsiteY0" fmla="*/ 841286 h 841286"/>
                <a:gd name="connsiteX1" fmla="*/ 666921 w 5335396"/>
                <a:gd name="connsiteY1" fmla="*/ 0 h 841286"/>
                <a:gd name="connsiteX2" fmla="*/ 4668475 w 5335396"/>
                <a:gd name="connsiteY2" fmla="*/ 0 h 841286"/>
                <a:gd name="connsiteX3" fmla="*/ 5335396 w 5335396"/>
                <a:gd name="connsiteY3" fmla="*/ 841286 h 841286"/>
                <a:gd name="connsiteX4" fmla="*/ 0 w 5335396"/>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5396" h="841286">
                  <a:moveTo>
                    <a:pt x="0" y="841286"/>
                  </a:moveTo>
                  <a:lnTo>
                    <a:pt x="666921" y="0"/>
                  </a:lnTo>
                  <a:lnTo>
                    <a:pt x="4668475" y="0"/>
                  </a:lnTo>
                  <a:lnTo>
                    <a:pt x="5335396" y="841286"/>
                  </a:lnTo>
                  <a:lnTo>
                    <a:pt x="0" y="841286"/>
                  </a:lnTo>
                  <a:close/>
                </a:path>
              </a:pathLst>
            </a:custGeom>
            <a:solidFill>
              <a:srgbClr val="FFA3A3"/>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959095" tIns="25400" rIns="959094" bIns="25400" numCol="1" spcCol="1270" anchor="ctr" anchorCtr="0">
              <a:noAutofit/>
            </a:bodyPr>
            <a:lstStyle/>
            <a:p>
              <a:pPr marL="0" marR="0" lvl="0" indent="0" algn="ctr" defTabSz="889000" eaLnBrk="1" fontAlgn="auto" latinLnBrk="0" hangingPunct="1">
                <a:lnSpc>
                  <a:spcPct val="100000"/>
                </a:lnSpc>
                <a:spcBef>
                  <a:spcPts val="0"/>
                </a:spcBef>
                <a:spcAft>
                  <a:spcPts val="0"/>
                </a:spcAft>
                <a:buClrTx/>
                <a:buSzTx/>
                <a:buFontTx/>
                <a:buNone/>
                <a:tabLst/>
                <a:defRPr/>
              </a:pPr>
              <a:r>
                <a:rPr lang="tr-TR" sz="1600" b="1" kern="0" dirty="0">
                  <a:solidFill>
                    <a:prstClr val="black"/>
                  </a:solidFill>
                  <a:latin typeface="Arial" panose="020B0604020202020204" pitchFamily="34" charset="0"/>
                  <a:cs typeface="Arial" panose="020B0604020202020204" pitchFamily="34" charset="0"/>
                </a:rPr>
                <a:t>E.6.2.11</a:t>
              </a:r>
            </a:p>
          </p:txBody>
        </p:sp>
      </p:grpSp>
      <p:sp>
        <p:nvSpPr>
          <p:cNvPr id="24" name="Yuvarlatılmış Dikdörtgen 23"/>
          <p:cNvSpPr/>
          <p:nvPr/>
        </p:nvSpPr>
        <p:spPr>
          <a:xfrm>
            <a:off x="438869" y="5553363"/>
            <a:ext cx="3456475" cy="813815"/>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265113">
              <a:defRPr/>
            </a:pPr>
            <a:r>
              <a:rPr kumimoji="0" lang="tr-TR" sz="1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SORUMLU BİRİM</a:t>
            </a:r>
          </a:p>
          <a:p>
            <a:pPr marL="265113">
              <a:defRPr/>
            </a:pPr>
            <a:r>
              <a:rPr lang="tr-TR" sz="1200" kern="0" dirty="0">
                <a:solidFill>
                  <a:prstClr val="black"/>
                </a:solidFill>
                <a:latin typeface="Arial" panose="020B0604020202020204" pitchFamily="34" charset="0"/>
                <a:cs typeface="Arial" panose="020B0604020202020204" pitchFamily="34" charset="0"/>
              </a:rPr>
              <a:t>Strateji Geliştirme Başkanlığı</a:t>
            </a:r>
          </a:p>
        </p:txBody>
      </p:sp>
      <p:sp>
        <p:nvSpPr>
          <p:cNvPr id="25" name="Yuvarlatılmış Dikdörtgen 24"/>
          <p:cNvSpPr/>
          <p:nvPr/>
        </p:nvSpPr>
        <p:spPr>
          <a:xfrm>
            <a:off x="7113722" y="5553362"/>
            <a:ext cx="4073746" cy="813815"/>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265113">
              <a:defRPr/>
            </a:pPr>
            <a:r>
              <a:rPr lang="tr-TR" sz="1400" b="1" kern="0" dirty="0">
                <a:solidFill>
                  <a:prstClr val="black"/>
                </a:solidFill>
                <a:latin typeface="Arial" panose="020B0604020202020204" pitchFamily="34" charset="0"/>
                <a:cs typeface="Arial" panose="020B0604020202020204" pitchFamily="34" charset="0"/>
              </a:rPr>
              <a:t>Eylem Çıktısı</a:t>
            </a:r>
          </a:p>
          <a:p>
            <a:pPr marL="265113">
              <a:defRPr/>
            </a:pPr>
            <a:r>
              <a:rPr lang="sv-SE" sz="1400" kern="0" dirty="0">
                <a:solidFill>
                  <a:prstClr val="black"/>
                </a:solidFill>
                <a:latin typeface="Arial" panose="020B0604020202020204" pitchFamily="34" charset="0"/>
                <a:cs typeface="Arial" panose="020B0604020202020204" pitchFamily="34" charset="0"/>
              </a:rPr>
              <a:t>Sağlık Bakanlığı Kurumsal Risk Değerlendirme Raporu</a:t>
            </a:r>
            <a:endParaRPr lang="tr-TR" sz="1400" kern="0" dirty="0">
              <a:solidFill>
                <a:prstClr val="black"/>
              </a:solidFill>
              <a:latin typeface="Arial" panose="020B0604020202020204" pitchFamily="34" charset="0"/>
              <a:cs typeface="Arial" panose="020B0604020202020204" pitchFamily="34" charset="0"/>
            </a:endParaRPr>
          </a:p>
        </p:txBody>
      </p:sp>
      <p:sp>
        <p:nvSpPr>
          <p:cNvPr id="17" name="Yuvarlatılmış Dikdörtgen 16"/>
          <p:cNvSpPr/>
          <p:nvPr/>
        </p:nvSpPr>
        <p:spPr>
          <a:xfrm>
            <a:off x="3895344" y="5553363"/>
            <a:ext cx="3218378" cy="827341"/>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360363" lvl="0">
              <a:defRPr/>
            </a:pPr>
            <a:r>
              <a:rPr kumimoji="0" lang="tr-TR" sz="1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TAMAMLANMA TARİHİ</a:t>
            </a:r>
            <a:endParaRPr lang="tr-TR" sz="1200" kern="0" dirty="0">
              <a:solidFill>
                <a:prstClr val="black"/>
              </a:solidFill>
              <a:latin typeface="Arial" panose="020B0604020202020204" pitchFamily="34" charset="0"/>
              <a:cs typeface="Arial" panose="020B0604020202020204" pitchFamily="34" charset="0"/>
            </a:endParaRPr>
          </a:p>
          <a:p>
            <a:pPr marL="360363" lvl="0">
              <a:defRPr/>
            </a:pPr>
            <a:r>
              <a:rPr lang="tr-TR" sz="1200" kern="0" dirty="0">
                <a:solidFill>
                  <a:prstClr val="black"/>
                </a:solidFill>
                <a:latin typeface="Arial" panose="020B0604020202020204" pitchFamily="34" charset="0"/>
                <a:cs typeface="Arial" panose="020B0604020202020204" pitchFamily="34" charset="0"/>
              </a:rPr>
              <a:t>4. Çeyrek Dönem 2025</a:t>
            </a:r>
          </a:p>
          <a:p>
            <a:pPr marL="360363" lvl="0">
              <a:defRPr/>
            </a:pPr>
            <a:r>
              <a:rPr lang="tr-TR" sz="1200" kern="0" dirty="0">
                <a:solidFill>
                  <a:prstClr val="black"/>
                </a:solidFill>
                <a:latin typeface="Arial" panose="020B0604020202020204" pitchFamily="34" charset="0"/>
                <a:cs typeface="Arial" panose="020B0604020202020204" pitchFamily="34" charset="0"/>
              </a:rPr>
              <a:t>4. Çeyrek Dönem 2026</a:t>
            </a:r>
          </a:p>
        </p:txBody>
      </p:sp>
      <p:pic>
        <p:nvPicPr>
          <p:cNvPr id="18" name="Resim 17">
            <a:extLst>
              <a:ext uri="{FF2B5EF4-FFF2-40B4-BE49-F238E27FC236}">
                <a16:creationId xmlns:a16="http://schemas.microsoft.com/office/drawing/2014/main" id="{0F84F6FC-783B-423A-B13D-EFBF0B1DA6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6408" y="1595592"/>
            <a:ext cx="2133600" cy="2143125"/>
          </a:xfrm>
          <a:prstGeom prst="rect">
            <a:avLst/>
          </a:prstGeom>
        </p:spPr>
      </p:pic>
    </p:spTree>
    <p:extLst>
      <p:ext uri="{BB962C8B-B14F-4D97-AF65-F5344CB8AC3E}">
        <p14:creationId xmlns:p14="http://schemas.microsoft.com/office/powerpoint/2010/main" val="3691988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Unvan 3"/>
          <p:cNvSpPr>
            <a:spLocks noGrp="1"/>
          </p:cNvSpPr>
          <p:nvPr>
            <p:ph type="title" idx="4294967295"/>
          </p:nvPr>
        </p:nvSpPr>
        <p:spPr>
          <a:xfrm>
            <a:off x="1218058" y="268347"/>
            <a:ext cx="4035430" cy="444949"/>
          </a:xfrm>
          <a:prstGeom prst="rect">
            <a:avLst/>
          </a:prstGeom>
        </p:spPr>
        <p:txBody>
          <a:bodyPr/>
          <a:lstStyle/>
          <a:p>
            <a:r>
              <a:rPr lang="tr-TR" sz="2000" b="1" dirty="0"/>
              <a:t>Bilgi ve İletişim Standartları</a:t>
            </a:r>
          </a:p>
        </p:txBody>
      </p:sp>
      <p:grpSp>
        <p:nvGrpSpPr>
          <p:cNvPr id="4" name="Grup 3"/>
          <p:cNvGrpSpPr/>
          <p:nvPr/>
        </p:nvGrpSpPr>
        <p:grpSpPr>
          <a:xfrm>
            <a:off x="491277" y="1727218"/>
            <a:ext cx="9805478" cy="3463751"/>
            <a:chOff x="75640" y="1272243"/>
            <a:chExt cx="10470488" cy="3698663"/>
          </a:xfrm>
        </p:grpSpPr>
        <p:sp>
          <p:nvSpPr>
            <p:cNvPr id="16" name="Beşgen 15"/>
            <p:cNvSpPr/>
            <p:nvPr/>
          </p:nvSpPr>
          <p:spPr>
            <a:xfrm>
              <a:off x="3668284" y="3146328"/>
              <a:ext cx="5721249" cy="907510"/>
            </a:xfrm>
            <a:prstGeom prst="homePlate">
              <a:avLst/>
            </a:prstGeom>
            <a:solidFill>
              <a:srgbClr val="53FF53"/>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722313"/>
              <a:r>
                <a:rPr lang="tr-TR" sz="1200" kern="0" dirty="0">
                  <a:solidFill>
                    <a:prstClr val="black"/>
                  </a:solidFill>
                  <a:latin typeface="Arial" panose="020B0604020202020204" pitchFamily="34" charset="0"/>
                </a:rPr>
                <a:t>Yöneticiler, idarenin misyon, vizyon ve amaçları çerçevesinde beklentilerini görev ve sorumlulukları kapsamında personele bildirmelidir.</a:t>
              </a:r>
            </a:p>
          </p:txBody>
        </p:sp>
        <p:sp>
          <p:nvSpPr>
            <p:cNvPr id="19" name="Beşgen 18"/>
            <p:cNvSpPr/>
            <p:nvPr/>
          </p:nvSpPr>
          <p:spPr>
            <a:xfrm>
              <a:off x="4385793" y="4069369"/>
              <a:ext cx="6160335" cy="900000"/>
            </a:xfrm>
            <a:prstGeom prst="homePlate">
              <a:avLst/>
            </a:prstGeom>
            <a:solidFill>
              <a:srgbClr val="A3FFA3"/>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46100" lvl="0">
                <a:defRPr/>
              </a:pPr>
              <a:r>
                <a:rPr lang="tr-TR" sz="1200" b="1" u="sng" kern="0" dirty="0">
                  <a:solidFill>
                    <a:prstClr val="black"/>
                  </a:solidFill>
                  <a:latin typeface="Arial" panose="020B0604020202020204" pitchFamily="34" charset="0"/>
                </a:rPr>
                <a:t>Birim düzeyinde</a:t>
              </a:r>
              <a:r>
                <a:rPr lang="tr-TR" sz="1200" kern="0" dirty="0">
                  <a:solidFill>
                    <a:prstClr val="black"/>
                  </a:solidFill>
                  <a:latin typeface="Arial" panose="020B0604020202020204" pitchFamily="34" charset="0"/>
                </a:rPr>
                <a:t> hazırlanan ilgili yıl iş takvimlerinin sonuç (gerçekleşme) durumlarının bildirilmesi.</a:t>
              </a:r>
              <a:endParaRPr kumimoji="0" lang="tr-TR" sz="1200" i="0" strike="noStrike" kern="0" cap="none" spc="0" normalizeH="0" baseline="0" noProof="0" dirty="0">
                <a:ln>
                  <a:noFill/>
                </a:ln>
                <a:solidFill>
                  <a:prstClr val="black"/>
                </a:solidFill>
                <a:effectLst/>
                <a:uLnTx/>
                <a:uFillTx/>
                <a:latin typeface="Arial" panose="020B0604020202020204" pitchFamily="34" charset="0"/>
              </a:endParaRPr>
            </a:p>
          </p:txBody>
        </p:sp>
        <p:sp>
          <p:nvSpPr>
            <p:cNvPr id="30" name="Beşgen 29"/>
            <p:cNvSpPr/>
            <p:nvPr/>
          </p:nvSpPr>
          <p:spPr>
            <a:xfrm>
              <a:off x="2895601" y="2211072"/>
              <a:ext cx="5469466" cy="900000"/>
            </a:xfrm>
            <a:prstGeom prst="homePlate">
              <a:avLst/>
            </a:prstGeom>
            <a:solidFill>
              <a:srgbClr val="53FF53"/>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722313"/>
              <a:r>
                <a:rPr lang="tr-TR" sz="1100" b="1" u="sng" kern="0" dirty="0">
                  <a:solidFill>
                    <a:prstClr val="black"/>
                  </a:solidFill>
                  <a:latin typeface="Arial" panose="020B0604020202020204" pitchFamily="34" charset="0"/>
                </a:rPr>
                <a:t>Bilgi ve İletişim: </a:t>
              </a:r>
              <a:r>
                <a:rPr lang="tr-TR" sz="1100" kern="0" dirty="0">
                  <a:solidFill>
                    <a:prstClr val="black"/>
                  </a:solidFill>
                  <a:latin typeface="Arial" panose="020B0604020202020204" pitchFamily="34" charset="0"/>
                </a:rPr>
                <a:t>İdareler, birimlerinin ve çalışanlarının performansının izlenebilmesi, karar alma süreçlerinin sağlıklı bir şekilde işleyebilmesi ve hizmet sunumunda etkinlik ve memnuniyetin sağlanması amacıyla uygun bir bilgi ve iletişim sistemine sahip olmalıdır.</a:t>
              </a:r>
            </a:p>
          </p:txBody>
        </p:sp>
        <p:sp>
          <p:nvSpPr>
            <p:cNvPr id="32" name="Beşgen 31"/>
            <p:cNvSpPr/>
            <p:nvPr/>
          </p:nvSpPr>
          <p:spPr>
            <a:xfrm>
              <a:off x="2494049" y="1278576"/>
              <a:ext cx="4389352" cy="900000"/>
            </a:xfrm>
            <a:prstGeom prst="homePlate">
              <a:avLst/>
            </a:prstGeom>
            <a:solidFill>
              <a:srgbClr val="008C00"/>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marR="0" lvl="0" indent="0" defTabSz="914400" eaLnBrk="1" fontAlgn="auto" latinLnBrk="0" hangingPunct="1">
                <a:lnSpc>
                  <a:spcPct val="100000"/>
                </a:lnSpc>
                <a:spcBef>
                  <a:spcPts val="0"/>
                </a:spcBef>
                <a:spcAft>
                  <a:spcPts val="0"/>
                </a:spcAft>
                <a:buClrTx/>
                <a:buSzTx/>
                <a:buFontTx/>
                <a:buNone/>
                <a:tabLst/>
                <a:defRPr/>
              </a:pPr>
              <a:r>
                <a:rPr kumimoji="0" lang="tr-TR" b="0" i="0" u="none" strike="noStrike" kern="0" cap="none" spc="0" normalizeH="0" baseline="0" noProof="0" dirty="0">
                  <a:ln>
                    <a:noFill/>
                  </a:ln>
                  <a:solidFill>
                    <a:prstClr val="white"/>
                  </a:solidFill>
                  <a:effectLst/>
                  <a:uLnTx/>
                  <a:uFillTx/>
                  <a:latin typeface="Arial" panose="020B0604020202020204" pitchFamily="34" charset="0"/>
                  <a:ea typeface="+mn-ea"/>
                  <a:cs typeface="+mn-cs"/>
                </a:rPr>
                <a:t>BİLGİ VE İLETİŞİM</a:t>
              </a:r>
            </a:p>
          </p:txBody>
        </p:sp>
        <p:sp>
          <p:nvSpPr>
            <p:cNvPr id="33" name="Serbest Form 32"/>
            <p:cNvSpPr/>
            <p:nvPr/>
          </p:nvSpPr>
          <p:spPr>
            <a:xfrm>
              <a:off x="1881284" y="1272243"/>
              <a:ext cx="1231576" cy="906334"/>
            </a:xfrm>
            <a:custGeom>
              <a:avLst/>
              <a:gdLst>
                <a:gd name="connsiteX0" fmla="*/ 0 w 1333849"/>
                <a:gd name="connsiteY0" fmla="*/ 841286 h 841286"/>
                <a:gd name="connsiteX1" fmla="*/ 666921 w 1333849"/>
                <a:gd name="connsiteY1" fmla="*/ 0 h 841286"/>
                <a:gd name="connsiteX2" fmla="*/ 666928 w 1333849"/>
                <a:gd name="connsiteY2" fmla="*/ 0 h 841286"/>
                <a:gd name="connsiteX3" fmla="*/ 1333849 w 1333849"/>
                <a:gd name="connsiteY3" fmla="*/ 841286 h 841286"/>
                <a:gd name="connsiteX4" fmla="*/ 0 w 1333849"/>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849" h="841286">
                  <a:moveTo>
                    <a:pt x="0" y="841286"/>
                  </a:moveTo>
                  <a:lnTo>
                    <a:pt x="666921" y="0"/>
                  </a:lnTo>
                  <a:lnTo>
                    <a:pt x="666928" y="0"/>
                  </a:lnTo>
                  <a:lnTo>
                    <a:pt x="1333849" y="841286"/>
                  </a:lnTo>
                  <a:lnTo>
                    <a:pt x="0" y="841286"/>
                  </a:lnTo>
                  <a:close/>
                </a:path>
              </a:pathLst>
            </a:custGeom>
            <a:solidFill>
              <a:srgbClr val="008C00"/>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20320" tIns="20320" rIns="20320" bIns="20320" numCol="1" spcCol="1270" anchor="ctr" anchorCtr="0">
              <a:noAutofit/>
            </a:bodyPr>
            <a:lstStyle/>
            <a:p>
              <a:pPr marL="0" marR="0" lvl="0" indent="0" algn="ctr" defTabSz="711200" eaLnBrk="1" fontAlgn="auto" latinLnBrk="0" hangingPunct="1">
                <a:lnSpc>
                  <a:spcPct val="100000"/>
                </a:lnSpc>
                <a:spcBef>
                  <a:spcPct val="0"/>
                </a:spcBef>
                <a:spcAft>
                  <a:spcPts val="0"/>
                </a:spcAft>
                <a:buClrTx/>
                <a:buSzTx/>
                <a:buFontTx/>
                <a:buNone/>
                <a:tabLst/>
                <a:defRPr/>
              </a:pPr>
              <a:endParaRPr kumimoji="0" lang="tr-TR" sz="1100" b="1" i="0" u="none" strike="noStrike" kern="0" cap="none" spc="0" normalizeH="0" baseline="0" noProof="0" dirty="0">
                <a:ln>
                  <a:noFill/>
                </a:ln>
                <a:solidFill>
                  <a:srgbClr val="E7E6E6"/>
                </a:solidFill>
                <a:effectLst/>
                <a:uLnTx/>
                <a:uFillTx/>
                <a:latin typeface="Arial" panose="020B0604020202020204" pitchFamily="34" charset="0"/>
                <a:ea typeface="+mn-ea"/>
                <a:cs typeface="+mn-cs"/>
              </a:endParaRPr>
            </a:p>
            <a:p>
              <a:pPr marL="0" marR="0" lvl="0" indent="0" algn="ctr" defTabSz="711200" eaLnBrk="1" fontAlgn="auto" latinLnBrk="0" hangingPunct="1">
                <a:lnSpc>
                  <a:spcPct val="100000"/>
                </a:lnSpc>
                <a:spcBef>
                  <a:spcPct val="0"/>
                </a:spcBef>
                <a:spcAft>
                  <a:spcPts val="0"/>
                </a:spcAft>
                <a:buClrTx/>
                <a:buSzTx/>
                <a:buFontTx/>
                <a:buNone/>
                <a:tabLst/>
                <a:defRPr/>
              </a:pPr>
              <a:endParaRPr kumimoji="0" lang="tr-TR" sz="1100" b="1" i="0" u="none" strike="noStrike" kern="0" cap="none" spc="0" normalizeH="0" baseline="0" noProof="0" dirty="0">
                <a:ln>
                  <a:noFill/>
                </a:ln>
                <a:solidFill>
                  <a:srgbClr val="E7E6E6"/>
                </a:solidFill>
                <a:effectLst/>
                <a:uLnTx/>
                <a:uFillTx/>
                <a:latin typeface="Arial" panose="020B0604020202020204" pitchFamily="34" charset="0"/>
                <a:ea typeface="+mn-ea"/>
                <a:cs typeface="+mn-cs"/>
              </a:endParaRPr>
            </a:p>
            <a:p>
              <a:pPr marL="0" marR="0" lvl="0" indent="0" algn="ctr" defTabSz="711200" eaLnBrk="1" fontAlgn="auto" latinLnBrk="0" hangingPunct="1">
                <a:lnSpc>
                  <a:spcPct val="100000"/>
                </a:lnSpc>
                <a:spcBef>
                  <a:spcPct val="0"/>
                </a:spcBef>
                <a:spcAft>
                  <a:spcPts val="0"/>
                </a:spcAft>
                <a:buClrTx/>
                <a:buSzTx/>
                <a:buFontTx/>
                <a:buNone/>
                <a:tabLst/>
                <a:defRPr/>
              </a:pPr>
              <a:r>
                <a:rPr kumimoji="0" lang="tr-TR" sz="1200" b="1" i="0" u="none" strike="noStrike" kern="0" cap="none" spc="0" normalizeH="0" baseline="0" noProof="0" dirty="0">
                  <a:ln>
                    <a:noFill/>
                  </a:ln>
                  <a:solidFill>
                    <a:srgbClr val="E7E6E6"/>
                  </a:solidFill>
                  <a:effectLst/>
                  <a:uLnTx/>
                  <a:uFillTx/>
                  <a:latin typeface="Arial" panose="020B0604020202020204" pitchFamily="34" charset="0"/>
                  <a:ea typeface="+mn-ea"/>
                  <a:cs typeface="+mn-cs"/>
                </a:rPr>
                <a:t>Bileşen 4</a:t>
              </a:r>
            </a:p>
          </p:txBody>
        </p:sp>
        <p:sp>
          <p:nvSpPr>
            <p:cNvPr id="34" name="Serbest Form 33"/>
            <p:cNvSpPr/>
            <p:nvPr/>
          </p:nvSpPr>
          <p:spPr>
            <a:xfrm>
              <a:off x="1275309" y="2211071"/>
              <a:ext cx="2463151" cy="900001"/>
            </a:xfrm>
            <a:custGeom>
              <a:avLst/>
              <a:gdLst>
                <a:gd name="connsiteX0" fmla="*/ 0 w 2667698"/>
                <a:gd name="connsiteY0" fmla="*/ 841286 h 841286"/>
                <a:gd name="connsiteX1" fmla="*/ 666921 w 2667698"/>
                <a:gd name="connsiteY1" fmla="*/ 0 h 841286"/>
                <a:gd name="connsiteX2" fmla="*/ 2000777 w 2667698"/>
                <a:gd name="connsiteY2" fmla="*/ 0 h 841286"/>
                <a:gd name="connsiteX3" fmla="*/ 2667698 w 2667698"/>
                <a:gd name="connsiteY3" fmla="*/ 841286 h 841286"/>
                <a:gd name="connsiteX4" fmla="*/ 0 w 2667698"/>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698" h="841286">
                  <a:moveTo>
                    <a:pt x="0" y="841286"/>
                  </a:moveTo>
                  <a:lnTo>
                    <a:pt x="666921" y="0"/>
                  </a:lnTo>
                  <a:lnTo>
                    <a:pt x="2000777" y="0"/>
                  </a:lnTo>
                  <a:lnTo>
                    <a:pt x="2667698" y="841286"/>
                  </a:lnTo>
                  <a:lnTo>
                    <a:pt x="0" y="841286"/>
                  </a:lnTo>
                  <a:close/>
                </a:path>
              </a:pathLst>
            </a:custGeom>
            <a:solidFill>
              <a:srgbClr val="00C800"/>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492248" tIns="25400" rIns="492247" bIns="254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endParaRPr kumimoji="0" lang="tr-TR" sz="1100" b="1" i="0" u="none" strike="noStrike" kern="0" cap="none" spc="0" normalizeH="0" baseline="0" noProof="0" dirty="0">
                <a:ln>
                  <a:noFill/>
                </a:ln>
                <a:solidFill>
                  <a:srgbClr val="E7E6E6"/>
                </a:solidFill>
                <a:effectLst/>
                <a:uLnTx/>
                <a:uFillTx/>
                <a:latin typeface="Arial" panose="020B0604020202020204" pitchFamily="34" charset="0"/>
                <a:ea typeface="+mn-ea"/>
                <a:cs typeface="+mn-cs"/>
              </a:endParaRPr>
            </a:p>
            <a:p>
              <a:pPr marL="0" marR="0" lvl="0" indent="0" algn="ctr" defTabSz="889000" eaLnBrk="1" fontAlgn="auto" latinLnBrk="0" hangingPunct="1">
                <a:lnSpc>
                  <a:spcPct val="90000"/>
                </a:lnSpc>
                <a:spcBef>
                  <a:spcPct val="0"/>
                </a:spcBef>
                <a:spcAft>
                  <a:spcPct val="35000"/>
                </a:spcAft>
                <a:buClrTx/>
                <a:buSzTx/>
                <a:buFontTx/>
                <a:buNone/>
                <a:tabLst/>
                <a:defRPr/>
              </a:pPr>
              <a:r>
                <a:rPr kumimoji="0" lang="tr-TR" sz="1200" b="1" i="0" u="none" strike="noStrike" kern="0" cap="none" spc="0" normalizeH="0" baseline="0" noProof="0" dirty="0">
                  <a:ln>
                    <a:noFill/>
                  </a:ln>
                  <a:solidFill>
                    <a:srgbClr val="E7E6E6"/>
                  </a:solidFill>
                  <a:effectLst/>
                  <a:uLnTx/>
                  <a:uFillTx/>
                  <a:latin typeface="Arial" panose="020B0604020202020204" pitchFamily="34" charset="0"/>
                  <a:ea typeface="+mn-ea"/>
                  <a:cs typeface="+mn-cs"/>
                </a:rPr>
                <a:t>Standart BİS 13</a:t>
              </a:r>
              <a:endParaRPr kumimoji="0" lang="tr-TR" sz="1200" b="0" i="0" u="none" strike="noStrike" kern="0" cap="none" spc="0" normalizeH="0" baseline="0" noProof="0" dirty="0">
                <a:ln>
                  <a:noFill/>
                </a:ln>
                <a:solidFill>
                  <a:srgbClr val="E7E6E6"/>
                </a:solidFill>
                <a:effectLst/>
                <a:uLnTx/>
                <a:uFillTx/>
                <a:latin typeface="Arial" panose="020B0604020202020204" pitchFamily="34" charset="0"/>
                <a:ea typeface="+mn-ea"/>
                <a:cs typeface="+mn-cs"/>
              </a:endParaRPr>
            </a:p>
          </p:txBody>
        </p:sp>
        <p:sp>
          <p:nvSpPr>
            <p:cNvPr id="35" name="Serbest Form 34"/>
            <p:cNvSpPr/>
            <p:nvPr/>
          </p:nvSpPr>
          <p:spPr>
            <a:xfrm>
              <a:off x="679033" y="3153837"/>
              <a:ext cx="3694728" cy="900000"/>
            </a:xfrm>
            <a:custGeom>
              <a:avLst/>
              <a:gdLst>
                <a:gd name="connsiteX0" fmla="*/ 0 w 4001547"/>
                <a:gd name="connsiteY0" fmla="*/ 841286 h 841286"/>
                <a:gd name="connsiteX1" fmla="*/ 666921 w 4001547"/>
                <a:gd name="connsiteY1" fmla="*/ 0 h 841286"/>
                <a:gd name="connsiteX2" fmla="*/ 3334626 w 4001547"/>
                <a:gd name="connsiteY2" fmla="*/ 0 h 841286"/>
                <a:gd name="connsiteX3" fmla="*/ 4001547 w 4001547"/>
                <a:gd name="connsiteY3" fmla="*/ 841286 h 841286"/>
                <a:gd name="connsiteX4" fmla="*/ 0 w 4001547"/>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1547" h="841286">
                  <a:moveTo>
                    <a:pt x="0" y="841286"/>
                  </a:moveTo>
                  <a:lnTo>
                    <a:pt x="666921" y="0"/>
                  </a:lnTo>
                  <a:lnTo>
                    <a:pt x="3334626" y="0"/>
                  </a:lnTo>
                  <a:lnTo>
                    <a:pt x="4001547" y="841286"/>
                  </a:lnTo>
                  <a:lnTo>
                    <a:pt x="0" y="841286"/>
                  </a:lnTo>
                  <a:close/>
                </a:path>
              </a:pathLst>
            </a:custGeom>
            <a:solidFill>
              <a:srgbClr val="53FF53"/>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725671" tIns="25400" rIns="725671" bIns="254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tr-TR" sz="1200" b="1" i="0" u="none" strike="noStrike" kern="0" cap="none" spc="0" normalizeH="0" baseline="0" noProof="0" dirty="0">
                  <a:ln>
                    <a:noFill/>
                  </a:ln>
                  <a:solidFill>
                    <a:prstClr val="black"/>
                  </a:solidFill>
                  <a:effectLst/>
                  <a:uLnTx/>
                  <a:uFillTx/>
                  <a:latin typeface="Arial" panose="020B0604020202020204" pitchFamily="34" charset="0"/>
                  <a:ea typeface="+mn-ea"/>
                  <a:cs typeface="+mn-cs"/>
                </a:rPr>
                <a:t>Genel Şart BİS 13.6</a:t>
              </a:r>
              <a:endParaRPr kumimoji="0" lang="tr-TR" sz="12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6" name="Serbest Form 35"/>
            <p:cNvSpPr/>
            <p:nvPr/>
          </p:nvSpPr>
          <p:spPr>
            <a:xfrm>
              <a:off x="75640" y="4070906"/>
              <a:ext cx="4926305" cy="900000"/>
            </a:xfrm>
            <a:custGeom>
              <a:avLst/>
              <a:gdLst>
                <a:gd name="connsiteX0" fmla="*/ 0 w 5335396"/>
                <a:gd name="connsiteY0" fmla="*/ 841286 h 841286"/>
                <a:gd name="connsiteX1" fmla="*/ 666921 w 5335396"/>
                <a:gd name="connsiteY1" fmla="*/ 0 h 841286"/>
                <a:gd name="connsiteX2" fmla="*/ 4668475 w 5335396"/>
                <a:gd name="connsiteY2" fmla="*/ 0 h 841286"/>
                <a:gd name="connsiteX3" fmla="*/ 5335396 w 5335396"/>
                <a:gd name="connsiteY3" fmla="*/ 841286 h 841286"/>
                <a:gd name="connsiteX4" fmla="*/ 0 w 5335396"/>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5396" h="841286">
                  <a:moveTo>
                    <a:pt x="0" y="841286"/>
                  </a:moveTo>
                  <a:lnTo>
                    <a:pt x="666921" y="0"/>
                  </a:lnTo>
                  <a:lnTo>
                    <a:pt x="4668475" y="0"/>
                  </a:lnTo>
                  <a:lnTo>
                    <a:pt x="5335396" y="841286"/>
                  </a:lnTo>
                  <a:lnTo>
                    <a:pt x="0" y="841286"/>
                  </a:lnTo>
                  <a:close/>
                </a:path>
              </a:pathLst>
            </a:custGeom>
            <a:solidFill>
              <a:srgbClr val="A3FFA3"/>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959095" tIns="25400" rIns="959094" bIns="25400" numCol="1" spcCol="1270" anchor="ctr" anchorCtr="0">
              <a:noAutofit/>
            </a:bodyPr>
            <a:lstStyle/>
            <a:p>
              <a:pPr marL="0" marR="0" lvl="0" indent="0" algn="ctr" defTabSz="889000" eaLnBrk="1" fontAlgn="auto" latinLnBrk="0" hangingPunct="1">
                <a:lnSpc>
                  <a:spcPct val="100000"/>
                </a:lnSpc>
                <a:spcBef>
                  <a:spcPts val="0"/>
                </a:spcBef>
                <a:spcAft>
                  <a:spcPts val="0"/>
                </a:spcAft>
                <a:buClrTx/>
                <a:buSzTx/>
                <a:buFontTx/>
                <a:buNone/>
                <a:tabLst/>
                <a:defRPr/>
              </a:pPr>
              <a:r>
                <a:rPr kumimoji="0" lang="tr-TR" sz="1600" b="1" i="0" u="none" strike="noStrike" kern="0" cap="none" spc="0" normalizeH="0" baseline="0" noProof="0" dirty="0">
                  <a:ln>
                    <a:noFill/>
                  </a:ln>
                  <a:solidFill>
                    <a:prstClr val="black"/>
                  </a:solidFill>
                  <a:effectLst/>
                  <a:uLnTx/>
                  <a:uFillTx/>
                  <a:latin typeface="Arial" panose="020B0604020202020204" pitchFamily="34" charset="0"/>
                  <a:ea typeface="+mn-ea"/>
                  <a:cs typeface="+mn-cs"/>
                </a:rPr>
                <a:t>E.13.6.2</a:t>
              </a:r>
            </a:p>
          </p:txBody>
        </p:sp>
      </p:grpSp>
      <p:sp>
        <p:nvSpPr>
          <p:cNvPr id="17" name="Yuvarlatılmış Dikdörtgen 16"/>
          <p:cNvSpPr/>
          <p:nvPr/>
        </p:nvSpPr>
        <p:spPr>
          <a:xfrm>
            <a:off x="438869" y="5553363"/>
            <a:ext cx="3456475" cy="813815"/>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265113">
              <a:defRPr/>
            </a:pPr>
            <a:r>
              <a:rPr kumimoji="0" lang="tr-TR" sz="1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SORUMLU BİRİM</a:t>
            </a:r>
          </a:p>
          <a:p>
            <a:pPr marL="265113">
              <a:defRPr/>
            </a:pPr>
            <a:r>
              <a:rPr lang="tr-TR" sz="1200" kern="0" dirty="0">
                <a:solidFill>
                  <a:prstClr val="black"/>
                </a:solidFill>
                <a:latin typeface="Arial" panose="020B0604020202020204" pitchFamily="34" charset="0"/>
                <a:cs typeface="Arial" panose="020B0604020202020204" pitchFamily="34" charset="0"/>
              </a:rPr>
              <a:t>Merkez Birimler/İl Sağlık Müdürlükleri</a:t>
            </a:r>
          </a:p>
        </p:txBody>
      </p:sp>
      <p:sp>
        <p:nvSpPr>
          <p:cNvPr id="18" name="Yuvarlatılmış Dikdörtgen 17"/>
          <p:cNvSpPr/>
          <p:nvPr/>
        </p:nvSpPr>
        <p:spPr>
          <a:xfrm>
            <a:off x="7113722" y="5553362"/>
            <a:ext cx="4073746" cy="813815"/>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265113">
              <a:defRPr/>
            </a:pPr>
            <a:r>
              <a:rPr lang="tr-TR" sz="1400" b="1" kern="0" dirty="0">
                <a:solidFill>
                  <a:prstClr val="black"/>
                </a:solidFill>
                <a:latin typeface="Arial" panose="020B0604020202020204" pitchFamily="34" charset="0"/>
                <a:cs typeface="Arial" panose="020B0604020202020204" pitchFamily="34" charset="0"/>
              </a:rPr>
              <a:t>Eylem Çıktısı</a:t>
            </a:r>
          </a:p>
          <a:p>
            <a:pPr marL="265113">
              <a:defRPr/>
            </a:pPr>
            <a:r>
              <a:rPr lang="sv-SE" sz="1400" kern="0" dirty="0">
                <a:solidFill>
                  <a:prstClr val="black"/>
                </a:solidFill>
                <a:latin typeface="Arial" panose="020B0604020202020204" pitchFamily="34" charset="0"/>
                <a:cs typeface="Arial" panose="020B0604020202020204" pitchFamily="34" charset="0"/>
              </a:rPr>
              <a:t>İş Takvimi (Gerçekleşme durumu doldurulmuş şekilde)</a:t>
            </a:r>
            <a:endParaRPr lang="tr-TR" sz="1400" kern="0" dirty="0">
              <a:solidFill>
                <a:prstClr val="black"/>
              </a:solidFill>
              <a:latin typeface="Arial" panose="020B0604020202020204" pitchFamily="34" charset="0"/>
              <a:cs typeface="Arial" panose="020B0604020202020204" pitchFamily="34" charset="0"/>
            </a:endParaRPr>
          </a:p>
        </p:txBody>
      </p:sp>
      <p:sp>
        <p:nvSpPr>
          <p:cNvPr id="20" name="Yuvarlatılmış Dikdörtgen 19"/>
          <p:cNvSpPr/>
          <p:nvPr/>
        </p:nvSpPr>
        <p:spPr>
          <a:xfrm>
            <a:off x="3895344" y="5553363"/>
            <a:ext cx="3218378" cy="827341"/>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360363" lvl="0">
              <a:defRPr/>
            </a:pPr>
            <a:r>
              <a:rPr kumimoji="0" lang="tr-TR" sz="1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TAMAMLANMA TARİHİ</a:t>
            </a:r>
            <a:endParaRPr lang="tr-TR" sz="1200" kern="0" dirty="0">
              <a:solidFill>
                <a:prstClr val="black"/>
              </a:solidFill>
              <a:latin typeface="Arial" panose="020B0604020202020204" pitchFamily="34" charset="0"/>
              <a:cs typeface="Arial" panose="020B0604020202020204" pitchFamily="34" charset="0"/>
            </a:endParaRPr>
          </a:p>
          <a:p>
            <a:pPr marL="360363" lvl="0">
              <a:defRPr/>
            </a:pPr>
            <a:r>
              <a:rPr lang="tr-TR" sz="1200" kern="0" dirty="0">
                <a:solidFill>
                  <a:prstClr val="black"/>
                </a:solidFill>
                <a:latin typeface="Arial" panose="020B0604020202020204" pitchFamily="34" charset="0"/>
                <a:cs typeface="Arial" panose="020B0604020202020204" pitchFamily="34" charset="0"/>
              </a:rPr>
              <a:t>4. Çeyrek Dönem 2025</a:t>
            </a:r>
          </a:p>
          <a:p>
            <a:pPr marL="360363" lvl="0">
              <a:defRPr/>
            </a:pPr>
            <a:r>
              <a:rPr lang="tr-TR" sz="1200" kern="0" dirty="0">
                <a:solidFill>
                  <a:prstClr val="black"/>
                </a:solidFill>
                <a:latin typeface="Arial" panose="020B0604020202020204" pitchFamily="34" charset="0"/>
                <a:cs typeface="Arial" panose="020B0604020202020204" pitchFamily="34" charset="0"/>
              </a:rPr>
              <a:t>4. Çeyrek Dönem 2026</a:t>
            </a:r>
          </a:p>
        </p:txBody>
      </p:sp>
    </p:spTree>
    <p:extLst>
      <p:ext uri="{BB962C8B-B14F-4D97-AF65-F5344CB8AC3E}">
        <p14:creationId xmlns:p14="http://schemas.microsoft.com/office/powerpoint/2010/main" val="1311138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a:extLst>
              <a:ext uri="{FF2B5EF4-FFF2-40B4-BE49-F238E27FC236}">
                <a16:creationId xmlns:a16="http://schemas.microsoft.com/office/drawing/2014/main" id="{C6EA13A1-CE69-4A43-B418-2EB2F1FCA901}"/>
              </a:ext>
            </a:extLst>
          </p:cNvPr>
          <p:cNvSpPr>
            <a:spLocks noGrp="1"/>
          </p:cNvSpPr>
          <p:nvPr>
            <p:ph type="ctrTitle" idx="4294967295"/>
          </p:nvPr>
        </p:nvSpPr>
        <p:spPr>
          <a:xfrm>
            <a:off x="1155561" y="386810"/>
            <a:ext cx="4481513" cy="309562"/>
          </a:xfrm>
          <a:prstGeom prst="rect">
            <a:avLst/>
          </a:prstGeom>
        </p:spPr>
        <p:txBody>
          <a:bodyPr/>
          <a:lstStyle/>
          <a:p>
            <a:r>
              <a:rPr lang="tr-TR" sz="2000" b="1" dirty="0"/>
              <a:t>İç Kontrol (Mevzuatımızdaki Yeri-3) </a:t>
            </a:r>
          </a:p>
        </p:txBody>
      </p:sp>
      <p:sp>
        <p:nvSpPr>
          <p:cNvPr id="2" name="Dikdörtgen 1">
            <a:extLst>
              <a:ext uri="{FF2B5EF4-FFF2-40B4-BE49-F238E27FC236}">
                <a16:creationId xmlns:a16="http://schemas.microsoft.com/office/drawing/2014/main" id="{8826AC47-7BBA-4D0D-A0D8-800F7AD917DA}"/>
              </a:ext>
            </a:extLst>
          </p:cNvPr>
          <p:cNvSpPr/>
          <p:nvPr/>
        </p:nvSpPr>
        <p:spPr>
          <a:xfrm>
            <a:off x="279844" y="1783386"/>
            <a:ext cx="4404423" cy="3693319"/>
          </a:xfrm>
          <a:prstGeom prst="rect">
            <a:avLst/>
          </a:prstGeom>
        </p:spPr>
        <p:txBody>
          <a:bodyPr wrap="square">
            <a:spAutoFit/>
          </a:bodyPr>
          <a:lstStyle/>
          <a:p>
            <a:pPr lvl="0" algn="just">
              <a:defRPr/>
            </a:pPr>
            <a:r>
              <a:rPr lang="tr-TR" b="1" dirty="0"/>
              <a:t>Pilot çalışmamız da dikkate alınarak </a:t>
            </a:r>
            <a:r>
              <a:rPr lang="tr-TR" dirty="0"/>
              <a:t>Hazine ve Maliye Bakanlığı’nın (HMB) iç kontrol merkezi uyumlaştırma görevi kapsamında </a:t>
            </a:r>
            <a:r>
              <a:rPr lang="tr-TR" b="1" dirty="0"/>
              <a:t>HMB tarafından hazırlanan iki yeni rehber </a:t>
            </a:r>
            <a:r>
              <a:rPr lang="tr-TR" b="1" dirty="0">
                <a:solidFill>
                  <a:srgbClr val="0070C0"/>
                </a:solidFill>
              </a:rPr>
              <a:t>04.04.2024</a:t>
            </a:r>
            <a:r>
              <a:rPr lang="tr-TR" b="1" dirty="0"/>
              <a:t> tarihinde</a:t>
            </a:r>
            <a:r>
              <a:rPr lang="tr-TR" dirty="0"/>
              <a:t> </a:t>
            </a:r>
            <a:r>
              <a:rPr lang="tr-TR" b="1" dirty="0"/>
              <a:t>yürürlüğe girmiştir.</a:t>
            </a:r>
          </a:p>
          <a:p>
            <a:pPr lvl="0" algn="just">
              <a:defRPr/>
            </a:pPr>
            <a:endParaRPr lang="tr-TR" b="1" dirty="0"/>
          </a:p>
          <a:p>
            <a:pPr lvl="0" algn="just">
              <a:defRPr/>
            </a:pPr>
            <a:r>
              <a:rPr lang="tr-TR" dirty="0"/>
              <a:t>Böylece kamu kurumlarında Kurumsal Risk Yönetimi (KRY) çalışmaları gerçekleştirilmesi yükümlülüğü getirilmiş olup çalışmalar, Sayıştay denetimine de tabidir.</a:t>
            </a:r>
          </a:p>
          <a:p>
            <a:pPr lvl="0">
              <a:defRPr/>
            </a:pPr>
            <a:endParaRPr lang="tr-TR" altLang="tr-TR" dirty="0">
              <a:solidFill>
                <a:prstClr val="black"/>
              </a:solidFill>
            </a:endParaRPr>
          </a:p>
        </p:txBody>
      </p:sp>
      <p:pic>
        <p:nvPicPr>
          <p:cNvPr id="3" name="Resim 2">
            <a:extLst>
              <a:ext uri="{FF2B5EF4-FFF2-40B4-BE49-F238E27FC236}">
                <a16:creationId xmlns:a16="http://schemas.microsoft.com/office/drawing/2014/main" id="{3056C678-4C33-405B-AE19-CB98763B1ABA}"/>
              </a:ext>
            </a:extLst>
          </p:cNvPr>
          <p:cNvPicPr>
            <a:picLocks noChangeAspect="1"/>
          </p:cNvPicPr>
          <p:nvPr/>
        </p:nvPicPr>
        <p:blipFill>
          <a:blip r:embed="rId3"/>
          <a:stretch>
            <a:fillRect/>
          </a:stretch>
        </p:blipFill>
        <p:spPr>
          <a:xfrm>
            <a:off x="5324590" y="1330180"/>
            <a:ext cx="3013789" cy="4146525"/>
          </a:xfrm>
          <a:prstGeom prst="rect">
            <a:avLst/>
          </a:prstGeom>
          <a:ln>
            <a:solidFill>
              <a:srgbClr val="002060"/>
            </a:solidFill>
          </a:ln>
        </p:spPr>
      </p:pic>
      <p:pic>
        <p:nvPicPr>
          <p:cNvPr id="4" name="Resim 3">
            <a:extLst>
              <a:ext uri="{FF2B5EF4-FFF2-40B4-BE49-F238E27FC236}">
                <a16:creationId xmlns:a16="http://schemas.microsoft.com/office/drawing/2014/main" id="{88BBF998-0E2D-401B-852C-83895F8426C1}"/>
              </a:ext>
            </a:extLst>
          </p:cNvPr>
          <p:cNvPicPr>
            <a:picLocks noChangeAspect="1"/>
          </p:cNvPicPr>
          <p:nvPr/>
        </p:nvPicPr>
        <p:blipFill>
          <a:blip r:embed="rId4"/>
          <a:stretch>
            <a:fillRect/>
          </a:stretch>
        </p:blipFill>
        <p:spPr>
          <a:xfrm>
            <a:off x="8978702" y="2115895"/>
            <a:ext cx="2933454" cy="4146525"/>
          </a:xfrm>
          <a:prstGeom prst="rect">
            <a:avLst/>
          </a:prstGeom>
          <a:ln>
            <a:solidFill>
              <a:srgbClr val="002060"/>
            </a:solidFill>
          </a:ln>
        </p:spPr>
      </p:pic>
    </p:spTree>
    <p:extLst>
      <p:ext uri="{BB962C8B-B14F-4D97-AF65-F5344CB8AC3E}">
        <p14:creationId xmlns:p14="http://schemas.microsoft.com/office/powerpoint/2010/main" val="3708003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Unvan 3"/>
          <p:cNvSpPr>
            <a:spLocks noGrp="1"/>
          </p:cNvSpPr>
          <p:nvPr>
            <p:ph type="title" idx="4294967295"/>
          </p:nvPr>
        </p:nvSpPr>
        <p:spPr>
          <a:xfrm>
            <a:off x="1140124" y="307166"/>
            <a:ext cx="3722741" cy="367312"/>
          </a:xfrm>
          <a:prstGeom prst="rect">
            <a:avLst/>
          </a:prstGeom>
        </p:spPr>
        <p:txBody>
          <a:bodyPr/>
          <a:lstStyle/>
          <a:p>
            <a:r>
              <a:rPr lang="tr-TR" sz="2000" b="1" dirty="0"/>
              <a:t>Bilgi ve İletişim Standartları</a:t>
            </a:r>
          </a:p>
        </p:txBody>
      </p:sp>
      <p:grpSp>
        <p:nvGrpSpPr>
          <p:cNvPr id="4" name="Grup 3"/>
          <p:cNvGrpSpPr/>
          <p:nvPr/>
        </p:nvGrpSpPr>
        <p:grpSpPr>
          <a:xfrm>
            <a:off x="491277" y="1727218"/>
            <a:ext cx="9805478" cy="3463751"/>
            <a:chOff x="75640" y="1272243"/>
            <a:chExt cx="10470488" cy="3698663"/>
          </a:xfrm>
        </p:grpSpPr>
        <p:sp>
          <p:nvSpPr>
            <p:cNvPr id="16" name="Beşgen 15"/>
            <p:cNvSpPr/>
            <p:nvPr/>
          </p:nvSpPr>
          <p:spPr>
            <a:xfrm>
              <a:off x="3668284" y="3146328"/>
              <a:ext cx="5721249" cy="907510"/>
            </a:xfrm>
            <a:prstGeom prst="homePlate">
              <a:avLst/>
            </a:prstGeom>
            <a:solidFill>
              <a:srgbClr val="53FF53"/>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722313"/>
              <a:r>
                <a:rPr lang="tr-TR" sz="1200" kern="0" dirty="0">
                  <a:solidFill>
                    <a:prstClr val="black"/>
                  </a:solidFill>
                  <a:latin typeface="Arial" panose="020B0604020202020204" pitchFamily="34" charset="0"/>
                </a:rPr>
                <a:t>Faaliyetlerin gözetimi amacıyla idare içinde yatay ve dikey raporlama ağı yazılı olarak belirlenmeli, birim ve personel, görevleri ve faaliyetleriyle ilgili hazırlanması gereken raporlar hakkında bilgilendirilmelidir.</a:t>
              </a:r>
            </a:p>
          </p:txBody>
        </p:sp>
        <p:sp>
          <p:nvSpPr>
            <p:cNvPr id="19" name="Beşgen 18"/>
            <p:cNvSpPr/>
            <p:nvPr/>
          </p:nvSpPr>
          <p:spPr>
            <a:xfrm>
              <a:off x="4385793" y="4069369"/>
              <a:ext cx="6160335" cy="899999"/>
            </a:xfrm>
            <a:prstGeom prst="homePlate">
              <a:avLst/>
            </a:prstGeom>
            <a:solidFill>
              <a:srgbClr val="A3FFA3"/>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46100" lvl="0">
                <a:defRPr/>
              </a:pPr>
              <a:r>
                <a:rPr lang="tr-TR" sz="1200" b="1" u="sng" kern="0" dirty="0">
                  <a:solidFill>
                    <a:prstClr val="black"/>
                  </a:solidFill>
                  <a:latin typeface="Arial" panose="020B0604020202020204" pitchFamily="34" charset="0"/>
                </a:rPr>
                <a:t>Harcama Birimi düzeyinde</a:t>
              </a:r>
              <a:r>
                <a:rPr lang="tr-TR" sz="1200" kern="0" dirty="0">
                  <a:solidFill>
                    <a:prstClr val="black"/>
                  </a:solidFill>
                  <a:latin typeface="Arial" panose="020B0604020202020204" pitchFamily="34" charset="0"/>
                </a:rPr>
                <a:t> yürütülen faaliyetlere yönelik  hangi işlerin, kime ve ne zaman raporlandığının Rapor Döküm Formuna işlenmesi.</a:t>
              </a:r>
              <a:endParaRPr kumimoji="0" lang="tr-TR" sz="1200" i="0" strike="noStrike" kern="0" cap="none" spc="0" normalizeH="0" baseline="0" noProof="0" dirty="0">
                <a:ln>
                  <a:noFill/>
                </a:ln>
                <a:solidFill>
                  <a:prstClr val="black"/>
                </a:solidFill>
                <a:effectLst/>
                <a:uLnTx/>
                <a:uFillTx/>
                <a:latin typeface="Arial" panose="020B0604020202020204" pitchFamily="34" charset="0"/>
              </a:endParaRPr>
            </a:p>
          </p:txBody>
        </p:sp>
        <p:sp>
          <p:nvSpPr>
            <p:cNvPr id="30" name="Beşgen 29"/>
            <p:cNvSpPr/>
            <p:nvPr/>
          </p:nvSpPr>
          <p:spPr>
            <a:xfrm>
              <a:off x="2895601" y="2211072"/>
              <a:ext cx="5469466" cy="900000"/>
            </a:xfrm>
            <a:prstGeom prst="homePlate">
              <a:avLst/>
            </a:prstGeom>
            <a:solidFill>
              <a:srgbClr val="53FF53"/>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722313"/>
              <a:r>
                <a:rPr lang="tr-TR" sz="1200" b="1" u="sng" kern="0" dirty="0">
                  <a:solidFill>
                    <a:prstClr val="black"/>
                  </a:solidFill>
                  <a:latin typeface="Arial" panose="020B0604020202020204" pitchFamily="34" charset="0"/>
                </a:rPr>
                <a:t>Raporlama:</a:t>
              </a:r>
              <a:r>
                <a:rPr lang="tr-TR" sz="1200" kern="0" dirty="0">
                  <a:solidFill>
                    <a:prstClr val="black"/>
                  </a:solidFill>
                  <a:latin typeface="Arial" panose="020B0604020202020204" pitchFamily="34" charset="0"/>
                </a:rPr>
                <a:t> İdarenin amaç, hedef, gösterge ve faaliyetleri ile sonuçları, saydamlık ve hesap verebilirlik ilkeleri doğrultusunda raporlanmalıdır.</a:t>
              </a:r>
            </a:p>
          </p:txBody>
        </p:sp>
        <p:sp>
          <p:nvSpPr>
            <p:cNvPr id="32" name="Beşgen 31"/>
            <p:cNvSpPr/>
            <p:nvPr/>
          </p:nvSpPr>
          <p:spPr>
            <a:xfrm>
              <a:off x="2494049" y="1278576"/>
              <a:ext cx="4389352" cy="900000"/>
            </a:xfrm>
            <a:prstGeom prst="homePlate">
              <a:avLst/>
            </a:prstGeom>
            <a:solidFill>
              <a:srgbClr val="008C00"/>
            </a:solidFill>
            <a:ln w="9525" cap="flat" cmpd="sng" algn="ctr">
              <a:noFill/>
              <a:prstDash val="solid"/>
              <a:miter lim="800000"/>
            </a:ln>
            <a:effectLst/>
            <a:scene3d>
              <a:camera prst="orthographicFront">
                <a:rot lat="0" lon="0" rev="0"/>
              </a:camera>
              <a:lightRig rig="soft" dir="t">
                <a:rot lat="0" lon="0" rev="0"/>
              </a:lightRig>
            </a:scene3d>
            <a:sp3d contourW="44450" prstMaterial="matte">
              <a:bevelT w="63500" h="63500"/>
              <a:contourClr>
                <a:srgbClr val="FFFFFF"/>
              </a:contourClr>
            </a:sp3d>
          </p:spPr>
          <p:txBody>
            <a:bodyPr rtlCol="0" anchor="ctr"/>
            <a:lstStyle/>
            <a:p>
              <a:pPr marL="533400" marR="0" lvl="0" indent="0" defTabSz="914400" eaLnBrk="1" fontAlgn="auto" latinLnBrk="0" hangingPunct="1">
                <a:lnSpc>
                  <a:spcPct val="100000"/>
                </a:lnSpc>
                <a:spcBef>
                  <a:spcPts val="0"/>
                </a:spcBef>
                <a:spcAft>
                  <a:spcPts val="0"/>
                </a:spcAft>
                <a:buClrTx/>
                <a:buSzTx/>
                <a:buFontTx/>
                <a:buNone/>
                <a:tabLst/>
                <a:defRPr/>
              </a:pPr>
              <a:r>
                <a:rPr kumimoji="0" lang="tr-TR" b="0" i="0" u="none" strike="noStrike" kern="0" cap="none" spc="0" normalizeH="0" baseline="0" noProof="0" dirty="0">
                  <a:ln>
                    <a:noFill/>
                  </a:ln>
                  <a:solidFill>
                    <a:prstClr val="white"/>
                  </a:solidFill>
                  <a:effectLst/>
                  <a:uLnTx/>
                  <a:uFillTx/>
                  <a:latin typeface="Arial" panose="020B0604020202020204" pitchFamily="34" charset="0"/>
                  <a:ea typeface="+mn-ea"/>
                  <a:cs typeface="+mn-cs"/>
                </a:rPr>
                <a:t>BİLGİ VE İLETİŞİM</a:t>
              </a:r>
            </a:p>
          </p:txBody>
        </p:sp>
        <p:sp>
          <p:nvSpPr>
            <p:cNvPr id="33" name="Serbest Form 32"/>
            <p:cNvSpPr/>
            <p:nvPr/>
          </p:nvSpPr>
          <p:spPr>
            <a:xfrm>
              <a:off x="1881284" y="1272243"/>
              <a:ext cx="1231576" cy="906334"/>
            </a:xfrm>
            <a:custGeom>
              <a:avLst/>
              <a:gdLst>
                <a:gd name="connsiteX0" fmla="*/ 0 w 1333849"/>
                <a:gd name="connsiteY0" fmla="*/ 841286 h 841286"/>
                <a:gd name="connsiteX1" fmla="*/ 666921 w 1333849"/>
                <a:gd name="connsiteY1" fmla="*/ 0 h 841286"/>
                <a:gd name="connsiteX2" fmla="*/ 666928 w 1333849"/>
                <a:gd name="connsiteY2" fmla="*/ 0 h 841286"/>
                <a:gd name="connsiteX3" fmla="*/ 1333849 w 1333849"/>
                <a:gd name="connsiteY3" fmla="*/ 841286 h 841286"/>
                <a:gd name="connsiteX4" fmla="*/ 0 w 1333849"/>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849" h="841286">
                  <a:moveTo>
                    <a:pt x="0" y="841286"/>
                  </a:moveTo>
                  <a:lnTo>
                    <a:pt x="666921" y="0"/>
                  </a:lnTo>
                  <a:lnTo>
                    <a:pt x="666928" y="0"/>
                  </a:lnTo>
                  <a:lnTo>
                    <a:pt x="1333849" y="841286"/>
                  </a:lnTo>
                  <a:lnTo>
                    <a:pt x="0" y="841286"/>
                  </a:lnTo>
                  <a:close/>
                </a:path>
              </a:pathLst>
            </a:custGeom>
            <a:solidFill>
              <a:srgbClr val="008C00"/>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20320" tIns="20320" rIns="20320" bIns="20320" numCol="1" spcCol="1270" anchor="ctr" anchorCtr="0">
              <a:noAutofit/>
            </a:bodyPr>
            <a:lstStyle/>
            <a:p>
              <a:pPr marL="0" marR="0" lvl="0" indent="0" algn="ctr" defTabSz="711200" eaLnBrk="1" fontAlgn="auto" latinLnBrk="0" hangingPunct="1">
                <a:lnSpc>
                  <a:spcPct val="100000"/>
                </a:lnSpc>
                <a:spcBef>
                  <a:spcPct val="0"/>
                </a:spcBef>
                <a:spcAft>
                  <a:spcPts val="0"/>
                </a:spcAft>
                <a:buClrTx/>
                <a:buSzTx/>
                <a:buFontTx/>
                <a:buNone/>
                <a:tabLst/>
                <a:defRPr/>
              </a:pPr>
              <a:endParaRPr kumimoji="0" lang="tr-TR" sz="1100" b="1" i="0" u="none" strike="noStrike" kern="0" cap="none" spc="0" normalizeH="0" baseline="0" noProof="0" dirty="0">
                <a:ln>
                  <a:noFill/>
                </a:ln>
                <a:solidFill>
                  <a:srgbClr val="E7E6E6"/>
                </a:solidFill>
                <a:effectLst/>
                <a:uLnTx/>
                <a:uFillTx/>
                <a:latin typeface="Arial" panose="020B0604020202020204" pitchFamily="34" charset="0"/>
                <a:ea typeface="+mn-ea"/>
                <a:cs typeface="+mn-cs"/>
              </a:endParaRPr>
            </a:p>
            <a:p>
              <a:pPr marL="0" marR="0" lvl="0" indent="0" algn="ctr" defTabSz="711200" eaLnBrk="1" fontAlgn="auto" latinLnBrk="0" hangingPunct="1">
                <a:lnSpc>
                  <a:spcPct val="100000"/>
                </a:lnSpc>
                <a:spcBef>
                  <a:spcPct val="0"/>
                </a:spcBef>
                <a:spcAft>
                  <a:spcPts val="0"/>
                </a:spcAft>
                <a:buClrTx/>
                <a:buSzTx/>
                <a:buFontTx/>
                <a:buNone/>
                <a:tabLst/>
                <a:defRPr/>
              </a:pPr>
              <a:endParaRPr kumimoji="0" lang="tr-TR" sz="1100" b="1" i="0" u="none" strike="noStrike" kern="0" cap="none" spc="0" normalizeH="0" baseline="0" noProof="0" dirty="0">
                <a:ln>
                  <a:noFill/>
                </a:ln>
                <a:solidFill>
                  <a:srgbClr val="E7E6E6"/>
                </a:solidFill>
                <a:effectLst/>
                <a:uLnTx/>
                <a:uFillTx/>
                <a:latin typeface="Arial" panose="020B0604020202020204" pitchFamily="34" charset="0"/>
                <a:ea typeface="+mn-ea"/>
                <a:cs typeface="+mn-cs"/>
              </a:endParaRPr>
            </a:p>
            <a:p>
              <a:pPr marL="0" marR="0" lvl="0" indent="0" algn="ctr" defTabSz="711200" eaLnBrk="1" fontAlgn="auto" latinLnBrk="0" hangingPunct="1">
                <a:lnSpc>
                  <a:spcPct val="100000"/>
                </a:lnSpc>
                <a:spcBef>
                  <a:spcPct val="0"/>
                </a:spcBef>
                <a:spcAft>
                  <a:spcPts val="0"/>
                </a:spcAft>
                <a:buClrTx/>
                <a:buSzTx/>
                <a:buFontTx/>
                <a:buNone/>
                <a:tabLst/>
                <a:defRPr/>
              </a:pPr>
              <a:r>
                <a:rPr kumimoji="0" lang="tr-TR" sz="1200" b="1" i="0" u="none" strike="noStrike" kern="0" cap="none" spc="0" normalizeH="0" baseline="0" noProof="0" dirty="0">
                  <a:ln>
                    <a:noFill/>
                  </a:ln>
                  <a:solidFill>
                    <a:srgbClr val="E7E6E6"/>
                  </a:solidFill>
                  <a:effectLst/>
                  <a:uLnTx/>
                  <a:uFillTx/>
                  <a:latin typeface="Arial" panose="020B0604020202020204" pitchFamily="34" charset="0"/>
                  <a:ea typeface="+mn-ea"/>
                  <a:cs typeface="+mn-cs"/>
                </a:rPr>
                <a:t>Bileşen 4</a:t>
              </a:r>
            </a:p>
          </p:txBody>
        </p:sp>
        <p:sp>
          <p:nvSpPr>
            <p:cNvPr id="34" name="Serbest Form 33"/>
            <p:cNvSpPr/>
            <p:nvPr/>
          </p:nvSpPr>
          <p:spPr>
            <a:xfrm>
              <a:off x="1275309" y="2211071"/>
              <a:ext cx="2463151" cy="900001"/>
            </a:xfrm>
            <a:custGeom>
              <a:avLst/>
              <a:gdLst>
                <a:gd name="connsiteX0" fmla="*/ 0 w 2667698"/>
                <a:gd name="connsiteY0" fmla="*/ 841286 h 841286"/>
                <a:gd name="connsiteX1" fmla="*/ 666921 w 2667698"/>
                <a:gd name="connsiteY1" fmla="*/ 0 h 841286"/>
                <a:gd name="connsiteX2" fmla="*/ 2000777 w 2667698"/>
                <a:gd name="connsiteY2" fmla="*/ 0 h 841286"/>
                <a:gd name="connsiteX3" fmla="*/ 2667698 w 2667698"/>
                <a:gd name="connsiteY3" fmla="*/ 841286 h 841286"/>
                <a:gd name="connsiteX4" fmla="*/ 0 w 2667698"/>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698" h="841286">
                  <a:moveTo>
                    <a:pt x="0" y="841286"/>
                  </a:moveTo>
                  <a:lnTo>
                    <a:pt x="666921" y="0"/>
                  </a:lnTo>
                  <a:lnTo>
                    <a:pt x="2000777" y="0"/>
                  </a:lnTo>
                  <a:lnTo>
                    <a:pt x="2667698" y="841286"/>
                  </a:lnTo>
                  <a:lnTo>
                    <a:pt x="0" y="841286"/>
                  </a:lnTo>
                  <a:close/>
                </a:path>
              </a:pathLst>
            </a:custGeom>
            <a:solidFill>
              <a:srgbClr val="00C800"/>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492248" tIns="25400" rIns="492247" bIns="254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endParaRPr kumimoji="0" lang="tr-TR" sz="1100" b="1" i="0" u="none" strike="noStrike" kern="0" cap="none" spc="0" normalizeH="0" baseline="0" noProof="0" dirty="0">
                <a:ln>
                  <a:noFill/>
                </a:ln>
                <a:solidFill>
                  <a:srgbClr val="E7E6E6"/>
                </a:solidFill>
                <a:effectLst/>
                <a:uLnTx/>
                <a:uFillTx/>
                <a:latin typeface="Arial" panose="020B0604020202020204" pitchFamily="34" charset="0"/>
                <a:ea typeface="+mn-ea"/>
                <a:cs typeface="+mn-cs"/>
              </a:endParaRPr>
            </a:p>
            <a:p>
              <a:pPr marL="0" marR="0" lvl="0" indent="0" algn="ctr" defTabSz="889000" eaLnBrk="1" fontAlgn="auto" latinLnBrk="0" hangingPunct="1">
                <a:lnSpc>
                  <a:spcPct val="90000"/>
                </a:lnSpc>
                <a:spcBef>
                  <a:spcPct val="0"/>
                </a:spcBef>
                <a:spcAft>
                  <a:spcPct val="35000"/>
                </a:spcAft>
                <a:buClrTx/>
                <a:buSzTx/>
                <a:buFontTx/>
                <a:buNone/>
                <a:tabLst/>
                <a:defRPr/>
              </a:pPr>
              <a:r>
                <a:rPr kumimoji="0" lang="tr-TR" sz="1200" b="1" i="0" u="none" strike="noStrike" kern="0" cap="none" spc="0" normalizeH="0" baseline="0" noProof="0" dirty="0">
                  <a:ln>
                    <a:noFill/>
                  </a:ln>
                  <a:solidFill>
                    <a:srgbClr val="E7E6E6"/>
                  </a:solidFill>
                  <a:effectLst/>
                  <a:uLnTx/>
                  <a:uFillTx/>
                  <a:latin typeface="Arial" panose="020B0604020202020204" pitchFamily="34" charset="0"/>
                  <a:ea typeface="+mn-ea"/>
                  <a:cs typeface="+mn-cs"/>
                </a:rPr>
                <a:t>Standart BİS 14</a:t>
              </a:r>
              <a:endParaRPr kumimoji="0" lang="tr-TR" sz="1200" b="0" i="0" u="none" strike="noStrike" kern="0" cap="none" spc="0" normalizeH="0" baseline="0" noProof="0" dirty="0">
                <a:ln>
                  <a:noFill/>
                </a:ln>
                <a:solidFill>
                  <a:srgbClr val="E7E6E6"/>
                </a:solidFill>
                <a:effectLst/>
                <a:uLnTx/>
                <a:uFillTx/>
                <a:latin typeface="Arial" panose="020B0604020202020204" pitchFamily="34" charset="0"/>
                <a:ea typeface="+mn-ea"/>
                <a:cs typeface="+mn-cs"/>
              </a:endParaRPr>
            </a:p>
          </p:txBody>
        </p:sp>
        <p:sp>
          <p:nvSpPr>
            <p:cNvPr id="35" name="Serbest Form 34"/>
            <p:cNvSpPr/>
            <p:nvPr/>
          </p:nvSpPr>
          <p:spPr>
            <a:xfrm>
              <a:off x="679033" y="3153837"/>
              <a:ext cx="3694728" cy="900000"/>
            </a:xfrm>
            <a:custGeom>
              <a:avLst/>
              <a:gdLst>
                <a:gd name="connsiteX0" fmla="*/ 0 w 4001547"/>
                <a:gd name="connsiteY0" fmla="*/ 841286 h 841286"/>
                <a:gd name="connsiteX1" fmla="*/ 666921 w 4001547"/>
                <a:gd name="connsiteY1" fmla="*/ 0 h 841286"/>
                <a:gd name="connsiteX2" fmla="*/ 3334626 w 4001547"/>
                <a:gd name="connsiteY2" fmla="*/ 0 h 841286"/>
                <a:gd name="connsiteX3" fmla="*/ 4001547 w 4001547"/>
                <a:gd name="connsiteY3" fmla="*/ 841286 h 841286"/>
                <a:gd name="connsiteX4" fmla="*/ 0 w 4001547"/>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1547" h="841286">
                  <a:moveTo>
                    <a:pt x="0" y="841286"/>
                  </a:moveTo>
                  <a:lnTo>
                    <a:pt x="666921" y="0"/>
                  </a:lnTo>
                  <a:lnTo>
                    <a:pt x="3334626" y="0"/>
                  </a:lnTo>
                  <a:lnTo>
                    <a:pt x="4001547" y="841286"/>
                  </a:lnTo>
                  <a:lnTo>
                    <a:pt x="0" y="841286"/>
                  </a:lnTo>
                  <a:close/>
                </a:path>
              </a:pathLst>
            </a:custGeom>
            <a:solidFill>
              <a:srgbClr val="53FF53"/>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725671" tIns="25400" rIns="725671" bIns="254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tr-TR" sz="1200" b="1" i="0" u="none" strike="noStrike" kern="0" cap="none" spc="0" normalizeH="0" baseline="0" noProof="0" dirty="0">
                  <a:ln>
                    <a:noFill/>
                  </a:ln>
                  <a:solidFill>
                    <a:prstClr val="black"/>
                  </a:solidFill>
                  <a:effectLst/>
                  <a:uLnTx/>
                  <a:uFillTx/>
                  <a:latin typeface="Arial" panose="020B0604020202020204" pitchFamily="34" charset="0"/>
                  <a:ea typeface="+mn-ea"/>
                  <a:cs typeface="+mn-cs"/>
                </a:rPr>
                <a:t>Genel Şart BİS 14.4</a:t>
              </a:r>
              <a:endParaRPr kumimoji="0" lang="tr-TR" sz="12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6" name="Serbest Form 35"/>
            <p:cNvSpPr/>
            <p:nvPr/>
          </p:nvSpPr>
          <p:spPr>
            <a:xfrm>
              <a:off x="75640" y="4070906"/>
              <a:ext cx="4926305" cy="900000"/>
            </a:xfrm>
            <a:custGeom>
              <a:avLst/>
              <a:gdLst>
                <a:gd name="connsiteX0" fmla="*/ 0 w 5335396"/>
                <a:gd name="connsiteY0" fmla="*/ 841286 h 841286"/>
                <a:gd name="connsiteX1" fmla="*/ 666921 w 5335396"/>
                <a:gd name="connsiteY1" fmla="*/ 0 h 841286"/>
                <a:gd name="connsiteX2" fmla="*/ 4668475 w 5335396"/>
                <a:gd name="connsiteY2" fmla="*/ 0 h 841286"/>
                <a:gd name="connsiteX3" fmla="*/ 5335396 w 5335396"/>
                <a:gd name="connsiteY3" fmla="*/ 841286 h 841286"/>
                <a:gd name="connsiteX4" fmla="*/ 0 w 5335396"/>
                <a:gd name="connsiteY4" fmla="*/ 841286 h 8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5396" h="841286">
                  <a:moveTo>
                    <a:pt x="0" y="841286"/>
                  </a:moveTo>
                  <a:lnTo>
                    <a:pt x="666921" y="0"/>
                  </a:lnTo>
                  <a:lnTo>
                    <a:pt x="4668475" y="0"/>
                  </a:lnTo>
                  <a:lnTo>
                    <a:pt x="5335396" y="841286"/>
                  </a:lnTo>
                  <a:lnTo>
                    <a:pt x="0" y="841286"/>
                  </a:lnTo>
                  <a:close/>
                </a:path>
              </a:pathLst>
            </a:custGeom>
            <a:solidFill>
              <a:srgbClr val="A3FFA3"/>
            </a:solidFill>
            <a:ln>
              <a:noFill/>
            </a:ln>
            <a:effectLst/>
            <a:scene3d>
              <a:camera prst="orthographicFront">
                <a:rot lat="0" lon="0" rev="0"/>
              </a:camera>
              <a:lightRig rig="soft" dir="t">
                <a:rot lat="0" lon="0" rev="0"/>
              </a:lightRig>
            </a:scene3d>
            <a:sp3d contourW="44450" prstMaterial="matte">
              <a:bevelT w="63500" h="63500"/>
              <a:contourClr>
                <a:srgbClr val="FFFFFF"/>
              </a:contourClr>
            </a:sp3d>
          </p:spPr>
          <p:txBody>
            <a:bodyPr spcFirstLastPara="0" vert="horz" wrap="square" lIns="959095" tIns="25400" rIns="959094" bIns="25400" numCol="1" spcCol="1270" anchor="ctr" anchorCtr="0">
              <a:noAutofit/>
            </a:bodyPr>
            <a:lstStyle/>
            <a:p>
              <a:pPr marL="0" marR="0" lvl="0" indent="0" algn="ctr" defTabSz="889000" eaLnBrk="1" fontAlgn="auto" latinLnBrk="0" hangingPunct="1">
                <a:lnSpc>
                  <a:spcPct val="100000"/>
                </a:lnSpc>
                <a:spcBef>
                  <a:spcPts val="0"/>
                </a:spcBef>
                <a:spcAft>
                  <a:spcPts val="0"/>
                </a:spcAft>
                <a:buClrTx/>
                <a:buSzTx/>
                <a:buFontTx/>
                <a:buNone/>
                <a:tabLst/>
                <a:defRPr/>
              </a:pPr>
              <a:r>
                <a:rPr kumimoji="0" lang="tr-TR" sz="1600" b="1" i="0" u="none" strike="noStrike" kern="0" cap="none" spc="0" normalizeH="0" baseline="0" noProof="0" dirty="0">
                  <a:ln>
                    <a:noFill/>
                  </a:ln>
                  <a:solidFill>
                    <a:prstClr val="black"/>
                  </a:solidFill>
                  <a:effectLst/>
                  <a:uLnTx/>
                  <a:uFillTx/>
                  <a:latin typeface="Arial" panose="020B0604020202020204" pitchFamily="34" charset="0"/>
                  <a:ea typeface="+mn-ea"/>
                  <a:cs typeface="+mn-cs"/>
                </a:rPr>
                <a:t>E.14.4.1</a:t>
              </a:r>
            </a:p>
          </p:txBody>
        </p:sp>
      </p:grpSp>
      <p:sp>
        <p:nvSpPr>
          <p:cNvPr id="17" name="Yuvarlatılmış Dikdörtgen 16"/>
          <p:cNvSpPr/>
          <p:nvPr/>
        </p:nvSpPr>
        <p:spPr>
          <a:xfrm>
            <a:off x="438869" y="5553363"/>
            <a:ext cx="3456475" cy="813815"/>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265113">
              <a:defRPr/>
            </a:pPr>
            <a:r>
              <a:rPr kumimoji="0" lang="tr-TR" sz="1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SORUMLU BİRİM</a:t>
            </a:r>
          </a:p>
          <a:p>
            <a:pPr marL="265113">
              <a:defRPr/>
            </a:pPr>
            <a:r>
              <a:rPr lang="tr-TR" sz="1200" kern="0" dirty="0">
                <a:solidFill>
                  <a:prstClr val="black"/>
                </a:solidFill>
                <a:latin typeface="Arial" panose="020B0604020202020204" pitchFamily="34" charset="0"/>
                <a:cs typeface="Arial" panose="020B0604020202020204" pitchFamily="34" charset="0"/>
              </a:rPr>
              <a:t>Merkez Birimler/İl Sağlık Müdürlükleri</a:t>
            </a:r>
          </a:p>
        </p:txBody>
      </p:sp>
      <p:sp>
        <p:nvSpPr>
          <p:cNvPr id="18" name="Yuvarlatılmış Dikdörtgen 17"/>
          <p:cNvSpPr/>
          <p:nvPr/>
        </p:nvSpPr>
        <p:spPr>
          <a:xfrm>
            <a:off x="7113722" y="5553362"/>
            <a:ext cx="4073746" cy="813815"/>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265113">
              <a:defRPr/>
            </a:pPr>
            <a:r>
              <a:rPr lang="tr-TR" sz="1400" b="1" kern="0" dirty="0">
                <a:solidFill>
                  <a:prstClr val="black"/>
                </a:solidFill>
                <a:latin typeface="Arial" panose="020B0604020202020204" pitchFamily="34" charset="0"/>
                <a:cs typeface="Arial" panose="020B0604020202020204" pitchFamily="34" charset="0"/>
              </a:rPr>
              <a:t>Eylem Çıktısı</a:t>
            </a:r>
          </a:p>
          <a:p>
            <a:pPr marL="265113">
              <a:defRPr/>
            </a:pPr>
            <a:r>
              <a:rPr lang="sv-SE" sz="1400" kern="0" dirty="0">
                <a:solidFill>
                  <a:prstClr val="black"/>
                </a:solidFill>
                <a:latin typeface="Arial" panose="020B0604020202020204" pitchFamily="34" charset="0"/>
                <a:cs typeface="Arial" panose="020B0604020202020204" pitchFamily="34" charset="0"/>
              </a:rPr>
              <a:t>Rapor Döküm Formu</a:t>
            </a:r>
            <a:endParaRPr lang="tr-TR" sz="1400" kern="0" dirty="0">
              <a:solidFill>
                <a:prstClr val="black"/>
              </a:solidFill>
              <a:latin typeface="Arial" panose="020B0604020202020204" pitchFamily="34" charset="0"/>
              <a:cs typeface="Arial" panose="020B0604020202020204" pitchFamily="34" charset="0"/>
            </a:endParaRPr>
          </a:p>
        </p:txBody>
      </p:sp>
      <p:sp>
        <p:nvSpPr>
          <p:cNvPr id="20" name="Yuvarlatılmış Dikdörtgen 19"/>
          <p:cNvSpPr/>
          <p:nvPr/>
        </p:nvSpPr>
        <p:spPr>
          <a:xfrm>
            <a:off x="3895344" y="5553363"/>
            <a:ext cx="3218378" cy="827341"/>
          </a:xfrm>
          <a:prstGeom prst="roundRect">
            <a:avLst/>
          </a:prstGeom>
          <a:solidFill>
            <a:sysClr val="window" lastClr="FFFFFF"/>
          </a:solidFill>
          <a:ln w="28575" cap="flat" cmpd="sng" algn="ctr">
            <a:solidFill>
              <a:schemeClr val="tx1"/>
            </a:solidFill>
            <a:prstDash val="solid"/>
            <a:miter lim="800000"/>
          </a:ln>
          <a:effectLst/>
          <a:scene3d>
            <a:camera prst="orthographicFront"/>
            <a:lightRig rig="threePt" dir="t"/>
          </a:scene3d>
          <a:sp3d>
            <a:bevelT/>
          </a:sp3d>
        </p:spPr>
        <p:txBody>
          <a:bodyPr rtlCol="0" anchor="ctr"/>
          <a:lstStyle/>
          <a:p>
            <a:pPr marL="360363" lvl="0">
              <a:defRPr/>
            </a:pPr>
            <a:r>
              <a:rPr kumimoji="0" lang="tr-TR" sz="1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TAMAMLANMA TARİHİ</a:t>
            </a:r>
            <a:endParaRPr lang="tr-TR" sz="1200" kern="0" dirty="0">
              <a:solidFill>
                <a:prstClr val="black"/>
              </a:solidFill>
              <a:latin typeface="Arial" panose="020B0604020202020204" pitchFamily="34" charset="0"/>
              <a:cs typeface="Arial" panose="020B0604020202020204" pitchFamily="34" charset="0"/>
            </a:endParaRPr>
          </a:p>
          <a:p>
            <a:pPr marL="360363" lvl="0">
              <a:defRPr/>
            </a:pPr>
            <a:r>
              <a:rPr lang="tr-TR" sz="1200" kern="0" dirty="0">
                <a:solidFill>
                  <a:prstClr val="black"/>
                </a:solidFill>
                <a:latin typeface="Arial" panose="020B0604020202020204" pitchFamily="34" charset="0"/>
                <a:cs typeface="Arial" panose="020B0604020202020204" pitchFamily="34" charset="0"/>
              </a:rPr>
              <a:t>4. Çeyrek Dönem 2025</a:t>
            </a:r>
          </a:p>
          <a:p>
            <a:pPr marL="360363" lvl="0">
              <a:defRPr/>
            </a:pPr>
            <a:r>
              <a:rPr lang="tr-TR" sz="1200" kern="0" dirty="0">
                <a:solidFill>
                  <a:prstClr val="black"/>
                </a:solidFill>
                <a:latin typeface="Arial" panose="020B0604020202020204" pitchFamily="34" charset="0"/>
                <a:cs typeface="Arial" panose="020B0604020202020204" pitchFamily="34" charset="0"/>
              </a:rPr>
              <a:t>4. Çeyrek Dönem 2026</a:t>
            </a:r>
          </a:p>
        </p:txBody>
      </p:sp>
    </p:spTree>
    <p:extLst>
      <p:ext uri="{BB962C8B-B14F-4D97-AF65-F5344CB8AC3E}">
        <p14:creationId xmlns:p14="http://schemas.microsoft.com/office/powerpoint/2010/main" val="142898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D8708E97-2C47-4312-B4C4-B4C81DD4D2B4}"/>
              </a:ext>
            </a:extLst>
          </p:cNvPr>
          <p:cNvPicPr>
            <a:picLocks noChangeAspect="1"/>
          </p:cNvPicPr>
          <p:nvPr/>
        </p:nvPicPr>
        <p:blipFill rotWithShape="1">
          <a:blip r:embed="rId3">
            <a:extLst>
              <a:ext uri="{28A0092B-C50C-407E-A947-70E740481C1C}">
                <a14:useLocalDpi xmlns:a14="http://schemas.microsoft.com/office/drawing/2010/main" val="0"/>
              </a:ext>
            </a:extLst>
          </a:blip>
          <a:srcRect t="23534" b="16853"/>
          <a:stretch/>
        </p:blipFill>
        <p:spPr>
          <a:xfrm>
            <a:off x="2783569" y="1367401"/>
            <a:ext cx="6231279" cy="1656020"/>
          </a:xfrm>
          <a:prstGeom prst="rect">
            <a:avLst/>
          </a:prstGeom>
        </p:spPr>
      </p:pic>
      <p:sp>
        <p:nvSpPr>
          <p:cNvPr id="91" name="Dikdörtgen 90">
            <a:extLst>
              <a:ext uri="{FF2B5EF4-FFF2-40B4-BE49-F238E27FC236}">
                <a16:creationId xmlns:a16="http://schemas.microsoft.com/office/drawing/2014/main" id="{4A12C8FD-2A8B-4C18-A597-D645CA3856A0}"/>
              </a:ext>
            </a:extLst>
          </p:cNvPr>
          <p:cNvSpPr/>
          <p:nvPr/>
        </p:nvSpPr>
        <p:spPr>
          <a:xfrm>
            <a:off x="0" y="-52699"/>
            <a:ext cx="12192000" cy="685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80014" rtl="0" eaLnBrk="1" fontAlgn="auto" latinLnBrk="0" hangingPunct="1">
              <a:lnSpc>
                <a:spcPct val="100000"/>
              </a:lnSpc>
              <a:spcBef>
                <a:spcPts val="0"/>
              </a:spcBef>
              <a:spcAft>
                <a:spcPts val="0"/>
              </a:spcAft>
              <a:buClrTx/>
              <a:buSzTx/>
              <a:buFontTx/>
              <a:buNone/>
              <a:tabLst/>
              <a:defRPr/>
            </a:pPr>
            <a:endParaRPr lang="tr-TR" sz="2000" kern="1200" dirty="0">
              <a:solidFill>
                <a:prstClr val="black">
                  <a:lumMod val="75000"/>
                  <a:lumOff val="25000"/>
                </a:prstClr>
              </a:solidFill>
              <a:latin typeface="Arial" panose="020B0604020202020204" pitchFamily="34" charset="0"/>
              <a:cs typeface="Arial" panose="020B0604020202020204" pitchFamily="34" charset="0"/>
            </a:endParaRPr>
          </a:p>
        </p:txBody>
      </p:sp>
      <p:sp>
        <p:nvSpPr>
          <p:cNvPr id="10" name="Dikdörtgen 9">
            <a:extLst>
              <a:ext uri="{FF2B5EF4-FFF2-40B4-BE49-F238E27FC236}">
                <a16:creationId xmlns:a16="http://schemas.microsoft.com/office/drawing/2014/main" id="{4220414D-B455-4EDE-828E-7C58177A3CDE}"/>
              </a:ext>
            </a:extLst>
          </p:cNvPr>
          <p:cNvSpPr/>
          <p:nvPr/>
        </p:nvSpPr>
        <p:spPr>
          <a:xfrm>
            <a:off x="2783569" y="2685546"/>
            <a:ext cx="6064867" cy="337875"/>
          </a:xfrm>
          <a:prstGeom prst="rect">
            <a:avLst/>
          </a:prstGeom>
          <a:solidFill>
            <a:srgbClr val="384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a:solidFill>
                  <a:schemeClr val="bg1"/>
                </a:solidFill>
                <a:cs typeface="Arial" panose="020B0604020202020204" pitchFamily="34" charset="0"/>
              </a:rPr>
              <a:t>TEŞEKKÜR EDERİZ</a:t>
            </a:r>
            <a:endParaRPr lang="tr-TR" b="1" dirty="0">
              <a:solidFill>
                <a:schemeClr val="bg1"/>
              </a:solidFill>
            </a:endParaRPr>
          </a:p>
        </p:txBody>
      </p:sp>
      <p:sp>
        <p:nvSpPr>
          <p:cNvPr id="12" name="Dikdörtgen 11">
            <a:extLst>
              <a:ext uri="{FF2B5EF4-FFF2-40B4-BE49-F238E27FC236}">
                <a16:creationId xmlns:a16="http://schemas.microsoft.com/office/drawing/2014/main" id="{28738707-6BF4-4EBF-98AC-8788FFB3ABCE}"/>
              </a:ext>
            </a:extLst>
          </p:cNvPr>
          <p:cNvSpPr/>
          <p:nvPr/>
        </p:nvSpPr>
        <p:spPr>
          <a:xfrm>
            <a:off x="2783569" y="3425195"/>
            <a:ext cx="6707347" cy="3154710"/>
          </a:xfrm>
          <a:prstGeom prst="rect">
            <a:avLst/>
          </a:prstGeom>
        </p:spPr>
        <p:txBody>
          <a:bodyPr wrap="square">
            <a:spAutoFit/>
          </a:bodyPr>
          <a:lstStyle/>
          <a:p>
            <a:r>
              <a:rPr lang="tr-TR" sz="1500" b="1" dirty="0">
                <a:solidFill>
                  <a:srgbClr val="384A5C"/>
                </a:solidFill>
                <a:cs typeface="Arial" panose="020B0604020202020204" pitchFamily="34" charset="0"/>
              </a:rPr>
              <a:t>Gülgün EĞRİÇAYIR -  Mali Hizmetler Uzmanı (Birim Sorumlusu)</a:t>
            </a:r>
            <a:br>
              <a:rPr lang="tr-TR" sz="1500" b="1" dirty="0">
                <a:solidFill>
                  <a:srgbClr val="384A5C"/>
                </a:solidFill>
                <a:cs typeface="Arial" panose="020B0604020202020204" pitchFamily="34" charset="0"/>
              </a:rPr>
            </a:br>
            <a:r>
              <a:rPr lang="tr-TR" sz="1500" b="1" dirty="0">
                <a:solidFill>
                  <a:srgbClr val="384A5C"/>
                </a:solidFill>
                <a:cs typeface="Arial" panose="020B0604020202020204" pitchFamily="34" charset="0"/>
              </a:rPr>
              <a:t>Büşra DOĞAN – Mali Hizmetler Uzman Yrd.</a:t>
            </a:r>
          </a:p>
          <a:p>
            <a:r>
              <a:rPr lang="tr-TR" sz="1500" b="1" dirty="0">
                <a:solidFill>
                  <a:srgbClr val="384A5C"/>
                </a:solidFill>
                <a:cs typeface="Arial" panose="020B0604020202020204" pitchFamily="34" charset="0"/>
              </a:rPr>
              <a:t>Sevil KÜÇÜK - Mali Hizmetler Uzman Yrd.</a:t>
            </a:r>
          </a:p>
          <a:p>
            <a:r>
              <a:rPr lang="tr-TR" sz="1500" b="1" dirty="0">
                <a:solidFill>
                  <a:srgbClr val="384A5C"/>
                </a:solidFill>
                <a:cs typeface="Arial" panose="020B0604020202020204" pitchFamily="34" charset="0"/>
              </a:rPr>
              <a:t>Hatice </a:t>
            </a:r>
            <a:r>
              <a:rPr lang="tr-TR" sz="1500" b="1">
                <a:solidFill>
                  <a:srgbClr val="384A5C"/>
                </a:solidFill>
                <a:cs typeface="Arial" panose="020B0604020202020204" pitchFamily="34" charset="0"/>
              </a:rPr>
              <a:t>BAYRAK AKSOY - </a:t>
            </a:r>
            <a:r>
              <a:rPr lang="tr-TR" sz="1500" b="1" dirty="0">
                <a:solidFill>
                  <a:srgbClr val="384A5C"/>
                </a:solidFill>
                <a:cs typeface="Arial" panose="020B0604020202020204" pitchFamily="34" charset="0"/>
              </a:rPr>
              <a:t>Mali Hizmetler Uzman Yrd.</a:t>
            </a:r>
            <a:br>
              <a:rPr lang="tr-TR" sz="1500" b="1" dirty="0">
                <a:solidFill>
                  <a:srgbClr val="384A5C"/>
                </a:solidFill>
                <a:cs typeface="Arial" panose="020B0604020202020204" pitchFamily="34" charset="0"/>
              </a:rPr>
            </a:br>
            <a:r>
              <a:rPr lang="tr-TR" sz="1500" b="1" dirty="0">
                <a:solidFill>
                  <a:srgbClr val="384A5C"/>
                </a:solidFill>
                <a:cs typeface="Arial" panose="020B0604020202020204" pitchFamily="34" charset="0"/>
              </a:rPr>
              <a:t>Erman KAVAK – İç Kontrol Uzmanı (Danışman)</a:t>
            </a:r>
          </a:p>
          <a:p>
            <a:endParaRPr lang="tr-TR" sz="1500" b="1" dirty="0">
              <a:solidFill>
                <a:srgbClr val="384A5C"/>
              </a:solidFill>
              <a:cs typeface="Arial" panose="020B0604020202020204" pitchFamily="34" charset="0"/>
            </a:endParaRPr>
          </a:p>
          <a:p>
            <a:pPr lvl="0" defTabSz="480014">
              <a:defRPr/>
            </a:pPr>
            <a:r>
              <a:rPr lang="tr-TR" altLang="tr-TR" sz="1700" b="1" dirty="0">
                <a:solidFill>
                  <a:srgbClr val="384A5C"/>
                </a:solidFill>
                <a:latin typeface="Myriad Pro" panose="020B0503030403020204" pitchFamily="34" charset="0"/>
                <a:cs typeface="Times New Roman" panose="02020603050405020304" pitchFamily="18" charset="0"/>
              </a:rPr>
              <a:t>STRATEJİ GELİŞTİRME BAŞKANLIĞI</a:t>
            </a:r>
          </a:p>
          <a:p>
            <a:pPr lvl="0" defTabSz="480014">
              <a:defRPr/>
            </a:pPr>
            <a:r>
              <a:rPr lang="tr-TR" altLang="tr-TR" sz="1600" b="1" dirty="0">
                <a:solidFill>
                  <a:srgbClr val="384A5C"/>
                </a:solidFill>
                <a:latin typeface="Myriad Pro" panose="020B0503030403020204" pitchFamily="34" charset="0"/>
                <a:cs typeface="Times New Roman" panose="02020603050405020304" pitchFamily="18" charset="0"/>
              </a:rPr>
              <a:t>İÇ KONTROL DAİRE BAŞKANLIĞI </a:t>
            </a:r>
          </a:p>
          <a:p>
            <a:pPr lvl="0" defTabSz="480014">
              <a:defRPr/>
            </a:pPr>
            <a:r>
              <a:rPr lang="tr-TR" altLang="tr-TR" sz="1500" b="1" dirty="0">
                <a:solidFill>
                  <a:srgbClr val="384A5C"/>
                </a:solidFill>
                <a:latin typeface="Myriad Pro" panose="020B0503030403020204" pitchFamily="34" charset="0"/>
                <a:cs typeface="Times New Roman" panose="02020603050405020304" pitchFamily="18" charset="0"/>
              </a:rPr>
              <a:t>İç Kontrol Sistemi Uyumlaştırma Birimi</a:t>
            </a:r>
          </a:p>
          <a:p>
            <a:pPr lvl="0" defTabSz="480014">
              <a:defRPr/>
            </a:pPr>
            <a:endParaRPr lang="tr-TR" sz="1500" b="1" dirty="0">
              <a:solidFill>
                <a:srgbClr val="384A5C"/>
              </a:solidFill>
              <a:cs typeface="Times New Roman" panose="02020603050405020304" pitchFamily="18" charset="0"/>
            </a:endParaRPr>
          </a:p>
          <a:p>
            <a:pPr lvl="0" defTabSz="480014">
              <a:defRPr/>
            </a:pPr>
            <a:r>
              <a:rPr lang="tr-TR" sz="1500" b="1" dirty="0">
                <a:solidFill>
                  <a:srgbClr val="384A5C"/>
                </a:solidFill>
                <a:cs typeface="Arial" panose="020B0604020202020204" pitchFamily="34" charset="0"/>
              </a:rPr>
              <a:t>E-posta: sgb.icku@saglik.gov.tr</a:t>
            </a:r>
            <a:endParaRPr kumimoji="0" lang="tr-TR" sz="3200" b="1" i="0" u="none" strike="noStrike" kern="1200" cap="none" spc="0" normalizeH="0" baseline="0" noProof="0" dirty="0">
              <a:ln>
                <a:noFill/>
              </a:ln>
              <a:solidFill>
                <a:srgbClr val="384A5C"/>
              </a:solidFill>
              <a:effectLst/>
              <a:uLnTx/>
              <a:uFillTx/>
              <a:latin typeface="Arial Black" panose="020B0A04020102020204" pitchFamily="34" charset="0"/>
              <a:ea typeface="+mn-ea"/>
              <a:cs typeface="Arial" panose="020B0604020202020204" pitchFamily="34" charset="0"/>
            </a:endParaRPr>
          </a:p>
          <a:p>
            <a:pPr marL="0" marR="0" lvl="0" indent="0" algn="l" defTabSz="480014" rtl="0" eaLnBrk="1" fontAlgn="auto" latinLnBrk="0" hangingPunct="1">
              <a:lnSpc>
                <a:spcPct val="100000"/>
              </a:lnSpc>
              <a:spcBef>
                <a:spcPts val="0"/>
              </a:spcBef>
              <a:spcAft>
                <a:spcPts val="0"/>
              </a:spcAft>
              <a:buClrTx/>
              <a:buSzTx/>
              <a:buFontTx/>
              <a:buNone/>
              <a:tabLst/>
              <a:defRPr/>
            </a:pPr>
            <a:endParaRPr kumimoji="0" lang="tr-TR" sz="3200" b="1" i="0" u="none" strike="noStrike" kern="1200" cap="none" spc="0" normalizeH="0" baseline="0" noProof="0" dirty="0">
              <a:ln>
                <a:noFill/>
              </a:ln>
              <a:solidFill>
                <a:prstClr val="black">
                  <a:lumMod val="75000"/>
                  <a:lumOff val="25000"/>
                </a:prstClr>
              </a:solidFill>
              <a:effectLst/>
              <a:uLnTx/>
              <a:uFillTx/>
              <a:latin typeface="Arial Black" panose="020B0A04020102020204" pitchFamily="34" charset="0"/>
              <a:ea typeface="+mn-ea"/>
              <a:cs typeface="Arial" panose="020B0604020202020204" pitchFamily="34" charset="0"/>
            </a:endParaRPr>
          </a:p>
        </p:txBody>
      </p:sp>
    </p:spTree>
    <p:extLst>
      <p:ext uri="{BB962C8B-B14F-4D97-AF65-F5344CB8AC3E}">
        <p14:creationId xmlns:p14="http://schemas.microsoft.com/office/powerpoint/2010/main" val="2674135985"/>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
</file>

<file path=ppt/theme/theme1.xml><?xml version="1.0" encoding="utf-8"?>
<a:theme xmlns:a="http://schemas.openxmlformats.org/drawingml/2006/main" name="2_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Özel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ŞehirHastaneleriSunu_R2.potx" id="{727406B5-28E1-4100-9254-1BBA9DF4DB10}" vid="{074677B7-0B57-43F9-8265-2AF153C7591E}"/>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Belge" ma:contentTypeID="0x010100531DB61A35F6CD46B2A9CB1E0125EB9E" ma:contentTypeVersion="1" ma:contentTypeDescription="Yeni belge oluşturun." ma:contentTypeScope="" ma:versionID="58d1ec36a7a72bd1954e1e448aa54405">
  <xsd:schema xmlns:xsd="http://www.w3.org/2001/XMLSchema" xmlns:xs="http://www.w3.org/2001/XMLSchema" xmlns:p="http://schemas.microsoft.com/office/2006/metadata/properties" xmlns:ns2="9c6d2fee-6584-45c2-9ea3-7ef256f35574" targetNamespace="http://schemas.microsoft.com/office/2006/metadata/properties" ma:root="true" ma:fieldsID="17c74639cf5456367f0fa883482200e7" ns2:_="">
    <xsd:import namespace="9c6d2fee-6584-45c2-9ea3-7ef256f35574"/>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6d2fee-6584-45c2-9ea3-7ef256f35574" elementFormDefault="qualified">
    <xsd:import namespace="http://schemas.microsoft.com/office/2006/documentManagement/types"/>
    <xsd:import namespace="http://schemas.microsoft.com/office/infopath/2007/PartnerControls"/>
    <xsd:element name="SharedWithUsers" ma:index="8" nillable="true" ma:displayName="Paylaşılanla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çerik Türü"/>
        <xsd:element ref="dc:title" minOccurs="0" maxOccurs="1" ma:index="4" ma:displayName="Başlı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1ACCD0F-EEC0-4831-9F04-AD95A16B564A}">
  <ds:schemaRefs>
    <ds:schemaRef ds:uri="http://schemas.openxmlformats.org/package/2006/metadata/core-properties"/>
    <ds:schemaRef ds:uri="http://schemas.microsoft.com/office/2006/metadata/properties"/>
    <ds:schemaRef ds:uri="http://purl.org/dc/elements/1.1/"/>
    <ds:schemaRef ds:uri="http://www.w3.org/XML/1998/namespace"/>
    <ds:schemaRef ds:uri="http://schemas.microsoft.com/office/2006/documentManagement/types"/>
    <ds:schemaRef ds:uri="http://purl.org/dc/dcmitype/"/>
    <ds:schemaRef ds:uri="http://schemas.microsoft.com/office/infopath/2007/PartnerControls"/>
    <ds:schemaRef ds:uri="9c6d2fee-6584-45c2-9ea3-7ef256f35574"/>
    <ds:schemaRef ds:uri="http://purl.org/dc/terms/"/>
  </ds:schemaRefs>
</ds:datastoreItem>
</file>

<file path=customXml/itemProps2.xml><?xml version="1.0" encoding="utf-8"?>
<ds:datastoreItem xmlns:ds="http://schemas.openxmlformats.org/officeDocument/2006/customXml" ds:itemID="{59DD5F03-5C8D-406B-B5B7-9E3C9BEE4B53}">
  <ds:schemaRefs>
    <ds:schemaRef ds:uri="http://schemas.microsoft.com/sharepoint/v3/contenttype/forms"/>
  </ds:schemaRefs>
</ds:datastoreItem>
</file>

<file path=customXml/itemProps3.xml><?xml version="1.0" encoding="utf-8"?>
<ds:datastoreItem xmlns:ds="http://schemas.openxmlformats.org/officeDocument/2006/customXml" ds:itemID="{9CA185DD-65E3-4F86-B46D-94BE74EBB0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c6d2fee-6584-45c2-9ea3-7ef256f355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35993</TotalTime>
  <Words>7215</Words>
  <Application>Microsoft Office PowerPoint</Application>
  <PresentationFormat>Geniş ekran</PresentationFormat>
  <Paragraphs>1108</Paragraphs>
  <Slides>91</Slides>
  <Notes>87</Notes>
  <HiddenSlides>0</HiddenSlides>
  <MMClips>0</MMClips>
  <ScaleCrop>false</ScaleCrop>
  <HeadingPairs>
    <vt:vector size="6" baseType="variant">
      <vt:variant>
        <vt:lpstr>Kullanılan Yazı Tipleri</vt:lpstr>
      </vt:variant>
      <vt:variant>
        <vt:i4>10</vt:i4>
      </vt:variant>
      <vt:variant>
        <vt:lpstr>Tema</vt:lpstr>
      </vt:variant>
      <vt:variant>
        <vt:i4>1</vt:i4>
      </vt:variant>
      <vt:variant>
        <vt:lpstr>Slayt Başlıkları</vt:lpstr>
      </vt:variant>
      <vt:variant>
        <vt:i4>91</vt:i4>
      </vt:variant>
    </vt:vector>
  </HeadingPairs>
  <TitlesOfParts>
    <vt:vector size="102" baseType="lpstr">
      <vt:lpstr>Malgun Gothic</vt:lpstr>
      <vt:lpstr>Arial</vt:lpstr>
      <vt:lpstr>Arial Black</vt:lpstr>
      <vt:lpstr>Calibri</vt:lpstr>
      <vt:lpstr>Courier New</vt:lpstr>
      <vt:lpstr>Myriad Pro</vt:lpstr>
      <vt:lpstr>Segoe UI</vt:lpstr>
      <vt:lpstr>Symbol</vt:lpstr>
      <vt:lpstr>Times New Roman</vt:lpstr>
      <vt:lpstr>Wingdings</vt:lpstr>
      <vt:lpstr>2_Office Teması</vt:lpstr>
      <vt:lpstr>PowerPoint Sunusu</vt:lpstr>
      <vt:lpstr>Sunum  Planı</vt:lpstr>
      <vt:lpstr>PowerPoint Sunusu</vt:lpstr>
      <vt:lpstr>İç Kontrol (Doğuşu ve Gelişimi-1) </vt:lpstr>
      <vt:lpstr>İç Kontrol (Doğuşu ve Gelişimi-2) </vt:lpstr>
      <vt:lpstr>İç Kontrol (Doğuşu ve Gelişimi-3) </vt:lpstr>
      <vt:lpstr>İç Kontrol (Mevzuatımızdaki Yeri-1) </vt:lpstr>
      <vt:lpstr>İç Kontrol (Mevzuatımızdaki Yeri-2) </vt:lpstr>
      <vt:lpstr>İç Kontrol (Mevzuatımızdaki Yeri-3) </vt:lpstr>
      <vt:lpstr>İç Kontrol (Üst Politika Belgelerindeki Yeri) </vt:lpstr>
      <vt:lpstr>PowerPoint Sunusu</vt:lpstr>
      <vt:lpstr>PowerPoint Sunusu</vt:lpstr>
      <vt:lpstr>PowerPoint Sunusu</vt:lpstr>
      <vt:lpstr>PowerPoint Sunusu</vt:lpstr>
      <vt:lpstr>İç Kontrol (Uluslararası Literatürdeki Yeri-1) </vt:lpstr>
      <vt:lpstr>İç Kontrol (Uluslararası Literatürdeki Yeri-2) </vt:lpstr>
      <vt:lpstr>İç Kontrol (Uluslararası Literatürdeki Yeri-3) </vt:lpstr>
      <vt:lpstr>İç Kontrol (Uluslararası Literatürdeki Yeri-4) </vt:lpstr>
      <vt:lpstr>İç Kontrol (Denetimi-1) </vt:lpstr>
      <vt:lpstr>İç Kontrol (Denetimi-2) </vt:lpstr>
      <vt:lpstr>2023 yılı Sağlık Bakanlığı Sayıştay Denetim Raporu </vt:lpstr>
      <vt:lpstr>2023 yılı Sağlık Bakanlığı Sayıştay Denetim Raporu </vt:lpstr>
      <vt:lpstr>Sağlık Bakanlığı – İç Denetim</vt:lpstr>
      <vt:lpstr>Sağlık Bakanlığı – İç Denetim</vt:lpstr>
      <vt:lpstr>Sağlık Bakanlığı – İç Denetim Örnek Bulguları</vt:lpstr>
      <vt:lpstr>İç Kontrol Uygulamalarının YÖNETİCİ VE PERSONELE FAYDALARI </vt:lpstr>
      <vt:lpstr>İç Kontrol Uygulamalarının Yönetici ve Personele Faydaları </vt:lpstr>
      <vt:lpstr>PowerPoint Sunusu</vt:lpstr>
      <vt:lpstr>PowerPoint Sunusu</vt:lpstr>
      <vt:lpstr>1. Çeyrek Dönem Eylemleri</vt:lpstr>
      <vt:lpstr>1. Çeyrek Dönem Eylemleri</vt:lpstr>
      <vt:lpstr>1. Çeyrek Dönem Eylemleri</vt:lpstr>
      <vt:lpstr>PowerPoint Sunusu</vt:lpstr>
      <vt:lpstr>PowerPoint Sunusu</vt:lpstr>
      <vt:lpstr>FORMLAR ARASI  İLİŞKİLER</vt:lpstr>
      <vt:lpstr>1. Çeyrek Dönem Eylemleri</vt:lpstr>
      <vt:lpstr>Kontrol Ortamı Standartları</vt:lpstr>
      <vt:lpstr>Genel Bilgilendirme Dosyası</vt:lpstr>
      <vt:lpstr>Genel Bilgilendirme Dosyası – Sıkça Karşılaşılan Hatalar</vt:lpstr>
      <vt:lpstr>Kontrol Ortamı Standartları</vt:lpstr>
      <vt:lpstr>Süreç Nedir?</vt:lpstr>
      <vt:lpstr>Süreç Hiyerarşisi</vt:lpstr>
      <vt:lpstr>İş Süreçleri Tanımlama Formu</vt:lpstr>
      <vt:lpstr>İş Süreçleri Tanımlama Formu</vt:lpstr>
      <vt:lpstr>İş Süreçleri Tanımlama Formu</vt:lpstr>
      <vt:lpstr>İş Süreçleri Tanımlama Formu – Sıkça Karşılaşılan Hatalar</vt:lpstr>
      <vt:lpstr>İş Süreçleri Tanımlama Formu – Sıkça Karşılaşılan Hatalar</vt:lpstr>
      <vt:lpstr>Kontrol Ortamı Standartları</vt:lpstr>
      <vt:lpstr>Görev Tanımı Oluşturma Formu</vt:lpstr>
      <vt:lpstr>Görev Tanımı Oluşturma Formu</vt:lpstr>
      <vt:lpstr>Görev Tanımı Oluşturma Formu</vt:lpstr>
      <vt:lpstr>Görev Tanımı Oluşturma Formu</vt:lpstr>
      <vt:lpstr>PowerPoint Sunusu</vt:lpstr>
      <vt:lpstr>Bilgi ve İletişim Standartları</vt:lpstr>
      <vt:lpstr>İş Takvimi</vt:lpstr>
      <vt:lpstr>İş Takvimi – Sıkça Yapılan Hatalar</vt:lpstr>
      <vt:lpstr>Bilgi ve İletişim Standartları</vt:lpstr>
      <vt:lpstr>Yönetim Kararlılık Beyanı</vt:lpstr>
      <vt:lpstr>PowerPoint Sunusu</vt:lpstr>
      <vt:lpstr>Risk Değerlendirme Standartları</vt:lpstr>
      <vt:lpstr>Risk Değerlendirme Standartları</vt:lpstr>
      <vt:lpstr>Risk Değerlendirme Standartları</vt:lpstr>
      <vt:lpstr>Risk Değerlendirme Standartları</vt:lpstr>
      <vt:lpstr>Kontrol Faaliyetleri Standartları</vt:lpstr>
      <vt:lpstr>Kontrol Faaliyetleri Standartları</vt:lpstr>
      <vt:lpstr>2. Çeyrek Dönem Eylemleri</vt:lpstr>
      <vt:lpstr>Kontrol Ortamı Standartları</vt:lpstr>
      <vt:lpstr>Kontrol Ortamı Standartları</vt:lpstr>
      <vt:lpstr>Kontrol Ortamı Standartları</vt:lpstr>
      <vt:lpstr>Kontrol Ortamı Standartları</vt:lpstr>
      <vt:lpstr>Kontrol Ortamı Standartları</vt:lpstr>
      <vt:lpstr>Kontrol Faaliyetleri Standartları</vt:lpstr>
      <vt:lpstr>Bilgi ve İletişim Standartları</vt:lpstr>
      <vt:lpstr>PowerPoint Sunusu</vt:lpstr>
      <vt:lpstr>3. Çeyrek Dönem Eylemleri</vt:lpstr>
      <vt:lpstr>Kontrol Ortamı Standartları</vt:lpstr>
      <vt:lpstr>Risk Değerlendirme Standartları</vt:lpstr>
      <vt:lpstr>Risk Değerlendirme Standartları</vt:lpstr>
      <vt:lpstr>Risk Değerlendirme Standartları</vt:lpstr>
      <vt:lpstr>Risk Değerlendirme Standartları</vt:lpstr>
      <vt:lpstr>Risk Değerlendirme Standartları</vt:lpstr>
      <vt:lpstr>4. Çeyrek Dönem Eylemleri</vt:lpstr>
      <vt:lpstr>Kontrol Ortamı Standartları</vt:lpstr>
      <vt:lpstr>PowerPoint Sunusu</vt:lpstr>
      <vt:lpstr>Kontrol Ortamı Standartları</vt:lpstr>
      <vt:lpstr>Risk Değerlendirme Standartları</vt:lpstr>
      <vt:lpstr>Risk Değerlendirme Standartları</vt:lpstr>
      <vt:lpstr>Risk Değerlendirme Standartları</vt:lpstr>
      <vt:lpstr>Bilgi ve İletişim Standartları</vt:lpstr>
      <vt:lpstr>Bilgi ve İletişim Standartları</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Uyumlaştırma Birimi</dc:creator>
  <cp:keywords>Kamu   hastaneleri yeni şablon</cp:keywords>
  <cp:lastModifiedBy>Musa MERT</cp:lastModifiedBy>
  <cp:revision>2234</cp:revision>
  <cp:lastPrinted>2020-08-20T13:11:24Z</cp:lastPrinted>
  <dcterms:created xsi:type="dcterms:W3CDTF">2019-02-27T04:54:01Z</dcterms:created>
  <dcterms:modified xsi:type="dcterms:W3CDTF">2025-04-14T07:20:12Z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0x010100531DB61A35F6CD46B2A9CB1E0125EB9E</vt:lpwstr>
  </property>
</Properties>
</file>