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 id="2147483677" r:id="rId6"/>
    <p:sldMasterId id="2147483684" r:id="rId7"/>
    <p:sldMasterId id="2147483695" r:id="rId8"/>
    <p:sldMasterId id="2147483715" r:id="rId9"/>
    <p:sldMasterId id="2147483735" r:id="rId10"/>
    <p:sldMasterId id="2147483755" r:id="rId11"/>
    <p:sldMasterId id="2147483775" r:id="rId12"/>
    <p:sldMasterId id="2147483795" r:id="rId13"/>
    <p:sldMasterId id="2147483815" r:id="rId14"/>
    <p:sldMasterId id="2147483835" r:id="rId15"/>
    <p:sldMasterId id="2147483855" r:id="rId16"/>
    <p:sldMasterId id="2147483875" r:id="rId17"/>
  </p:sldMasterIdLst>
  <p:notesMasterIdLst>
    <p:notesMasterId r:id="rId83"/>
  </p:notesMasterIdLst>
  <p:handoutMasterIdLst>
    <p:handoutMasterId r:id="rId84"/>
  </p:handoutMasterIdLst>
  <p:sldIdLst>
    <p:sldId id="1548" r:id="rId18"/>
    <p:sldId id="1549" r:id="rId19"/>
    <p:sldId id="1550" r:id="rId20"/>
    <p:sldId id="1551" r:id="rId21"/>
    <p:sldId id="1552" r:id="rId22"/>
    <p:sldId id="1553" r:id="rId23"/>
    <p:sldId id="1554" r:id="rId24"/>
    <p:sldId id="1555" r:id="rId25"/>
    <p:sldId id="1556" r:id="rId26"/>
    <p:sldId id="1557" r:id="rId27"/>
    <p:sldId id="1558" r:id="rId28"/>
    <p:sldId id="1559" r:id="rId29"/>
    <p:sldId id="1560" r:id="rId30"/>
    <p:sldId id="1561" r:id="rId31"/>
    <p:sldId id="362" r:id="rId32"/>
    <p:sldId id="1547" r:id="rId33"/>
    <p:sldId id="1577" r:id="rId34"/>
    <p:sldId id="1562" r:id="rId35"/>
    <p:sldId id="1579" r:id="rId36"/>
    <p:sldId id="1563" r:id="rId37"/>
    <p:sldId id="1564" r:id="rId38"/>
    <p:sldId id="517" r:id="rId39"/>
    <p:sldId id="518" r:id="rId40"/>
    <p:sldId id="519" r:id="rId41"/>
    <p:sldId id="520" r:id="rId42"/>
    <p:sldId id="521" r:id="rId43"/>
    <p:sldId id="522" r:id="rId44"/>
    <p:sldId id="523" r:id="rId45"/>
    <p:sldId id="524" r:id="rId46"/>
    <p:sldId id="525" r:id="rId47"/>
    <p:sldId id="527" r:id="rId48"/>
    <p:sldId id="586" r:id="rId49"/>
    <p:sldId id="536" r:id="rId50"/>
    <p:sldId id="257" r:id="rId51"/>
    <p:sldId id="1573" r:id="rId52"/>
    <p:sldId id="1578" r:id="rId53"/>
    <p:sldId id="258" r:id="rId54"/>
    <p:sldId id="1574" r:id="rId55"/>
    <p:sldId id="1575" r:id="rId56"/>
    <p:sldId id="1576" r:id="rId57"/>
    <p:sldId id="538" r:id="rId58"/>
    <p:sldId id="539" r:id="rId59"/>
    <p:sldId id="540" r:id="rId60"/>
    <p:sldId id="588" r:id="rId61"/>
    <p:sldId id="542" r:id="rId62"/>
    <p:sldId id="1565" r:id="rId63"/>
    <p:sldId id="1566" r:id="rId64"/>
    <p:sldId id="550" r:id="rId65"/>
    <p:sldId id="1567" r:id="rId66"/>
    <p:sldId id="1568" r:id="rId67"/>
    <p:sldId id="603" r:id="rId68"/>
    <p:sldId id="604" r:id="rId69"/>
    <p:sldId id="605" r:id="rId70"/>
    <p:sldId id="559" r:id="rId71"/>
    <p:sldId id="607" r:id="rId72"/>
    <p:sldId id="1569" r:id="rId73"/>
    <p:sldId id="1570" r:id="rId74"/>
    <p:sldId id="500" r:id="rId75"/>
    <p:sldId id="608" r:id="rId76"/>
    <p:sldId id="573" r:id="rId77"/>
    <p:sldId id="1580" r:id="rId78"/>
    <p:sldId id="1581" r:id="rId79"/>
    <p:sldId id="1582" r:id="rId80"/>
    <p:sldId id="1583" r:id="rId81"/>
    <p:sldId id="1571" r:id="rId82"/>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006666"/>
    <a:srgbClr val="8CB9B9"/>
    <a:srgbClr val="0070C0"/>
    <a:srgbClr val="F7E9E7"/>
    <a:srgbClr val="EFCFCC"/>
    <a:srgbClr val="DDDDDD"/>
    <a:srgbClr val="D2F5FA"/>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6387" autoAdjust="0"/>
  </p:normalViewPr>
  <p:slideViewPr>
    <p:cSldViewPr snapToGrid="0">
      <p:cViewPr varScale="1">
        <p:scale>
          <a:sx n="107" d="100"/>
          <a:sy n="107" d="100"/>
        </p:scale>
        <p:origin x="1008" y="96"/>
      </p:cViewPr>
      <p:guideLst>
        <p:guide orient="horz" pos="2115"/>
        <p:guide pos="3840"/>
      </p:guideLst>
    </p:cSldViewPr>
  </p:slideViewPr>
  <p:outlineViewPr>
    <p:cViewPr>
      <p:scale>
        <a:sx n="33" d="100"/>
        <a:sy n="33" d="100"/>
      </p:scale>
      <p:origin x="0" y="-387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handoutMaster" Target="handoutMasters/handoutMaster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2.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theme" Target="theme/theme1.xml"/><Relationship Id="rId61" Type="http://schemas.openxmlformats.org/officeDocument/2006/relationships/slide" Target="slides/slide44.xml"/><Relationship Id="rId82" Type="http://schemas.openxmlformats.org/officeDocument/2006/relationships/slide" Target="slides/slide65.xml"/></Relationships>
</file>

<file path=ppt/diagrams/_rels/data7.xml.rels><?xml version="1.0" encoding="UTF-8" standalone="yes"?>
<Relationships xmlns="http://schemas.openxmlformats.org/package/2006/relationships"><Relationship Id="rId1" Type="http://schemas.openxmlformats.org/officeDocument/2006/relationships/hyperlink" Target="../../KOS%204%20Standart.docx"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304;&#231;%20Kontrol%20Eylem%20Plan&#305;%202019%20-%202020.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FE52D-214D-44F5-A456-9B76660BAD28}"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tr-TR"/>
        </a:p>
      </dgm:t>
    </dgm:pt>
    <dgm:pt modelId="{C5FC0023-7F98-4363-BAD8-F67511B3C871}">
      <dgm:prSet phldrT="[Metin]" custT="1"/>
      <dgm:spPr/>
      <dgm:t>
        <a:bodyPr/>
        <a:lstStyle/>
        <a:p>
          <a:r>
            <a:rPr lang="tr-TR" sz="1400" b="1" dirty="0"/>
            <a:t>5018 sayılı Kamu Mali Yönetim ve Kontrol Kanunu</a:t>
          </a:r>
          <a:endParaRPr lang="en-US" sz="1400" b="1" dirty="0"/>
        </a:p>
        <a:p>
          <a:endParaRPr lang="tr-TR" sz="1400" dirty="0"/>
        </a:p>
        <a:p>
          <a:endParaRPr lang="tr-TR" sz="1400" dirty="0"/>
        </a:p>
        <a:p>
          <a:endParaRPr lang="tr-TR" sz="1400" dirty="0"/>
        </a:p>
      </dgm:t>
    </dgm:pt>
    <dgm:pt modelId="{7C84FC2A-916D-48C1-AF60-003BCBDB7236}" type="parTrans" cxnId="{8B516E07-4963-45B7-8582-0527755A2BFC}">
      <dgm:prSet/>
      <dgm:spPr/>
      <dgm:t>
        <a:bodyPr/>
        <a:lstStyle/>
        <a:p>
          <a:endParaRPr lang="tr-TR" sz="1400"/>
        </a:p>
      </dgm:t>
    </dgm:pt>
    <dgm:pt modelId="{7F111535-7392-48C6-A742-F36E33A163FD}" type="sibTrans" cxnId="{8B516E07-4963-45B7-8582-0527755A2BFC}">
      <dgm:prSet/>
      <dgm:spPr/>
      <dgm:t>
        <a:bodyPr/>
        <a:lstStyle/>
        <a:p>
          <a:endParaRPr lang="tr-TR" sz="1400"/>
        </a:p>
      </dgm:t>
    </dgm:pt>
    <dgm:pt modelId="{0F084FB7-59E4-4B5C-98C7-326F715AD415}">
      <dgm:prSet phldrT="[Metin]" custT="1"/>
      <dgm:spPr/>
      <dgm:t>
        <a:bodyPr/>
        <a:lstStyle/>
        <a:p>
          <a:r>
            <a:rPr lang="tr-TR" sz="1400" b="1" dirty="0"/>
            <a:t>İç Kontrol ve Ön Mali Kontrole İlişkin Usul ve Esaslar</a:t>
          </a:r>
          <a:endParaRPr lang="en-US" sz="1400" b="1" dirty="0"/>
        </a:p>
        <a:p>
          <a:endParaRPr lang="tr-TR" sz="1400" b="1" dirty="0"/>
        </a:p>
        <a:p>
          <a:endParaRPr lang="tr-TR" sz="1400" dirty="0"/>
        </a:p>
      </dgm:t>
    </dgm:pt>
    <dgm:pt modelId="{04D3B48A-9260-45BD-8F5B-AA702746CDCF}" type="parTrans" cxnId="{417924E6-AB19-4871-B0DB-B9338754D1C2}">
      <dgm:prSet/>
      <dgm:spPr/>
      <dgm:t>
        <a:bodyPr/>
        <a:lstStyle/>
        <a:p>
          <a:endParaRPr lang="tr-TR" sz="1400"/>
        </a:p>
      </dgm:t>
    </dgm:pt>
    <dgm:pt modelId="{0D987422-08A0-4323-8ED9-5E6605DA342B}" type="sibTrans" cxnId="{417924E6-AB19-4871-B0DB-B9338754D1C2}">
      <dgm:prSet/>
      <dgm:spPr/>
      <dgm:t>
        <a:bodyPr/>
        <a:lstStyle/>
        <a:p>
          <a:endParaRPr lang="tr-TR" sz="1400"/>
        </a:p>
      </dgm:t>
    </dgm:pt>
    <dgm:pt modelId="{9B0AF655-6B3D-4DA9-BAC5-CC9E024E7E8C}">
      <dgm:prSet phldrT="[Metin]" custT="1"/>
      <dgm:spPr/>
      <dgm:t>
        <a:bodyPr/>
        <a:lstStyle/>
        <a:p>
          <a:r>
            <a:rPr lang="tr-TR" sz="1400" b="1" dirty="0"/>
            <a:t>Kamu İç Kontrol Standartları Tebliği</a:t>
          </a:r>
          <a:endParaRPr lang="tr-TR" sz="1400" dirty="0"/>
        </a:p>
      </dgm:t>
    </dgm:pt>
    <dgm:pt modelId="{A6B0732A-E6FB-44BF-B6F6-C06E8CBA8C19}" type="parTrans" cxnId="{C285A7E6-A4A3-4EDF-BE89-C0EBDB07C5DD}">
      <dgm:prSet/>
      <dgm:spPr/>
      <dgm:t>
        <a:bodyPr/>
        <a:lstStyle/>
        <a:p>
          <a:endParaRPr lang="tr-TR" sz="1400"/>
        </a:p>
      </dgm:t>
    </dgm:pt>
    <dgm:pt modelId="{341EE787-6A04-4E37-A724-940E06B6F77A}" type="sibTrans" cxnId="{C285A7E6-A4A3-4EDF-BE89-C0EBDB07C5DD}">
      <dgm:prSet/>
      <dgm:spPr/>
      <dgm:t>
        <a:bodyPr/>
        <a:lstStyle/>
        <a:p>
          <a:endParaRPr lang="tr-TR" sz="1400"/>
        </a:p>
      </dgm:t>
    </dgm:pt>
    <dgm:pt modelId="{5E3D1C87-9C64-4CAB-99D8-77B507C1CF34}">
      <dgm:prSet phldrT="[Metin]" custT="1"/>
      <dgm:spPr/>
      <dgm:t>
        <a:bodyPr/>
        <a:lstStyle/>
        <a:p>
          <a:r>
            <a:rPr lang="tr-TR" sz="1400" b="1" dirty="0"/>
            <a:t>Kamu İç Kontrol Standartlarına Uyum Eylem Planı Rehberi</a:t>
          </a:r>
          <a:endParaRPr lang="en-US" sz="1400" b="1" dirty="0"/>
        </a:p>
        <a:p>
          <a:endParaRPr lang="tr-TR" sz="1400" dirty="0"/>
        </a:p>
        <a:p>
          <a:endParaRPr lang="tr-TR" sz="1400" dirty="0"/>
        </a:p>
        <a:p>
          <a:endParaRPr lang="tr-TR" sz="1400" dirty="0"/>
        </a:p>
      </dgm:t>
    </dgm:pt>
    <dgm:pt modelId="{FBE8AD05-1F5B-4244-9771-F150EC891889}" type="parTrans" cxnId="{A209B59D-9467-43BC-883D-1CE97A27CEC8}">
      <dgm:prSet/>
      <dgm:spPr/>
      <dgm:t>
        <a:bodyPr/>
        <a:lstStyle/>
        <a:p>
          <a:endParaRPr lang="tr-TR" sz="1400"/>
        </a:p>
      </dgm:t>
    </dgm:pt>
    <dgm:pt modelId="{89FEA4EE-4EFD-49C9-82F0-3E236A6158FB}" type="sibTrans" cxnId="{A209B59D-9467-43BC-883D-1CE97A27CEC8}">
      <dgm:prSet/>
      <dgm:spPr/>
      <dgm:t>
        <a:bodyPr/>
        <a:lstStyle/>
        <a:p>
          <a:endParaRPr lang="tr-TR" sz="1400"/>
        </a:p>
      </dgm:t>
    </dgm:pt>
    <dgm:pt modelId="{E91570CB-9ABB-4A05-B2C3-328A0EF04D1F}">
      <dgm:prSet phldrT="[Metin]" custT="1"/>
      <dgm:spPr/>
      <dgm:t>
        <a:bodyPr/>
        <a:lstStyle/>
        <a:p>
          <a:r>
            <a:rPr lang="tr-TR" sz="1400" b="1" dirty="0"/>
            <a:t>Maliye Bakanlığı(mülga) Kamu İç Kontrol Standartlarına Uyum Genelgesi</a:t>
          </a:r>
          <a:endParaRPr lang="tr-TR" sz="1400" dirty="0"/>
        </a:p>
      </dgm:t>
    </dgm:pt>
    <dgm:pt modelId="{41117F65-8E74-483F-8348-42E158E2D76C}" type="parTrans" cxnId="{9B50C925-E45A-4875-A4D8-9F39711D2E34}">
      <dgm:prSet/>
      <dgm:spPr/>
      <dgm:t>
        <a:bodyPr/>
        <a:lstStyle/>
        <a:p>
          <a:endParaRPr lang="tr-TR" sz="1400"/>
        </a:p>
      </dgm:t>
    </dgm:pt>
    <dgm:pt modelId="{4F49977F-2C77-4BD5-8D6A-1D999F013D42}" type="sibTrans" cxnId="{9B50C925-E45A-4875-A4D8-9F39711D2E34}">
      <dgm:prSet/>
      <dgm:spPr/>
      <dgm:t>
        <a:bodyPr/>
        <a:lstStyle/>
        <a:p>
          <a:endParaRPr lang="tr-TR" sz="1400"/>
        </a:p>
      </dgm:t>
    </dgm:pt>
    <dgm:pt modelId="{FFB8B9E6-F530-4E40-AB56-B20688FC7EFB}">
      <dgm:prSet phldrT="[Metin]" custT="1"/>
      <dgm:spPr/>
      <dgm:t>
        <a:bodyPr/>
        <a:lstStyle/>
        <a:p>
          <a:r>
            <a:rPr lang="tr-TR" sz="1400" b="1" dirty="0"/>
            <a:t>Kamu İç Kontrol </a:t>
          </a:r>
          <a:br>
            <a:rPr lang="tr-TR" sz="1400" b="1" dirty="0"/>
          </a:br>
          <a:r>
            <a:rPr lang="tr-TR" sz="1400" b="1" dirty="0"/>
            <a:t>Rehberi</a:t>
          </a:r>
          <a:endParaRPr lang="tr-TR" sz="1400" dirty="0"/>
        </a:p>
        <a:p>
          <a:endParaRPr lang="tr-TR" sz="1400" dirty="0"/>
        </a:p>
        <a:p>
          <a:endParaRPr lang="tr-TR" sz="1400" dirty="0"/>
        </a:p>
      </dgm:t>
    </dgm:pt>
    <dgm:pt modelId="{BFF96768-58D1-4C3B-A077-6ECB512E8A3E}" type="parTrans" cxnId="{58B11F61-07D8-4A8E-B3D3-A9B16632AA56}">
      <dgm:prSet/>
      <dgm:spPr/>
      <dgm:t>
        <a:bodyPr/>
        <a:lstStyle/>
        <a:p>
          <a:endParaRPr lang="tr-TR" sz="1400"/>
        </a:p>
      </dgm:t>
    </dgm:pt>
    <dgm:pt modelId="{18BEF96C-E5BE-4A3E-923B-25CF734DCEF8}" type="sibTrans" cxnId="{58B11F61-07D8-4A8E-B3D3-A9B16632AA56}">
      <dgm:prSet/>
      <dgm:spPr/>
      <dgm:t>
        <a:bodyPr/>
        <a:lstStyle/>
        <a:p>
          <a:endParaRPr lang="tr-TR" sz="1400"/>
        </a:p>
      </dgm:t>
    </dgm:pt>
    <dgm:pt modelId="{8C8B48AA-6A0E-4559-85AA-C3A9CA7585AE}">
      <dgm:prSet phldrT="[Metin]" custT="1"/>
      <dgm:spPr/>
      <dgm:t>
        <a:bodyPr/>
        <a:lstStyle/>
        <a:p>
          <a:r>
            <a:rPr lang="tr-TR" sz="1400" b="1" dirty="0"/>
            <a:t>Kamu İç Kontrol Sistemi İzleme ve değerlendirme Rehberi-</a:t>
          </a:r>
          <a:br>
            <a:rPr lang="tr-TR" sz="1400" b="1" dirty="0"/>
          </a:br>
          <a:r>
            <a:rPr lang="tr-TR" sz="1400" b="1" dirty="0"/>
            <a:t>Kamu Kurumsal Risk Yönetimi Rehberi</a:t>
          </a:r>
          <a:endParaRPr lang="en-US" sz="1400" b="1" dirty="0"/>
        </a:p>
        <a:p>
          <a:endParaRPr lang="tr-TR" sz="1400" dirty="0"/>
        </a:p>
        <a:p>
          <a:endParaRPr lang="tr-TR" sz="1400" dirty="0"/>
        </a:p>
      </dgm:t>
    </dgm:pt>
    <dgm:pt modelId="{0912253E-7E22-433F-8AC8-13853D0FAA11}" type="parTrans" cxnId="{3AEB4F61-9073-4097-9AE3-894A3A567139}">
      <dgm:prSet/>
      <dgm:spPr/>
      <dgm:t>
        <a:bodyPr/>
        <a:lstStyle/>
        <a:p>
          <a:endParaRPr lang="tr-TR" sz="1400"/>
        </a:p>
      </dgm:t>
    </dgm:pt>
    <dgm:pt modelId="{9B141532-4283-4F44-8885-5B68C575593B}" type="sibTrans" cxnId="{3AEB4F61-9073-4097-9AE3-894A3A567139}">
      <dgm:prSet/>
      <dgm:spPr/>
      <dgm:t>
        <a:bodyPr/>
        <a:lstStyle/>
        <a:p>
          <a:endParaRPr lang="tr-TR" sz="1400"/>
        </a:p>
      </dgm:t>
    </dgm:pt>
    <dgm:pt modelId="{2788ED79-6584-439E-914E-C894BB56241F}" type="pres">
      <dgm:prSet presAssocID="{7E5FE52D-214D-44F5-A456-9B76660BAD28}" presName="rootnode" presStyleCnt="0">
        <dgm:presLayoutVars>
          <dgm:chMax/>
          <dgm:chPref/>
          <dgm:dir/>
          <dgm:animLvl val="lvl"/>
        </dgm:presLayoutVars>
      </dgm:prSet>
      <dgm:spPr/>
    </dgm:pt>
    <dgm:pt modelId="{E2F9C34D-5EC2-43C7-8B16-1B8DC4BF41D4}" type="pres">
      <dgm:prSet presAssocID="{C5FC0023-7F98-4363-BAD8-F67511B3C871}" presName="composite" presStyleCnt="0"/>
      <dgm:spPr/>
    </dgm:pt>
    <dgm:pt modelId="{CC1EFBCA-937D-478E-86ED-89404F05089C}" type="pres">
      <dgm:prSet presAssocID="{C5FC0023-7F98-4363-BAD8-F67511B3C871}" presName="LShape" presStyleLbl="alignNode1" presStyleIdx="0" presStyleCnt="13"/>
      <dgm:spPr/>
    </dgm:pt>
    <dgm:pt modelId="{67F39BE3-65E3-4F12-9981-DBC29B7ADA93}" type="pres">
      <dgm:prSet presAssocID="{C5FC0023-7F98-4363-BAD8-F67511B3C871}" presName="ParentText" presStyleLbl="revTx" presStyleIdx="0" presStyleCnt="7">
        <dgm:presLayoutVars>
          <dgm:chMax val="0"/>
          <dgm:chPref val="0"/>
          <dgm:bulletEnabled val="1"/>
        </dgm:presLayoutVars>
      </dgm:prSet>
      <dgm:spPr/>
    </dgm:pt>
    <dgm:pt modelId="{031A3AA4-430E-4E83-BD21-1A6A3B869F45}" type="pres">
      <dgm:prSet presAssocID="{C5FC0023-7F98-4363-BAD8-F67511B3C871}" presName="Triangle" presStyleLbl="alignNode1" presStyleIdx="1" presStyleCnt="13"/>
      <dgm:spPr/>
    </dgm:pt>
    <dgm:pt modelId="{A1963263-D5F5-46DB-88C5-E748CEE3D564}" type="pres">
      <dgm:prSet presAssocID="{7F111535-7392-48C6-A742-F36E33A163FD}" presName="sibTrans" presStyleCnt="0"/>
      <dgm:spPr/>
    </dgm:pt>
    <dgm:pt modelId="{F035EDCA-510C-48AB-B298-FB8DDDFF6C66}" type="pres">
      <dgm:prSet presAssocID="{7F111535-7392-48C6-A742-F36E33A163FD}" presName="space" presStyleCnt="0"/>
      <dgm:spPr/>
    </dgm:pt>
    <dgm:pt modelId="{675E9855-8C08-46D0-932F-98E342C08BB0}" type="pres">
      <dgm:prSet presAssocID="{0F084FB7-59E4-4B5C-98C7-326F715AD415}" presName="composite" presStyleCnt="0"/>
      <dgm:spPr/>
    </dgm:pt>
    <dgm:pt modelId="{3BEC2CE0-7468-443C-89DB-2BD746F54936}" type="pres">
      <dgm:prSet presAssocID="{0F084FB7-59E4-4B5C-98C7-326F715AD415}" presName="LShape" presStyleLbl="alignNode1" presStyleIdx="2" presStyleCnt="13"/>
      <dgm:spPr/>
    </dgm:pt>
    <dgm:pt modelId="{88FEDD7F-96BF-4653-B6B0-EBFF501C818C}" type="pres">
      <dgm:prSet presAssocID="{0F084FB7-59E4-4B5C-98C7-326F715AD415}" presName="ParentText" presStyleLbl="revTx" presStyleIdx="1" presStyleCnt="7">
        <dgm:presLayoutVars>
          <dgm:chMax val="0"/>
          <dgm:chPref val="0"/>
          <dgm:bulletEnabled val="1"/>
        </dgm:presLayoutVars>
      </dgm:prSet>
      <dgm:spPr/>
    </dgm:pt>
    <dgm:pt modelId="{B7F0DDFB-B456-473C-A015-9A473D993A1A}" type="pres">
      <dgm:prSet presAssocID="{0F084FB7-59E4-4B5C-98C7-326F715AD415}" presName="Triangle" presStyleLbl="alignNode1" presStyleIdx="3" presStyleCnt="13"/>
      <dgm:spPr/>
    </dgm:pt>
    <dgm:pt modelId="{F7C7150E-65DB-4614-AAA1-F74CD3DC38A4}" type="pres">
      <dgm:prSet presAssocID="{0D987422-08A0-4323-8ED9-5E6605DA342B}" presName="sibTrans" presStyleCnt="0"/>
      <dgm:spPr/>
    </dgm:pt>
    <dgm:pt modelId="{414EED34-2191-44E0-B534-9786FA95DA54}" type="pres">
      <dgm:prSet presAssocID="{0D987422-08A0-4323-8ED9-5E6605DA342B}" presName="space" presStyleCnt="0"/>
      <dgm:spPr/>
    </dgm:pt>
    <dgm:pt modelId="{99AB0B0C-D6A9-428A-B2EF-96E8AED9EBE9}" type="pres">
      <dgm:prSet presAssocID="{9B0AF655-6B3D-4DA9-BAC5-CC9E024E7E8C}" presName="composite" presStyleCnt="0"/>
      <dgm:spPr/>
    </dgm:pt>
    <dgm:pt modelId="{4DA0C9EC-B112-46CC-A689-00E9BF7D25A0}" type="pres">
      <dgm:prSet presAssocID="{9B0AF655-6B3D-4DA9-BAC5-CC9E024E7E8C}" presName="LShape" presStyleLbl="alignNode1" presStyleIdx="4" presStyleCnt="13"/>
      <dgm:spPr/>
    </dgm:pt>
    <dgm:pt modelId="{7E3C5BE7-CE91-42D3-9A3E-1721CFC61887}" type="pres">
      <dgm:prSet presAssocID="{9B0AF655-6B3D-4DA9-BAC5-CC9E024E7E8C}" presName="ParentText" presStyleLbl="revTx" presStyleIdx="2" presStyleCnt="7">
        <dgm:presLayoutVars>
          <dgm:chMax val="0"/>
          <dgm:chPref val="0"/>
          <dgm:bulletEnabled val="1"/>
        </dgm:presLayoutVars>
      </dgm:prSet>
      <dgm:spPr/>
    </dgm:pt>
    <dgm:pt modelId="{83A87CB2-AFAE-4824-B639-EE8AAB117DA5}" type="pres">
      <dgm:prSet presAssocID="{9B0AF655-6B3D-4DA9-BAC5-CC9E024E7E8C}" presName="Triangle" presStyleLbl="alignNode1" presStyleIdx="5" presStyleCnt="13"/>
      <dgm:spPr/>
    </dgm:pt>
    <dgm:pt modelId="{93B8CA4D-9F63-41EB-AD59-EC9086100684}" type="pres">
      <dgm:prSet presAssocID="{341EE787-6A04-4E37-A724-940E06B6F77A}" presName="sibTrans" presStyleCnt="0"/>
      <dgm:spPr/>
    </dgm:pt>
    <dgm:pt modelId="{383DE4FE-E642-45D8-AB8B-78D6B8727513}" type="pres">
      <dgm:prSet presAssocID="{341EE787-6A04-4E37-A724-940E06B6F77A}" presName="space" presStyleCnt="0"/>
      <dgm:spPr/>
    </dgm:pt>
    <dgm:pt modelId="{DE8A301A-51BE-488D-8E44-2A151714C62D}" type="pres">
      <dgm:prSet presAssocID="{5E3D1C87-9C64-4CAB-99D8-77B507C1CF34}" presName="composite" presStyleCnt="0"/>
      <dgm:spPr/>
    </dgm:pt>
    <dgm:pt modelId="{3AE9D5AA-4A46-4205-AF1A-1C5E5F4DBBDB}" type="pres">
      <dgm:prSet presAssocID="{5E3D1C87-9C64-4CAB-99D8-77B507C1CF34}" presName="LShape" presStyleLbl="alignNode1" presStyleIdx="6" presStyleCnt="13"/>
      <dgm:spPr/>
    </dgm:pt>
    <dgm:pt modelId="{3D1CC5F3-48FE-4AF3-8FAC-72FEF81F09C4}" type="pres">
      <dgm:prSet presAssocID="{5E3D1C87-9C64-4CAB-99D8-77B507C1CF34}" presName="ParentText" presStyleLbl="revTx" presStyleIdx="3" presStyleCnt="7">
        <dgm:presLayoutVars>
          <dgm:chMax val="0"/>
          <dgm:chPref val="0"/>
          <dgm:bulletEnabled val="1"/>
        </dgm:presLayoutVars>
      </dgm:prSet>
      <dgm:spPr/>
    </dgm:pt>
    <dgm:pt modelId="{9DCDD6C6-D54F-4CD9-A8CC-FB3BDA0C6F8D}" type="pres">
      <dgm:prSet presAssocID="{5E3D1C87-9C64-4CAB-99D8-77B507C1CF34}" presName="Triangle" presStyleLbl="alignNode1" presStyleIdx="7" presStyleCnt="13"/>
      <dgm:spPr/>
    </dgm:pt>
    <dgm:pt modelId="{C5B93C91-DECC-4474-82F3-6DA10B0B8FB0}" type="pres">
      <dgm:prSet presAssocID="{89FEA4EE-4EFD-49C9-82F0-3E236A6158FB}" presName="sibTrans" presStyleCnt="0"/>
      <dgm:spPr/>
    </dgm:pt>
    <dgm:pt modelId="{C166621D-2BFD-4757-84CB-9B3B0F6BB301}" type="pres">
      <dgm:prSet presAssocID="{89FEA4EE-4EFD-49C9-82F0-3E236A6158FB}" presName="space" presStyleCnt="0"/>
      <dgm:spPr/>
    </dgm:pt>
    <dgm:pt modelId="{4753D5DC-18E1-4F24-BFDB-13E371CA9F52}" type="pres">
      <dgm:prSet presAssocID="{E91570CB-9ABB-4A05-B2C3-328A0EF04D1F}" presName="composite" presStyleCnt="0"/>
      <dgm:spPr/>
    </dgm:pt>
    <dgm:pt modelId="{D7536AAD-0F21-467A-AB8A-A9B859420C15}" type="pres">
      <dgm:prSet presAssocID="{E91570CB-9ABB-4A05-B2C3-328A0EF04D1F}" presName="LShape" presStyleLbl="alignNode1" presStyleIdx="8" presStyleCnt="13"/>
      <dgm:spPr/>
    </dgm:pt>
    <dgm:pt modelId="{20328F24-AA4C-481E-9270-E16988B29429}" type="pres">
      <dgm:prSet presAssocID="{E91570CB-9ABB-4A05-B2C3-328A0EF04D1F}" presName="ParentText" presStyleLbl="revTx" presStyleIdx="4" presStyleCnt="7">
        <dgm:presLayoutVars>
          <dgm:chMax val="0"/>
          <dgm:chPref val="0"/>
          <dgm:bulletEnabled val="1"/>
        </dgm:presLayoutVars>
      </dgm:prSet>
      <dgm:spPr/>
    </dgm:pt>
    <dgm:pt modelId="{B0FD24EF-2FDC-4A58-9DE7-05BC50A4811A}" type="pres">
      <dgm:prSet presAssocID="{E91570CB-9ABB-4A05-B2C3-328A0EF04D1F}" presName="Triangle" presStyleLbl="alignNode1" presStyleIdx="9" presStyleCnt="13"/>
      <dgm:spPr/>
    </dgm:pt>
    <dgm:pt modelId="{ED44034E-7622-4158-8E3A-18ED87D2B215}" type="pres">
      <dgm:prSet presAssocID="{4F49977F-2C77-4BD5-8D6A-1D999F013D42}" presName="sibTrans" presStyleCnt="0"/>
      <dgm:spPr/>
    </dgm:pt>
    <dgm:pt modelId="{458E315D-DAC9-4DE0-A4A7-029BDB24783E}" type="pres">
      <dgm:prSet presAssocID="{4F49977F-2C77-4BD5-8D6A-1D999F013D42}" presName="space" presStyleCnt="0"/>
      <dgm:spPr/>
    </dgm:pt>
    <dgm:pt modelId="{79DE2C03-D68E-4DFC-9DB1-2F6B7A728AB1}" type="pres">
      <dgm:prSet presAssocID="{FFB8B9E6-F530-4E40-AB56-B20688FC7EFB}" presName="composite" presStyleCnt="0"/>
      <dgm:spPr/>
    </dgm:pt>
    <dgm:pt modelId="{5D665A03-CDED-4563-9AA5-552F7B6379DF}" type="pres">
      <dgm:prSet presAssocID="{FFB8B9E6-F530-4E40-AB56-B20688FC7EFB}" presName="LShape" presStyleLbl="alignNode1" presStyleIdx="10" presStyleCnt="13"/>
      <dgm:spPr/>
    </dgm:pt>
    <dgm:pt modelId="{B3681EFA-186B-4269-B163-2F1146ACF909}" type="pres">
      <dgm:prSet presAssocID="{FFB8B9E6-F530-4E40-AB56-B20688FC7EFB}" presName="ParentText" presStyleLbl="revTx" presStyleIdx="5" presStyleCnt="7">
        <dgm:presLayoutVars>
          <dgm:chMax val="0"/>
          <dgm:chPref val="0"/>
          <dgm:bulletEnabled val="1"/>
        </dgm:presLayoutVars>
      </dgm:prSet>
      <dgm:spPr/>
    </dgm:pt>
    <dgm:pt modelId="{446B7DEA-B5A4-4FFD-8018-D1F6A0348B99}" type="pres">
      <dgm:prSet presAssocID="{FFB8B9E6-F530-4E40-AB56-B20688FC7EFB}" presName="Triangle" presStyleLbl="alignNode1" presStyleIdx="11" presStyleCnt="13"/>
      <dgm:spPr/>
    </dgm:pt>
    <dgm:pt modelId="{795B4AE7-4C3A-4DC9-BC4C-E56603930634}" type="pres">
      <dgm:prSet presAssocID="{18BEF96C-E5BE-4A3E-923B-25CF734DCEF8}" presName="sibTrans" presStyleCnt="0"/>
      <dgm:spPr/>
    </dgm:pt>
    <dgm:pt modelId="{C6895BA6-7152-409D-9F96-16CC581D5138}" type="pres">
      <dgm:prSet presAssocID="{18BEF96C-E5BE-4A3E-923B-25CF734DCEF8}" presName="space" presStyleCnt="0"/>
      <dgm:spPr/>
    </dgm:pt>
    <dgm:pt modelId="{A223A5E8-DECD-49EA-B8A3-9F6BEF4D5409}" type="pres">
      <dgm:prSet presAssocID="{8C8B48AA-6A0E-4559-85AA-C3A9CA7585AE}" presName="composite" presStyleCnt="0"/>
      <dgm:spPr/>
    </dgm:pt>
    <dgm:pt modelId="{6E7C2BC1-A69A-4C38-B8DD-87DD6C35FBFA}" type="pres">
      <dgm:prSet presAssocID="{8C8B48AA-6A0E-4559-85AA-C3A9CA7585AE}" presName="LShape" presStyleLbl="alignNode1" presStyleIdx="12" presStyleCnt="13"/>
      <dgm:spPr/>
    </dgm:pt>
    <dgm:pt modelId="{8F87DD3D-88F3-4D53-A4BB-60A7CD4E07E3}" type="pres">
      <dgm:prSet presAssocID="{8C8B48AA-6A0E-4559-85AA-C3A9CA7585AE}" presName="ParentText" presStyleLbl="revTx" presStyleIdx="6" presStyleCnt="7">
        <dgm:presLayoutVars>
          <dgm:chMax val="0"/>
          <dgm:chPref val="0"/>
          <dgm:bulletEnabled val="1"/>
        </dgm:presLayoutVars>
      </dgm:prSet>
      <dgm:spPr/>
    </dgm:pt>
  </dgm:ptLst>
  <dgm:cxnLst>
    <dgm:cxn modelId="{8B516E07-4963-45B7-8582-0527755A2BFC}" srcId="{7E5FE52D-214D-44F5-A456-9B76660BAD28}" destId="{C5FC0023-7F98-4363-BAD8-F67511B3C871}" srcOrd="0" destOrd="0" parTransId="{7C84FC2A-916D-48C1-AF60-003BCBDB7236}" sibTransId="{7F111535-7392-48C6-A742-F36E33A163FD}"/>
    <dgm:cxn modelId="{9B50C925-E45A-4875-A4D8-9F39711D2E34}" srcId="{7E5FE52D-214D-44F5-A456-9B76660BAD28}" destId="{E91570CB-9ABB-4A05-B2C3-328A0EF04D1F}" srcOrd="4" destOrd="0" parTransId="{41117F65-8E74-483F-8348-42E158E2D76C}" sibTransId="{4F49977F-2C77-4BD5-8D6A-1D999F013D42}"/>
    <dgm:cxn modelId="{58B11F61-07D8-4A8E-B3D3-A9B16632AA56}" srcId="{7E5FE52D-214D-44F5-A456-9B76660BAD28}" destId="{FFB8B9E6-F530-4E40-AB56-B20688FC7EFB}" srcOrd="5" destOrd="0" parTransId="{BFF96768-58D1-4C3B-A077-6ECB512E8A3E}" sibTransId="{18BEF96C-E5BE-4A3E-923B-25CF734DCEF8}"/>
    <dgm:cxn modelId="{3AEB4F61-9073-4097-9AE3-894A3A567139}" srcId="{7E5FE52D-214D-44F5-A456-9B76660BAD28}" destId="{8C8B48AA-6A0E-4559-85AA-C3A9CA7585AE}" srcOrd="6" destOrd="0" parTransId="{0912253E-7E22-433F-8AC8-13853D0FAA11}" sibTransId="{9B141532-4283-4F44-8885-5B68C575593B}"/>
    <dgm:cxn modelId="{07C9986F-D1E3-47C3-B1E3-2B209F65D6E8}" type="presOf" srcId="{5E3D1C87-9C64-4CAB-99D8-77B507C1CF34}" destId="{3D1CC5F3-48FE-4AF3-8FAC-72FEF81F09C4}" srcOrd="0" destOrd="0" presId="urn:microsoft.com/office/officeart/2009/3/layout/StepUpProcess"/>
    <dgm:cxn modelId="{1579DD56-31A8-477C-A3CE-C5706EFD9504}" type="presOf" srcId="{9B0AF655-6B3D-4DA9-BAC5-CC9E024E7E8C}" destId="{7E3C5BE7-CE91-42D3-9A3E-1721CFC61887}" srcOrd="0" destOrd="0" presId="urn:microsoft.com/office/officeart/2009/3/layout/StepUpProcess"/>
    <dgm:cxn modelId="{EFCAE579-0F56-4406-99C5-6C3EA3FFEDA9}" type="presOf" srcId="{8C8B48AA-6A0E-4559-85AA-C3A9CA7585AE}" destId="{8F87DD3D-88F3-4D53-A4BB-60A7CD4E07E3}" srcOrd="0" destOrd="0" presId="urn:microsoft.com/office/officeart/2009/3/layout/StepUpProcess"/>
    <dgm:cxn modelId="{A209B59D-9467-43BC-883D-1CE97A27CEC8}" srcId="{7E5FE52D-214D-44F5-A456-9B76660BAD28}" destId="{5E3D1C87-9C64-4CAB-99D8-77B507C1CF34}" srcOrd="3" destOrd="0" parTransId="{FBE8AD05-1F5B-4244-9771-F150EC891889}" sibTransId="{89FEA4EE-4EFD-49C9-82F0-3E236A6158FB}"/>
    <dgm:cxn modelId="{4AFDF9AB-E965-43A5-BCE5-987F2AFA5061}" type="presOf" srcId="{FFB8B9E6-F530-4E40-AB56-B20688FC7EFB}" destId="{B3681EFA-186B-4269-B163-2F1146ACF909}" srcOrd="0" destOrd="0" presId="urn:microsoft.com/office/officeart/2009/3/layout/StepUpProcess"/>
    <dgm:cxn modelId="{A4DD0DC3-5621-47A7-BC0D-DE0A92E06770}" type="presOf" srcId="{0F084FB7-59E4-4B5C-98C7-326F715AD415}" destId="{88FEDD7F-96BF-4653-B6B0-EBFF501C818C}" srcOrd="0" destOrd="0" presId="urn:microsoft.com/office/officeart/2009/3/layout/StepUpProcess"/>
    <dgm:cxn modelId="{434B19C5-2E46-4467-9701-12B503E89320}" type="presOf" srcId="{7E5FE52D-214D-44F5-A456-9B76660BAD28}" destId="{2788ED79-6584-439E-914E-C894BB56241F}" srcOrd="0" destOrd="0" presId="urn:microsoft.com/office/officeart/2009/3/layout/StepUpProcess"/>
    <dgm:cxn modelId="{1B551CDA-AE89-42AD-B0D8-F29055EB407C}" type="presOf" srcId="{C5FC0023-7F98-4363-BAD8-F67511B3C871}" destId="{67F39BE3-65E3-4F12-9981-DBC29B7ADA93}" srcOrd="0" destOrd="0" presId="urn:microsoft.com/office/officeart/2009/3/layout/StepUpProcess"/>
    <dgm:cxn modelId="{C0FC2FE4-54FB-4DC4-A7FB-FED6B8BCA586}" type="presOf" srcId="{E91570CB-9ABB-4A05-B2C3-328A0EF04D1F}" destId="{20328F24-AA4C-481E-9270-E16988B29429}" srcOrd="0" destOrd="0" presId="urn:microsoft.com/office/officeart/2009/3/layout/StepUpProcess"/>
    <dgm:cxn modelId="{417924E6-AB19-4871-B0DB-B9338754D1C2}" srcId="{7E5FE52D-214D-44F5-A456-9B76660BAD28}" destId="{0F084FB7-59E4-4B5C-98C7-326F715AD415}" srcOrd="1" destOrd="0" parTransId="{04D3B48A-9260-45BD-8F5B-AA702746CDCF}" sibTransId="{0D987422-08A0-4323-8ED9-5E6605DA342B}"/>
    <dgm:cxn modelId="{C285A7E6-A4A3-4EDF-BE89-C0EBDB07C5DD}" srcId="{7E5FE52D-214D-44F5-A456-9B76660BAD28}" destId="{9B0AF655-6B3D-4DA9-BAC5-CC9E024E7E8C}" srcOrd="2" destOrd="0" parTransId="{A6B0732A-E6FB-44BF-B6F6-C06E8CBA8C19}" sibTransId="{341EE787-6A04-4E37-A724-940E06B6F77A}"/>
    <dgm:cxn modelId="{B818FF62-055A-4270-8BC0-26AD8831E400}" type="presParOf" srcId="{2788ED79-6584-439E-914E-C894BB56241F}" destId="{E2F9C34D-5EC2-43C7-8B16-1B8DC4BF41D4}" srcOrd="0" destOrd="0" presId="urn:microsoft.com/office/officeart/2009/3/layout/StepUpProcess"/>
    <dgm:cxn modelId="{1A327301-486D-47A5-ACCE-B7F03D7B566D}" type="presParOf" srcId="{E2F9C34D-5EC2-43C7-8B16-1B8DC4BF41D4}" destId="{CC1EFBCA-937D-478E-86ED-89404F05089C}" srcOrd="0" destOrd="0" presId="urn:microsoft.com/office/officeart/2009/3/layout/StepUpProcess"/>
    <dgm:cxn modelId="{EA62491F-CE36-4BB9-B981-3B055B7183D8}" type="presParOf" srcId="{E2F9C34D-5EC2-43C7-8B16-1B8DC4BF41D4}" destId="{67F39BE3-65E3-4F12-9981-DBC29B7ADA93}" srcOrd="1" destOrd="0" presId="urn:microsoft.com/office/officeart/2009/3/layout/StepUpProcess"/>
    <dgm:cxn modelId="{28EE93D1-D215-4358-8A6E-DCE13949E0DD}" type="presParOf" srcId="{E2F9C34D-5EC2-43C7-8B16-1B8DC4BF41D4}" destId="{031A3AA4-430E-4E83-BD21-1A6A3B869F45}" srcOrd="2" destOrd="0" presId="urn:microsoft.com/office/officeart/2009/3/layout/StepUpProcess"/>
    <dgm:cxn modelId="{CB9438AF-E960-4558-906E-729948B55BD9}" type="presParOf" srcId="{2788ED79-6584-439E-914E-C894BB56241F}" destId="{A1963263-D5F5-46DB-88C5-E748CEE3D564}" srcOrd="1" destOrd="0" presId="urn:microsoft.com/office/officeart/2009/3/layout/StepUpProcess"/>
    <dgm:cxn modelId="{9498B42B-2018-4960-ADA6-D169E170A4DE}" type="presParOf" srcId="{A1963263-D5F5-46DB-88C5-E748CEE3D564}" destId="{F035EDCA-510C-48AB-B298-FB8DDDFF6C66}" srcOrd="0" destOrd="0" presId="urn:microsoft.com/office/officeart/2009/3/layout/StepUpProcess"/>
    <dgm:cxn modelId="{B659F2F7-1D2E-4C45-8554-74D755EA6AF1}" type="presParOf" srcId="{2788ED79-6584-439E-914E-C894BB56241F}" destId="{675E9855-8C08-46D0-932F-98E342C08BB0}" srcOrd="2" destOrd="0" presId="urn:microsoft.com/office/officeart/2009/3/layout/StepUpProcess"/>
    <dgm:cxn modelId="{0BC13C5C-46A8-47FA-9C3C-F6A1632D4432}" type="presParOf" srcId="{675E9855-8C08-46D0-932F-98E342C08BB0}" destId="{3BEC2CE0-7468-443C-89DB-2BD746F54936}" srcOrd="0" destOrd="0" presId="urn:microsoft.com/office/officeart/2009/3/layout/StepUpProcess"/>
    <dgm:cxn modelId="{FDBE1D41-DF18-47D3-B70C-FCDA1B032368}" type="presParOf" srcId="{675E9855-8C08-46D0-932F-98E342C08BB0}" destId="{88FEDD7F-96BF-4653-B6B0-EBFF501C818C}" srcOrd="1" destOrd="0" presId="urn:microsoft.com/office/officeart/2009/3/layout/StepUpProcess"/>
    <dgm:cxn modelId="{44B68BFE-44E8-4A94-8440-092D9B8BAED3}" type="presParOf" srcId="{675E9855-8C08-46D0-932F-98E342C08BB0}" destId="{B7F0DDFB-B456-473C-A015-9A473D993A1A}" srcOrd="2" destOrd="0" presId="urn:microsoft.com/office/officeart/2009/3/layout/StepUpProcess"/>
    <dgm:cxn modelId="{B053D39F-2669-4797-BC5C-1397FD69BD3F}" type="presParOf" srcId="{2788ED79-6584-439E-914E-C894BB56241F}" destId="{F7C7150E-65DB-4614-AAA1-F74CD3DC38A4}" srcOrd="3" destOrd="0" presId="urn:microsoft.com/office/officeart/2009/3/layout/StepUpProcess"/>
    <dgm:cxn modelId="{80CBF1A6-7BEA-418E-8404-184ADBE640C5}" type="presParOf" srcId="{F7C7150E-65DB-4614-AAA1-F74CD3DC38A4}" destId="{414EED34-2191-44E0-B534-9786FA95DA54}" srcOrd="0" destOrd="0" presId="urn:microsoft.com/office/officeart/2009/3/layout/StepUpProcess"/>
    <dgm:cxn modelId="{1FE775F5-0818-4DB0-9A3C-BFA5E6FDD054}" type="presParOf" srcId="{2788ED79-6584-439E-914E-C894BB56241F}" destId="{99AB0B0C-D6A9-428A-B2EF-96E8AED9EBE9}" srcOrd="4" destOrd="0" presId="urn:microsoft.com/office/officeart/2009/3/layout/StepUpProcess"/>
    <dgm:cxn modelId="{C4D3CAD3-6B15-45BA-97A3-5408B52A0455}" type="presParOf" srcId="{99AB0B0C-D6A9-428A-B2EF-96E8AED9EBE9}" destId="{4DA0C9EC-B112-46CC-A689-00E9BF7D25A0}" srcOrd="0" destOrd="0" presId="urn:microsoft.com/office/officeart/2009/3/layout/StepUpProcess"/>
    <dgm:cxn modelId="{43BEC289-DCF0-4D4D-8FF4-39A95D569DC0}" type="presParOf" srcId="{99AB0B0C-D6A9-428A-B2EF-96E8AED9EBE9}" destId="{7E3C5BE7-CE91-42D3-9A3E-1721CFC61887}" srcOrd="1" destOrd="0" presId="urn:microsoft.com/office/officeart/2009/3/layout/StepUpProcess"/>
    <dgm:cxn modelId="{1F4BEA2C-030C-45A4-B05E-E7D4F4484407}" type="presParOf" srcId="{99AB0B0C-D6A9-428A-B2EF-96E8AED9EBE9}" destId="{83A87CB2-AFAE-4824-B639-EE8AAB117DA5}" srcOrd="2" destOrd="0" presId="urn:microsoft.com/office/officeart/2009/3/layout/StepUpProcess"/>
    <dgm:cxn modelId="{5053B6EE-03A9-4D54-AE58-E19EBB7FD3EC}" type="presParOf" srcId="{2788ED79-6584-439E-914E-C894BB56241F}" destId="{93B8CA4D-9F63-41EB-AD59-EC9086100684}" srcOrd="5" destOrd="0" presId="urn:microsoft.com/office/officeart/2009/3/layout/StepUpProcess"/>
    <dgm:cxn modelId="{1A4C49CC-827C-4EB1-B923-8FD1A9F0E99D}" type="presParOf" srcId="{93B8CA4D-9F63-41EB-AD59-EC9086100684}" destId="{383DE4FE-E642-45D8-AB8B-78D6B8727513}" srcOrd="0" destOrd="0" presId="urn:microsoft.com/office/officeart/2009/3/layout/StepUpProcess"/>
    <dgm:cxn modelId="{41EDDFD0-9636-43F5-87A6-61F2243DFD5E}" type="presParOf" srcId="{2788ED79-6584-439E-914E-C894BB56241F}" destId="{DE8A301A-51BE-488D-8E44-2A151714C62D}" srcOrd="6" destOrd="0" presId="urn:microsoft.com/office/officeart/2009/3/layout/StepUpProcess"/>
    <dgm:cxn modelId="{2FDF576B-3E92-4D67-89C1-122D256CA3A1}" type="presParOf" srcId="{DE8A301A-51BE-488D-8E44-2A151714C62D}" destId="{3AE9D5AA-4A46-4205-AF1A-1C5E5F4DBBDB}" srcOrd="0" destOrd="0" presId="urn:microsoft.com/office/officeart/2009/3/layout/StepUpProcess"/>
    <dgm:cxn modelId="{1D82B994-CBD4-4499-81AF-C5D5A68C64C1}" type="presParOf" srcId="{DE8A301A-51BE-488D-8E44-2A151714C62D}" destId="{3D1CC5F3-48FE-4AF3-8FAC-72FEF81F09C4}" srcOrd="1" destOrd="0" presId="urn:microsoft.com/office/officeart/2009/3/layout/StepUpProcess"/>
    <dgm:cxn modelId="{3EB8E262-BD1E-4945-8C64-E8B0964A7396}" type="presParOf" srcId="{DE8A301A-51BE-488D-8E44-2A151714C62D}" destId="{9DCDD6C6-D54F-4CD9-A8CC-FB3BDA0C6F8D}" srcOrd="2" destOrd="0" presId="urn:microsoft.com/office/officeart/2009/3/layout/StepUpProcess"/>
    <dgm:cxn modelId="{465762DB-0C32-471C-BB07-85AA6915ED6E}" type="presParOf" srcId="{2788ED79-6584-439E-914E-C894BB56241F}" destId="{C5B93C91-DECC-4474-82F3-6DA10B0B8FB0}" srcOrd="7" destOrd="0" presId="urn:microsoft.com/office/officeart/2009/3/layout/StepUpProcess"/>
    <dgm:cxn modelId="{3BB0A6E3-5EB2-42A3-934A-2BF0E227DB0E}" type="presParOf" srcId="{C5B93C91-DECC-4474-82F3-6DA10B0B8FB0}" destId="{C166621D-2BFD-4757-84CB-9B3B0F6BB301}" srcOrd="0" destOrd="0" presId="urn:microsoft.com/office/officeart/2009/3/layout/StepUpProcess"/>
    <dgm:cxn modelId="{1B0E2C13-836F-4C92-9D4E-4CDD49A28E40}" type="presParOf" srcId="{2788ED79-6584-439E-914E-C894BB56241F}" destId="{4753D5DC-18E1-4F24-BFDB-13E371CA9F52}" srcOrd="8" destOrd="0" presId="urn:microsoft.com/office/officeart/2009/3/layout/StepUpProcess"/>
    <dgm:cxn modelId="{37A6D063-2DFB-4C30-8D64-7F42A7D7799E}" type="presParOf" srcId="{4753D5DC-18E1-4F24-BFDB-13E371CA9F52}" destId="{D7536AAD-0F21-467A-AB8A-A9B859420C15}" srcOrd="0" destOrd="0" presId="urn:microsoft.com/office/officeart/2009/3/layout/StepUpProcess"/>
    <dgm:cxn modelId="{E2757002-3632-4AE0-A939-DB70A72E758B}" type="presParOf" srcId="{4753D5DC-18E1-4F24-BFDB-13E371CA9F52}" destId="{20328F24-AA4C-481E-9270-E16988B29429}" srcOrd="1" destOrd="0" presId="urn:microsoft.com/office/officeart/2009/3/layout/StepUpProcess"/>
    <dgm:cxn modelId="{B5B67082-BDDC-45DB-A9EA-945BC77ACEB6}" type="presParOf" srcId="{4753D5DC-18E1-4F24-BFDB-13E371CA9F52}" destId="{B0FD24EF-2FDC-4A58-9DE7-05BC50A4811A}" srcOrd="2" destOrd="0" presId="urn:microsoft.com/office/officeart/2009/3/layout/StepUpProcess"/>
    <dgm:cxn modelId="{42750A8E-08C4-4C62-8C09-046F994608D2}" type="presParOf" srcId="{2788ED79-6584-439E-914E-C894BB56241F}" destId="{ED44034E-7622-4158-8E3A-18ED87D2B215}" srcOrd="9" destOrd="0" presId="urn:microsoft.com/office/officeart/2009/3/layout/StepUpProcess"/>
    <dgm:cxn modelId="{750228FC-1961-4BCD-9CA6-60FFD4994240}" type="presParOf" srcId="{ED44034E-7622-4158-8E3A-18ED87D2B215}" destId="{458E315D-DAC9-4DE0-A4A7-029BDB24783E}" srcOrd="0" destOrd="0" presId="urn:microsoft.com/office/officeart/2009/3/layout/StepUpProcess"/>
    <dgm:cxn modelId="{597FBF3A-3DF2-40D6-A04D-2BBC0A5570E4}" type="presParOf" srcId="{2788ED79-6584-439E-914E-C894BB56241F}" destId="{79DE2C03-D68E-4DFC-9DB1-2F6B7A728AB1}" srcOrd="10" destOrd="0" presId="urn:microsoft.com/office/officeart/2009/3/layout/StepUpProcess"/>
    <dgm:cxn modelId="{7CCED3D8-3C19-4061-9A77-472C2C722B69}" type="presParOf" srcId="{79DE2C03-D68E-4DFC-9DB1-2F6B7A728AB1}" destId="{5D665A03-CDED-4563-9AA5-552F7B6379DF}" srcOrd="0" destOrd="0" presId="urn:microsoft.com/office/officeart/2009/3/layout/StepUpProcess"/>
    <dgm:cxn modelId="{8F531A92-893A-4BF6-ACAA-5124DFBEA188}" type="presParOf" srcId="{79DE2C03-D68E-4DFC-9DB1-2F6B7A728AB1}" destId="{B3681EFA-186B-4269-B163-2F1146ACF909}" srcOrd="1" destOrd="0" presId="urn:microsoft.com/office/officeart/2009/3/layout/StepUpProcess"/>
    <dgm:cxn modelId="{CD9EA63E-9A29-4509-9211-1ED2D18FCD2A}" type="presParOf" srcId="{79DE2C03-D68E-4DFC-9DB1-2F6B7A728AB1}" destId="{446B7DEA-B5A4-4FFD-8018-D1F6A0348B99}" srcOrd="2" destOrd="0" presId="urn:microsoft.com/office/officeart/2009/3/layout/StepUpProcess"/>
    <dgm:cxn modelId="{7028F8E8-A748-4538-8788-3EC65EAB655D}" type="presParOf" srcId="{2788ED79-6584-439E-914E-C894BB56241F}" destId="{795B4AE7-4C3A-4DC9-BC4C-E56603930634}" srcOrd="11" destOrd="0" presId="urn:microsoft.com/office/officeart/2009/3/layout/StepUpProcess"/>
    <dgm:cxn modelId="{A48B99B6-593A-4776-935E-5E2C94ECCCF2}" type="presParOf" srcId="{795B4AE7-4C3A-4DC9-BC4C-E56603930634}" destId="{C6895BA6-7152-409D-9F96-16CC581D5138}" srcOrd="0" destOrd="0" presId="urn:microsoft.com/office/officeart/2009/3/layout/StepUpProcess"/>
    <dgm:cxn modelId="{62B7DA9C-D46B-4B75-9753-45D3F5475024}" type="presParOf" srcId="{2788ED79-6584-439E-914E-C894BB56241F}" destId="{A223A5E8-DECD-49EA-B8A3-9F6BEF4D5409}" srcOrd="12" destOrd="0" presId="urn:microsoft.com/office/officeart/2009/3/layout/StepUpProcess"/>
    <dgm:cxn modelId="{B6154C38-0484-42F2-9CF0-108CCFB178D9}" type="presParOf" srcId="{A223A5E8-DECD-49EA-B8A3-9F6BEF4D5409}" destId="{6E7C2BC1-A69A-4C38-B8DD-87DD6C35FBFA}" srcOrd="0" destOrd="0" presId="urn:microsoft.com/office/officeart/2009/3/layout/StepUpProcess"/>
    <dgm:cxn modelId="{916B4E13-14E3-4443-A880-8FE08033CDA0}" type="presParOf" srcId="{A223A5E8-DECD-49EA-B8A3-9F6BEF4D5409}" destId="{8F87DD3D-88F3-4D53-A4BB-60A7CD4E07E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2_3" csCatId="accent2" phldr="1"/>
      <dgm:spPr/>
    </dgm:pt>
    <dgm:pt modelId="{4FEE613A-0AA4-4468-8351-A37AB424B96E}">
      <dgm:prSet phldrT="[Metin]" custT="1"/>
      <dgm:spPr>
        <a:solidFill>
          <a:srgbClr val="6400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Risk Değerlendirme</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9A00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00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9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535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12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C0FBC3E-C3EA-4148-8108-D6A9063D08A0}">
      <dgm:prSet phldrT="[Metin]" custT="1"/>
      <dgm:spPr>
        <a:solidFill>
          <a:srgbClr val="FFA3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4 Eylem</a:t>
          </a:r>
        </a:p>
      </dgm:t>
    </dgm:pt>
    <dgm:pt modelId="{FC4B5A8B-D89F-41DC-9179-FBCC5D3733DA}" type="parTrans" cxnId="{A0481881-6B1A-45F6-A0C6-F3F50DFB7059}">
      <dgm:prSet/>
      <dgm:spPr/>
      <dgm:t>
        <a:bodyPr/>
        <a:lstStyle/>
        <a:p>
          <a:endParaRPr lang="tr-TR" sz="1400">
            <a:latin typeface="Arial" panose="020B0604020202020204" pitchFamily="34" charset="0"/>
            <a:cs typeface="Arial" panose="020B0604020202020204" pitchFamily="34" charset="0"/>
          </a:endParaRPr>
        </a:p>
      </dgm:t>
    </dgm:pt>
    <dgm:pt modelId="{018026FA-847A-46C5-ABEA-0D987261A0AD}" type="sibTrans" cxnId="{A0481881-6B1A-45F6-A0C6-F3F50DFB7059}">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FF9797"/>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Y="309">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9FF3ADA0-563E-44AE-A116-2A18E03B6C72}" type="pres">
      <dgm:prSet presAssocID="{49E7931D-53BF-4398-AEAC-1F682F75B1F8}" presName="sibTrans" presStyleCnt="0"/>
      <dgm:spPr/>
    </dgm:pt>
    <dgm:pt modelId="{6D8E1CD3-30E7-4834-8A98-B83792C686C4}" type="pres">
      <dgm:prSet presAssocID="{FC0FBC3E-C3EA-4148-8108-D6A9063D08A0}" presName="textNode" presStyleLbl="node1" presStyleIdx="4" presStyleCnt="5" custScaleY="150000">
        <dgm:presLayoutVars>
          <dgm:bulletEnabled val="1"/>
        </dgm:presLayoutVars>
      </dgm:prSet>
      <dgm:spPr/>
    </dgm:pt>
  </dgm:ptLst>
  <dgm:cxnLst>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DBA2DE38-0A4D-4B80-B86D-00DFEE1F5E11}" type="presOf" srcId="{0661351C-A33D-4ADA-BC1B-3DE6268D2D65}" destId="{34B55FDD-8A9C-4F11-92F5-4B376539BA6A}" srcOrd="0" destOrd="0" presId="urn:microsoft.com/office/officeart/2005/8/layout/hProcess9"/>
    <dgm:cxn modelId="{0F8B715E-0EA5-421E-8AC7-CF785891E5A9}" type="presOf" srcId="{91EF3888-2B6D-47EF-9803-4E5FB77AADC8}" destId="{80BB0287-C84E-41D7-8BB0-9C56012F22DF}" srcOrd="0" destOrd="0" presId="urn:microsoft.com/office/officeart/2005/8/layout/hProcess9"/>
    <dgm:cxn modelId="{A0481881-6B1A-45F6-A0C6-F3F50DFB7059}" srcId="{0661351C-A33D-4ADA-BC1B-3DE6268D2D65}" destId="{FC0FBC3E-C3EA-4148-8108-D6A9063D08A0}" srcOrd="4" destOrd="0" parTransId="{FC4B5A8B-D89F-41DC-9179-FBCC5D3733DA}" sibTransId="{018026FA-847A-46C5-ABEA-0D987261A0AD}"/>
    <dgm:cxn modelId="{D042B892-3BC3-497D-80B2-AD0BE88AF783}" srcId="{0661351C-A33D-4ADA-BC1B-3DE6268D2D65}" destId="{91EF3888-2B6D-47EF-9803-4E5FB77AADC8}" srcOrd="2" destOrd="0" parTransId="{2DCC58AB-711E-4EF4-9296-43FD5107FE01}" sibTransId="{47143B4B-FA87-4F7C-B8C6-1F256BB1ECEB}"/>
    <dgm:cxn modelId="{5A1885BC-5A8B-485D-AE2B-5E38FCC187D9}" type="presOf" srcId="{F116B731-F74D-454C-AF62-B835D07025BE}" destId="{DFDA1FC0-4AD9-4C17-99F0-6050E1E4A61E}" srcOrd="0" destOrd="0" presId="urn:microsoft.com/office/officeart/2005/8/layout/hProcess9"/>
    <dgm:cxn modelId="{765753CE-9D98-4DC4-BB3D-55C6BC1A2C4C}" type="presOf" srcId="{FC0FBC3E-C3EA-4148-8108-D6A9063D08A0}" destId="{6D8E1CD3-30E7-4834-8A98-B83792C686C4}"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61702086-7F61-4B1B-9281-01A1CA4B53F2}" type="presParOf" srcId="{0B895009-6E53-4358-B95F-4F1BEED800A2}" destId="{9FF3ADA0-563E-44AE-A116-2A18E03B6C72}" srcOrd="7" destOrd="0" presId="urn:microsoft.com/office/officeart/2005/8/layout/hProcess9"/>
    <dgm:cxn modelId="{3BD89375-D5FE-4DCC-95DB-9B19A847117B}" type="presParOf" srcId="{0B895009-6E53-4358-B95F-4F1BEED800A2}" destId="{6D8E1CD3-30E7-4834-8A98-B83792C686C4}"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3_3" csCatId="accent3" phldr="1"/>
      <dgm:spPr/>
    </dgm:pt>
    <dgm:pt modelId="{4FEE613A-0AA4-4468-8351-A37AB424B96E}">
      <dgm:prSet phldrT="[Metin]" custT="1"/>
      <dgm:spPr>
        <a:solidFill>
          <a:srgbClr val="640064"/>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Kontrol Faaliyetleri</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8C008C"/>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6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00C8"/>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17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5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4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DF11EE67-0743-4150-ACA9-73C902B82E05}">
      <dgm:prSet phldrT="[Metin]" custT="1"/>
      <dgm:spPr>
        <a:solidFill>
          <a:srgbClr val="FFA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 Eylem</a:t>
          </a:r>
        </a:p>
      </dgm:t>
    </dgm:pt>
    <dgm:pt modelId="{4D719E56-0E76-4616-9288-EFB5793BB9A4}" type="parTrans" cxnId="{5ACFFBA6-CBE6-4FA4-A36C-38FE1366C409}">
      <dgm:prSet/>
      <dgm:spPr/>
      <dgm:t>
        <a:bodyPr/>
        <a:lstStyle/>
        <a:p>
          <a:endParaRPr lang="tr-TR" sz="1400">
            <a:latin typeface="Arial" panose="020B0604020202020204" pitchFamily="34" charset="0"/>
            <a:cs typeface="Arial" panose="020B0604020202020204" pitchFamily="34" charset="0"/>
          </a:endParaRPr>
        </a:p>
      </dgm:t>
    </dgm:pt>
    <dgm:pt modelId="{83B3A500-3377-4573-85A7-706FA29C039F}" type="sibTrans" cxnId="{5ACFFBA6-CBE6-4FA4-A36C-38FE1366C409}">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D8BFEB"/>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309AFEE7-13C6-4B92-98BE-55A3C0A58E13}" type="pres">
      <dgm:prSet presAssocID="{49E7931D-53BF-4398-AEAC-1F682F75B1F8}" presName="sibTrans" presStyleCnt="0"/>
      <dgm:spPr/>
    </dgm:pt>
    <dgm:pt modelId="{CCFB0AB9-FE98-4FF2-93A7-A5A4C027CBAA}" type="pres">
      <dgm:prSet presAssocID="{DF11EE67-0743-4150-ACA9-73C902B82E05}" presName="textNode" presStyleLbl="node1" presStyleIdx="4" presStyleCnt="5" custScaleY="150000">
        <dgm:presLayoutVars>
          <dgm:bulletEnabled val="1"/>
        </dgm:presLayoutVars>
      </dgm:prSet>
      <dgm:spPr/>
    </dgm:pt>
  </dgm:ptLst>
  <dgm:cxnLst>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DBA2DE38-0A4D-4B80-B86D-00DFEE1F5E11}" type="presOf" srcId="{0661351C-A33D-4ADA-BC1B-3DE6268D2D65}" destId="{34B55FDD-8A9C-4F11-92F5-4B376539BA6A}" srcOrd="0" destOrd="0" presId="urn:microsoft.com/office/officeart/2005/8/layout/hProcess9"/>
    <dgm:cxn modelId="{0F8B715E-0EA5-421E-8AC7-CF785891E5A9}" type="presOf" srcId="{91EF3888-2B6D-47EF-9803-4E5FB77AADC8}" destId="{80BB0287-C84E-41D7-8BB0-9C56012F22D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5ACFFBA6-CBE6-4FA4-A36C-38FE1366C409}" srcId="{0661351C-A33D-4ADA-BC1B-3DE6268D2D65}" destId="{DF11EE67-0743-4150-ACA9-73C902B82E05}" srcOrd="4" destOrd="0" parTransId="{4D719E56-0E76-4616-9288-EFB5793BB9A4}" sibTransId="{83B3A500-3377-4573-85A7-706FA29C039F}"/>
    <dgm:cxn modelId="{5A1885BC-5A8B-485D-AE2B-5E38FCC187D9}" type="presOf" srcId="{F116B731-F74D-454C-AF62-B835D07025BE}" destId="{DFDA1FC0-4AD9-4C17-99F0-6050E1E4A61E}" srcOrd="0" destOrd="0" presId="urn:microsoft.com/office/officeart/2005/8/layout/hProcess9"/>
    <dgm:cxn modelId="{A982D6D8-D6C1-4955-81BE-0E47E58104F7}" type="presOf" srcId="{DF11EE67-0743-4150-ACA9-73C902B82E05}" destId="{CCFB0AB9-FE98-4FF2-93A7-A5A4C027CBAA}"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66BF4690-9A5F-41B4-8734-042157FE5250}" type="presParOf" srcId="{0B895009-6E53-4358-B95F-4F1BEED800A2}" destId="{309AFEE7-13C6-4B92-98BE-55A3C0A58E13}" srcOrd="7" destOrd="0" presId="urn:microsoft.com/office/officeart/2005/8/layout/hProcess9"/>
    <dgm:cxn modelId="{4820433B-A6E0-4466-8055-3E05D352E063}" type="presParOf" srcId="{0B895009-6E53-4358-B95F-4F1BEED800A2}" destId="{CCFB0AB9-FE98-4FF2-93A7-A5A4C027CBAA}"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4_3" csCatId="accent4" phldr="1"/>
      <dgm:spPr/>
    </dgm:pt>
    <dgm:pt modelId="{4FEE613A-0AA4-4468-8351-A37AB424B96E}">
      <dgm:prSet phldrT="[Metin]" custT="1"/>
      <dgm:spPr>
        <a:solidFill>
          <a:srgbClr val="0064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Bilgi ve İletişim</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008C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4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00C8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20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53FF5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10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CA00773D-B9E5-43B3-AF56-1007D3C04141}">
      <dgm:prSet phldrT="[Metin]" custT="1"/>
      <dgm:spPr>
        <a:solidFill>
          <a:srgbClr val="A3FF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5 Eylem</a:t>
          </a:r>
        </a:p>
      </dgm:t>
    </dgm:pt>
    <dgm:pt modelId="{761F216C-459B-4F82-98A5-FFDB74A410EE}" type="parTrans" cxnId="{AE04C783-019B-4472-93D8-DD5186C16F62}">
      <dgm:prSet/>
      <dgm:spPr/>
      <dgm:t>
        <a:bodyPr/>
        <a:lstStyle/>
        <a:p>
          <a:endParaRPr lang="tr-TR" sz="1400">
            <a:latin typeface="Arial" panose="020B0604020202020204" pitchFamily="34" charset="0"/>
            <a:cs typeface="Arial" panose="020B0604020202020204" pitchFamily="34" charset="0"/>
          </a:endParaRPr>
        </a:p>
      </dgm:t>
    </dgm:pt>
    <dgm:pt modelId="{B979988A-DDA3-4063-92D5-16D4214CECEC}" type="sibTrans" cxnId="{AE04C783-019B-4472-93D8-DD5186C16F62}">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B3FFB3"/>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custLinFactNeighborX="2675" custLinFactNeighborY="13468">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15693355-88D0-4A87-846C-991684E1884E}" type="pres">
      <dgm:prSet presAssocID="{49E7931D-53BF-4398-AEAC-1F682F75B1F8}" presName="sibTrans" presStyleCnt="0"/>
      <dgm:spPr/>
    </dgm:pt>
    <dgm:pt modelId="{E71BBC45-7619-44E1-AB32-90A5F2D6424B}" type="pres">
      <dgm:prSet presAssocID="{CA00773D-B9E5-43B3-AF56-1007D3C04141}" presName="textNode" presStyleLbl="node1" presStyleIdx="4" presStyleCnt="5" custScaleY="150000">
        <dgm:presLayoutVars>
          <dgm:bulletEnabled val="1"/>
        </dgm:presLayoutVars>
      </dgm:prSet>
      <dgm:spPr/>
    </dgm:pt>
  </dgm:ptLst>
  <dgm:cxnLst>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DBA2DE38-0A4D-4B80-B86D-00DFEE1F5E11}" type="presOf" srcId="{0661351C-A33D-4ADA-BC1B-3DE6268D2D65}" destId="{34B55FDD-8A9C-4F11-92F5-4B376539BA6A}" srcOrd="0" destOrd="0" presId="urn:microsoft.com/office/officeart/2005/8/layout/hProcess9"/>
    <dgm:cxn modelId="{0F8B715E-0EA5-421E-8AC7-CF785891E5A9}" type="presOf" srcId="{91EF3888-2B6D-47EF-9803-4E5FB77AADC8}" destId="{80BB0287-C84E-41D7-8BB0-9C56012F22DF}" srcOrd="0" destOrd="0" presId="urn:microsoft.com/office/officeart/2005/8/layout/hProcess9"/>
    <dgm:cxn modelId="{AE04C783-019B-4472-93D8-DD5186C16F62}" srcId="{0661351C-A33D-4ADA-BC1B-3DE6268D2D65}" destId="{CA00773D-B9E5-43B3-AF56-1007D3C04141}" srcOrd="4" destOrd="0" parTransId="{761F216C-459B-4F82-98A5-FFDB74A410EE}" sibTransId="{B979988A-DDA3-4063-92D5-16D4214CECEC}"/>
    <dgm:cxn modelId="{D042B892-3BC3-497D-80B2-AD0BE88AF783}" srcId="{0661351C-A33D-4ADA-BC1B-3DE6268D2D65}" destId="{91EF3888-2B6D-47EF-9803-4E5FB77AADC8}" srcOrd="2" destOrd="0" parTransId="{2DCC58AB-711E-4EF4-9296-43FD5107FE01}" sibTransId="{47143B4B-FA87-4F7C-B8C6-1F256BB1ECEB}"/>
    <dgm:cxn modelId="{DF95FEB2-AC2F-4EE0-91F4-9449CE730F8E}" type="presOf" srcId="{CA00773D-B9E5-43B3-AF56-1007D3C04141}" destId="{E71BBC45-7619-44E1-AB32-90A5F2D6424B}" srcOrd="0" destOrd="0" presId="urn:microsoft.com/office/officeart/2005/8/layout/hProcess9"/>
    <dgm:cxn modelId="{5A1885BC-5A8B-485D-AE2B-5E38FCC187D9}"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58E7FD13-E4BF-4F64-A776-676F4D5E60D7}" type="presParOf" srcId="{0B895009-6E53-4358-B95F-4F1BEED800A2}" destId="{15693355-88D0-4A87-846C-991684E1884E}" srcOrd="7" destOrd="0" presId="urn:microsoft.com/office/officeart/2005/8/layout/hProcess9"/>
    <dgm:cxn modelId="{1B07E26E-BC00-4817-8A44-16D323A1FE3B}" type="presParOf" srcId="{0B895009-6E53-4358-B95F-4F1BEED800A2}" destId="{E71BBC45-7619-44E1-AB32-90A5F2D6424B}"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6_3" csCatId="accent6" phldr="1"/>
      <dgm:spPr/>
    </dgm:pt>
    <dgm:pt modelId="{4FEE613A-0AA4-4468-8351-A37AB424B96E}">
      <dgm:prSet phldrT="[Metin]" custT="1"/>
      <dgm:spPr>
        <a:solidFill>
          <a:srgbClr val="6464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İzleme</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8C8C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C8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7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FF5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3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88C3AF05-CED3-46ED-A6E9-6B4358BBE498}">
      <dgm:prSet phldrT="[Metin]" custT="1"/>
      <dgm:spPr>
        <a:solidFill>
          <a:srgbClr val="FFFF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 Eylem</a:t>
          </a:r>
        </a:p>
      </dgm:t>
    </dgm:pt>
    <dgm:pt modelId="{C9D67972-96CA-49B8-807E-30624B1DDB04}" type="parTrans" cxnId="{0EE5CC33-31D0-4D45-A53D-B158E6B78444}">
      <dgm:prSet/>
      <dgm:spPr/>
      <dgm:t>
        <a:bodyPr/>
        <a:lstStyle/>
        <a:p>
          <a:endParaRPr lang="tr-TR" sz="1400">
            <a:latin typeface="Arial" panose="020B0604020202020204" pitchFamily="34" charset="0"/>
            <a:cs typeface="Arial" panose="020B0604020202020204" pitchFamily="34" charset="0"/>
          </a:endParaRPr>
        </a:p>
      </dgm:t>
    </dgm:pt>
    <dgm:pt modelId="{35DADDB7-5620-402E-89AA-A659B5C742D4}" type="sibTrans" cxnId="{0EE5CC33-31D0-4D45-A53D-B158E6B78444}">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FFFF9B"/>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7815B6C7-B6A3-49EB-97DD-40FA2F74D52E}" type="pres">
      <dgm:prSet presAssocID="{49E7931D-53BF-4398-AEAC-1F682F75B1F8}" presName="sibTrans" presStyleCnt="0"/>
      <dgm:spPr/>
    </dgm:pt>
    <dgm:pt modelId="{31D39451-B5FE-43B3-B705-9991D689E136}" type="pres">
      <dgm:prSet presAssocID="{88C3AF05-CED3-46ED-A6E9-6B4358BBE498}" presName="textNode" presStyleLbl="node1" presStyleIdx="4" presStyleCnt="5" custScaleY="150000" custLinFactNeighborX="997" custLinFactNeighborY="1099">
        <dgm:presLayoutVars>
          <dgm:bulletEnabled val="1"/>
        </dgm:presLayoutVars>
      </dgm:prSet>
      <dgm:spPr/>
    </dgm:pt>
  </dgm:ptLst>
  <dgm:cxnLst>
    <dgm:cxn modelId="{2B16E208-42CA-4744-9B9D-E363987F8B0C}" type="presOf" srcId="{88C3AF05-CED3-46ED-A6E9-6B4358BBE498}" destId="{31D39451-B5FE-43B3-B705-9991D689E136}" srcOrd="0" destOrd="0" presId="urn:microsoft.com/office/officeart/2005/8/layout/hProcess9"/>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0EE5CC33-31D0-4D45-A53D-B158E6B78444}" srcId="{0661351C-A33D-4ADA-BC1B-3DE6268D2D65}" destId="{88C3AF05-CED3-46ED-A6E9-6B4358BBE498}" srcOrd="4" destOrd="0" parTransId="{C9D67972-96CA-49B8-807E-30624B1DDB04}" sibTransId="{35DADDB7-5620-402E-89AA-A659B5C742D4}"/>
    <dgm:cxn modelId="{DBA2DE38-0A4D-4B80-B86D-00DFEE1F5E11}" type="presOf" srcId="{0661351C-A33D-4ADA-BC1B-3DE6268D2D65}" destId="{34B55FDD-8A9C-4F11-92F5-4B376539BA6A}" srcOrd="0" destOrd="0" presId="urn:microsoft.com/office/officeart/2005/8/layout/hProcess9"/>
    <dgm:cxn modelId="{0F8B715E-0EA5-421E-8AC7-CF785891E5A9}" type="presOf" srcId="{91EF3888-2B6D-47EF-9803-4E5FB77AADC8}" destId="{80BB0287-C84E-41D7-8BB0-9C56012F22D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5A1885BC-5A8B-485D-AE2B-5E38FCC187D9}"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1A456FEE-207A-458E-8D29-BB47B4E5AAF9}" type="presParOf" srcId="{0B895009-6E53-4358-B95F-4F1BEED800A2}" destId="{7815B6C7-B6A3-49EB-97DD-40FA2F74D52E}" srcOrd="7" destOrd="0" presId="urn:microsoft.com/office/officeart/2005/8/layout/hProcess9"/>
    <dgm:cxn modelId="{37AA2D6C-F46A-4B28-9D5D-7717A621A6B1}" type="presParOf" srcId="{0B895009-6E53-4358-B95F-4F1BEED800A2}" destId="{31D39451-B5FE-43B3-B705-9991D689E136}"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1_3" csCatId="accent1" phldr="1"/>
      <dgm:spPr/>
    </dgm:pt>
    <dgm:pt modelId="{4FEE613A-0AA4-4468-8351-A37AB424B96E}">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5 BİLEŞEN</a:t>
          </a:r>
        </a:p>
      </dgm:t>
    </dgm:pt>
    <dgm:pt modelId="{791000D9-E64B-4D51-9706-94B427DC4814}" type="parTrans" cxnId="{9241B329-1FF0-48D1-91ED-8251DC6AE564}">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18 STANDART</a:t>
          </a:r>
        </a:p>
      </dgm:t>
    </dgm:pt>
    <dgm:pt modelId="{7DA64343-340F-4E9E-9C31-F7139F7C76BE}" type="parTrans" cxnId="{71E4281D-539A-4F0D-905A-58C05FA2831D}">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79 GENEL ŞART</a:t>
          </a:r>
        </a:p>
      </dgm:t>
    </dgm:pt>
    <dgm:pt modelId="{2DCC58AB-711E-4EF4-9296-43FD5107FE01}" type="parTrans" cxnId="{D042B892-3BC3-497D-80B2-AD0BE88AF783}">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TOPLAM EYLEM</a:t>
          </a:r>
        </a:p>
      </dgm:t>
    </dgm:pt>
    <dgm:pt modelId="{39375F74-476E-49A4-A62A-5D7ADA8534E4}" type="parTrans" cxnId="{DADB64F9-865E-4BE2-A94A-4C6F56EAB9D8}">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5D18266-3ED2-4313-8B97-FD39540DEE2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İSM EYLEM</a:t>
          </a:r>
        </a:p>
      </dgm:t>
    </dgm:pt>
    <dgm:pt modelId="{6D521C52-0D9F-434F-BA58-44E68CC7D1A8}" type="parTrans" cxnId="{35D9C83A-8038-454C-B40A-AC48DBEBE6D2}">
      <dgm:prSet/>
      <dgm:spPr/>
      <dgm:t>
        <a:bodyPr/>
        <a:lstStyle/>
        <a:p>
          <a:endParaRPr lang="tr-TR" sz="1200">
            <a:latin typeface="Arial" panose="020B0604020202020204" pitchFamily="34" charset="0"/>
            <a:cs typeface="Arial" panose="020B0604020202020204" pitchFamily="34" charset="0"/>
          </a:endParaRPr>
        </a:p>
      </dgm:t>
    </dgm:pt>
    <dgm:pt modelId="{E95BEB2B-F5E2-4A9C-B29D-9F4825023AB7}" type="sibTrans" cxnId="{35D9C83A-8038-454C-B40A-AC48DBEBE6D2}">
      <dgm:prSet/>
      <dgm:spPr/>
      <dgm:t>
        <a:bodyPr/>
        <a:lstStyle/>
        <a:p>
          <a:endParaRPr lang="tr-TR" sz="12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40000" custLinFactNeighborX="219" custLinFactNeighborY="779"/>
      <dgm:spPr>
        <a:solidFill>
          <a:schemeClr val="bg1"/>
        </a:solidFill>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X="104534" custScaleY="150000">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X="0" custLinFactNeighborY="0">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AC9B710E-5BA5-48AF-B7DA-16847E92C73C}" type="pres">
      <dgm:prSet presAssocID="{49E7931D-53BF-4398-AEAC-1F682F75B1F8}" presName="sibTrans" presStyleCnt="0"/>
      <dgm:spPr/>
    </dgm:pt>
    <dgm:pt modelId="{98AFBCFE-237F-4446-82D2-73FD43A07CFF}" type="pres">
      <dgm:prSet presAssocID="{45D18266-3ED2-4313-8B97-FD39540DEE28}" presName="textNode" presStyleLbl="node1" presStyleIdx="4" presStyleCnt="5" custScaleY="150000">
        <dgm:presLayoutVars>
          <dgm:bulletEnabled val="1"/>
        </dgm:presLayoutVars>
      </dgm:prSet>
      <dgm:spPr/>
    </dgm:pt>
  </dgm:ptLst>
  <dgm:cxnLst>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8AE11232-C214-4BBD-BC30-25AFC082A79B}" type="presOf" srcId="{45D18266-3ED2-4313-8B97-FD39540DEE28}" destId="{98AFBCFE-237F-4446-82D2-73FD43A07CFF}" srcOrd="0" destOrd="0" presId="urn:microsoft.com/office/officeart/2005/8/layout/hProcess9"/>
    <dgm:cxn modelId="{DBA2DE38-0A4D-4B80-B86D-00DFEE1F5E11}" type="presOf" srcId="{0661351C-A33D-4ADA-BC1B-3DE6268D2D65}" destId="{34B55FDD-8A9C-4F11-92F5-4B376539BA6A}" srcOrd="0" destOrd="0" presId="urn:microsoft.com/office/officeart/2005/8/layout/hProcess9"/>
    <dgm:cxn modelId="{35D9C83A-8038-454C-B40A-AC48DBEBE6D2}" srcId="{0661351C-A33D-4ADA-BC1B-3DE6268D2D65}" destId="{45D18266-3ED2-4313-8B97-FD39540DEE28}" srcOrd="4" destOrd="0" parTransId="{6D521C52-0D9F-434F-BA58-44E68CC7D1A8}" sibTransId="{E95BEB2B-F5E2-4A9C-B29D-9F4825023AB7}"/>
    <dgm:cxn modelId="{0F8B715E-0EA5-421E-8AC7-CF785891E5A9}" type="presOf" srcId="{91EF3888-2B6D-47EF-9803-4E5FB77AADC8}" destId="{80BB0287-C84E-41D7-8BB0-9C56012F22D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5A1885BC-5A8B-485D-AE2B-5E38FCC187D9}"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57BD59F2-A157-430C-B621-C8567FEE3C9D}" type="presParOf" srcId="{0B895009-6E53-4358-B95F-4F1BEED800A2}" destId="{AC9B710E-5BA5-48AF-B7DA-16847E92C73C}" srcOrd="7" destOrd="0" presId="urn:microsoft.com/office/officeart/2005/8/layout/hProcess9"/>
    <dgm:cxn modelId="{09613F9B-0B38-402F-BC99-9DE5903FDB5C}" type="presParOf" srcId="{0B895009-6E53-4358-B95F-4F1BEED800A2}" destId="{98AFBCFE-237F-4446-82D2-73FD43A07CFF}"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1_3" csCatId="accent1" phldr="1"/>
      <dgm:spPr/>
    </dgm:pt>
    <dgm:pt modelId="{4FEE613A-0AA4-4468-8351-A37AB424B96E}">
      <dgm:prSet phldrT="[Metin]" custT="1"/>
      <dgm:spPr>
        <a:solidFill>
          <a:srgbClr val="000064"/>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Kontrol Ortamı</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00008C"/>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4 Standart</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0000C8"/>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26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5353FF"/>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29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5D18266-3ED2-4313-8B97-FD39540DEE28}">
      <dgm:prSet phldrT="[Metin]" custT="1"/>
      <dgm:spPr>
        <a:solidFill>
          <a:srgbClr val="A3A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20 Eylem</a:t>
          </a:r>
        </a:p>
      </dgm:t>
    </dgm:pt>
    <dgm:pt modelId="{6D521C52-0D9F-434F-BA58-44E68CC7D1A8}" type="parTrans" cxnId="{35D9C83A-8038-454C-B40A-AC48DBEBE6D2}">
      <dgm:prSet/>
      <dgm:spPr/>
      <dgm:t>
        <a:bodyPr/>
        <a:lstStyle/>
        <a:p>
          <a:endParaRPr lang="tr-TR" sz="1400">
            <a:latin typeface="Arial" panose="020B0604020202020204" pitchFamily="34" charset="0"/>
            <a:cs typeface="Arial" panose="020B0604020202020204" pitchFamily="34" charset="0"/>
          </a:endParaRPr>
        </a:p>
      </dgm:t>
    </dgm:pt>
    <dgm:pt modelId="{E95BEB2B-F5E2-4A9C-B29D-9F4825023AB7}" type="sibTrans" cxnId="{35D9C83A-8038-454C-B40A-AC48DBEBE6D2}">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2190"/>
      <dgm:spPr>
        <a:solidFill>
          <a:srgbClr val="D8D2FE"/>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X="0" custLinFactNeighborY="0">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pt>
    <dgm:pt modelId="{AC9B710E-5BA5-48AF-B7DA-16847E92C73C}" type="pres">
      <dgm:prSet presAssocID="{49E7931D-53BF-4398-AEAC-1F682F75B1F8}" presName="sibTrans" presStyleCnt="0"/>
      <dgm:spPr/>
    </dgm:pt>
    <dgm:pt modelId="{98AFBCFE-237F-4446-82D2-73FD43A07CFF}" type="pres">
      <dgm:prSet presAssocID="{45D18266-3ED2-4313-8B97-FD39540DEE28}" presName="textNode" presStyleLbl="node1" presStyleIdx="4" presStyleCnt="5" custScaleY="150000">
        <dgm:presLayoutVars>
          <dgm:bulletEnabled val="1"/>
        </dgm:presLayoutVars>
      </dgm:prSet>
      <dgm:spPr/>
    </dgm:pt>
  </dgm:ptLst>
  <dgm:cxnLst>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8AE11232-C214-4BBD-BC30-25AFC082A79B}" type="presOf" srcId="{45D18266-3ED2-4313-8B97-FD39540DEE28}" destId="{98AFBCFE-237F-4446-82D2-73FD43A07CFF}" srcOrd="0" destOrd="0" presId="urn:microsoft.com/office/officeart/2005/8/layout/hProcess9"/>
    <dgm:cxn modelId="{DBA2DE38-0A4D-4B80-B86D-00DFEE1F5E11}" type="presOf" srcId="{0661351C-A33D-4ADA-BC1B-3DE6268D2D65}" destId="{34B55FDD-8A9C-4F11-92F5-4B376539BA6A}" srcOrd="0" destOrd="0" presId="urn:microsoft.com/office/officeart/2005/8/layout/hProcess9"/>
    <dgm:cxn modelId="{35D9C83A-8038-454C-B40A-AC48DBEBE6D2}" srcId="{0661351C-A33D-4ADA-BC1B-3DE6268D2D65}" destId="{45D18266-3ED2-4313-8B97-FD39540DEE28}" srcOrd="4" destOrd="0" parTransId="{6D521C52-0D9F-434F-BA58-44E68CC7D1A8}" sibTransId="{E95BEB2B-F5E2-4A9C-B29D-9F4825023AB7}"/>
    <dgm:cxn modelId="{0F8B715E-0EA5-421E-8AC7-CF785891E5A9}" type="presOf" srcId="{91EF3888-2B6D-47EF-9803-4E5FB77AADC8}" destId="{80BB0287-C84E-41D7-8BB0-9C56012F22D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5A1885BC-5A8B-485D-AE2B-5E38FCC187D9}"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57BD59F2-A157-430C-B621-C8567FEE3C9D}" type="presParOf" srcId="{0B895009-6E53-4358-B95F-4F1BEED800A2}" destId="{AC9B710E-5BA5-48AF-B7DA-16847E92C73C}" srcOrd="7" destOrd="0" presId="urn:microsoft.com/office/officeart/2005/8/layout/hProcess9"/>
    <dgm:cxn modelId="{09613F9B-0B38-402F-BC99-9DE5903FDB5C}" type="presParOf" srcId="{0B895009-6E53-4358-B95F-4F1BEED800A2}" destId="{98AFBCFE-237F-4446-82D2-73FD43A07CFF}"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6_3" csCatId="accent6" phldr="1"/>
      <dgm:spPr/>
    </dgm:pt>
    <dgm:pt modelId="{F116B731-F74D-454C-AF62-B835D07025BE}">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7DA64343-340F-4E9E-9C31-F7139F7C76BE}" type="parTrans" cxnId="{71E4281D-539A-4F0D-905A-58C05FA2831D}">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2DCC58AB-711E-4EF4-9296-43FD5107FE01}" type="parTrans" cxnId="{D042B892-3BC3-497D-80B2-AD0BE88AF783}">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600" b="1">
              <a:solidFill>
                <a:schemeClr val="tx1"/>
              </a:solidFill>
              <a:latin typeface="Arial" panose="020B0604020202020204" pitchFamily="34" charset="0"/>
              <a:cs typeface="Arial" panose="020B0604020202020204" pitchFamily="34" charset="0"/>
            </a:rPr>
            <a:t>58 </a:t>
          </a:r>
          <a:r>
            <a:rPr lang="tr-TR" sz="1600" b="1" dirty="0">
              <a:solidFill>
                <a:schemeClr val="tx1"/>
              </a:solidFill>
              <a:latin typeface="Arial" panose="020B0604020202020204" pitchFamily="34" charset="0"/>
              <a:cs typeface="Arial" panose="020B0604020202020204" pitchFamily="34" charset="0"/>
            </a:rPr>
            <a:t>EYLEM</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9375F74-476E-49A4-A62A-5D7ADA8534E4}" type="parTrans" cxnId="{DADB64F9-865E-4BE2-A94A-4C6F56EAB9D8}">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88C3AF05-CED3-46ED-A6E9-6B4358BBE49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600" b="1" dirty="0">
              <a:solidFill>
                <a:schemeClr val="tx1"/>
              </a:solidFill>
              <a:latin typeface="Arial" panose="020B0604020202020204" pitchFamily="34" charset="0"/>
              <a:cs typeface="Arial" panose="020B0604020202020204" pitchFamily="34" charset="0"/>
            </a:rPr>
            <a:t>31 EYLEM</a:t>
          </a:r>
        </a:p>
      </dgm:t>
    </dgm:pt>
    <dgm:pt modelId="{C9D67972-96CA-49B8-807E-30624B1DDB04}" type="parTrans" cxnId="{0EE5CC33-31D0-4D45-A53D-B158E6B78444}">
      <dgm:prSet/>
      <dgm:spPr/>
      <dgm:t>
        <a:bodyPr/>
        <a:lstStyle/>
        <a:p>
          <a:endParaRPr lang="tr-TR" sz="1600">
            <a:latin typeface="Arial" panose="020B0604020202020204" pitchFamily="34" charset="0"/>
            <a:cs typeface="Arial" panose="020B0604020202020204" pitchFamily="34" charset="0"/>
          </a:endParaRPr>
        </a:p>
      </dgm:t>
    </dgm:pt>
    <dgm:pt modelId="{35DADDB7-5620-402E-89AA-A659B5C742D4}" type="sibTrans" cxnId="{0EE5CC33-31D0-4D45-A53D-B158E6B78444}">
      <dgm:prSet/>
      <dgm:spPr/>
      <dgm:t>
        <a:bodyPr/>
        <a:lstStyle/>
        <a:p>
          <a:endParaRPr lang="tr-TR" sz="1600">
            <a:latin typeface="Arial" panose="020B0604020202020204" pitchFamily="34" charset="0"/>
            <a:cs typeface="Arial" panose="020B0604020202020204" pitchFamily="34" charset="0"/>
          </a:endParaRPr>
        </a:p>
      </dgm:t>
    </dgm:pt>
    <dgm:pt modelId="{4FEE613A-0AA4-4468-8351-A37AB424B96E}">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12AC55EA-66A8-40F9-A136-ADBB57DB63D3}" type="sibTrans" cxnId="{9241B329-1FF0-48D1-91ED-8251DC6AE564}">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791000D9-E64B-4D51-9706-94B427DC4814}" type="parTrans" cxnId="{9241B329-1FF0-48D1-91ED-8251DC6AE564}">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36000" custLinFactNeighborX="219" custLinFactNeighborY="3601"/>
      <dgm:spPr>
        <a:solidFill>
          <a:schemeClr val="bg1"/>
        </a:solidFill>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LinFactNeighborX="-4028" custLinFactNeighborY="-26104">
        <dgm:presLayoutVars>
          <dgm:bulletEnabled val="1"/>
        </dgm:presLayoutVars>
      </dgm:prSet>
      <dgm:spPr/>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LinFactNeighborX="-53076" custLinFactNeighborY="-26104">
        <dgm:presLayoutVars>
          <dgm:bulletEnabled val="1"/>
        </dgm:presLayoutVars>
      </dgm:prSet>
      <dgm:spPr/>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LinFactNeighborX="-34528" custLinFactNeighborY="5544">
        <dgm:presLayoutVars>
          <dgm:bulletEnabled val="1"/>
        </dgm:presLayoutVars>
      </dgm:prSet>
      <dgm:spPr/>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custLinFactNeighborX="-15003">
        <dgm:presLayoutVars>
          <dgm:bulletEnabled val="1"/>
        </dgm:presLayoutVars>
      </dgm:prSet>
      <dgm:spPr/>
    </dgm:pt>
    <dgm:pt modelId="{7815B6C7-B6A3-49EB-97DD-40FA2F74D52E}" type="pres">
      <dgm:prSet presAssocID="{49E7931D-53BF-4398-AEAC-1F682F75B1F8}" presName="sibTrans" presStyleCnt="0"/>
      <dgm:spPr/>
    </dgm:pt>
    <dgm:pt modelId="{31D39451-B5FE-43B3-B705-9991D689E136}" type="pres">
      <dgm:prSet presAssocID="{88C3AF05-CED3-46ED-A6E9-6B4358BBE498}" presName="textNode" presStyleLbl="node1" presStyleIdx="4" presStyleCnt="5" custScaleY="150000" custLinFactNeighborX="-15003">
        <dgm:presLayoutVars>
          <dgm:bulletEnabled val="1"/>
        </dgm:presLayoutVars>
      </dgm:prSet>
      <dgm:spPr/>
    </dgm:pt>
  </dgm:ptLst>
  <dgm:cxnLst>
    <dgm:cxn modelId="{2B16E208-42CA-4744-9B9D-E363987F8B0C}" type="presOf" srcId="{88C3AF05-CED3-46ED-A6E9-6B4358BBE498}" destId="{31D39451-B5FE-43B3-B705-9991D689E136}" srcOrd="0" destOrd="0" presId="urn:microsoft.com/office/officeart/2005/8/layout/hProcess9"/>
    <dgm:cxn modelId="{6BCB6611-5406-4DB1-8BEA-8B850CBF529D}" type="presOf" srcId="{4FEE613A-0AA4-4468-8351-A37AB424B96E}" destId="{C7686553-F811-40DB-B978-8B2EC7B1293B}"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9241B329-1FF0-48D1-91ED-8251DC6AE564}" srcId="{0661351C-A33D-4ADA-BC1B-3DE6268D2D65}" destId="{4FEE613A-0AA4-4468-8351-A37AB424B96E}" srcOrd="0" destOrd="0" parTransId="{791000D9-E64B-4D51-9706-94B427DC4814}" sibTransId="{12AC55EA-66A8-40F9-A136-ADBB57DB63D3}"/>
    <dgm:cxn modelId="{F80F6B30-61BA-4FAF-AEFD-F4FAFF0B965D}" type="presOf" srcId="{F9E031BF-2C8A-452A-A448-862CC15484A9}" destId="{DFD3C871-0AB8-4ABA-8550-378B43147800}" srcOrd="0" destOrd="0" presId="urn:microsoft.com/office/officeart/2005/8/layout/hProcess9"/>
    <dgm:cxn modelId="{0EE5CC33-31D0-4D45-A53D-B158E6B78444}" srcId="{0661351C-A33D-4ADA-BC1B-3DE6268D2D65}" destId="{88C3AF05-CED3-46ED-A6E9-6B4358BBE498}" srcOrd="4" destOrd="0" parTransId="{C9D67972-96CA-49B8-807E-30624B1DDB04}" sibTransId="{35DADDB7-5620-402E-89AA-A659B5C742D4}"/>
    <dgm:cxn modelId="{DBA2DE38-0A4D-4B80-B86D-00DFEE1F5E11}" type="presOf" srcId="{0661351C-A33D-4ADA-BC1B-3DE6268D2D65}" destId="{34B55FDD-8A9C-4F11-92F5-4B376539BA6A}" srcOrd="0" destOrd="0" presId="urn:microsoft.com/office/officeart/2005/8/layout/hProcess9"/>
    <dgm:cxn modelId="{0F8B715E-0EA5-421E-8AC7-CF785891E5A9}" type="presOf" srcId="{91EF3888-2B6D-47EF-9803-4E5FB77AADC8}" destId="{80BB0287-C84E-41D7-8BB0-9C56012F22D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5A1885BC-5A8B-485D-AE2B-5E38FCC187D9}"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D6D8B64-5840-41F3-9053-9A7FDFBCA483}" type="presParOf" srcId="{34B55FDD-8A9C-4F11-92F5-4B376539BA6A}" destId="{DC6DB92E-322C-437C-BC95-87F01FB7A1F1}" srcOrd="0" destOrd="0" presId="urn:microsoft.com/office/officeart/2005/8/layout/hProcess9"/>
    <dgm:cxn modelId="{C8149794-967F-41B1-929A-5EA62C9AAF54}" type="presParOf" srcId="{34B55FDD-8A9C-4F11-92F5-4B376539BA6A}" destId="{0B895009-6E53-4358-B95F-4F1BEED800A2}" srcOrd="1" destOrd="0" presId="urn:microsoft.com/office/officeart/2005/8/layout/hProcess9"/>
    <dgm:cxn modelId="{9C5762CB-A68C-4E04-A1EB-75BAF512F085}" type="presParOf" srcId="{0B895009-6E53-4358-B95F-4F1BEED800A2}" destId="{C7686553-F811-40DB-B978-8B2EC7B1293B}" srcOrd="0" destOrd="0" presId="urn:microsoft.com/office/officeart/2005/8/layout/hProcess9"/>
    <dgm:cxn modelId="{BA03B578-FE64-4FE4-880A-1BEFF59F8DC8}" type="presParOf" srcId="{0B895009-6E53-4358-B95F-4F1BEED800A2}" destId="{EB034699-4A16-4ACE-8DF0-D826F15C27E2}" srcOrd="1" destOrd="0" presId="urn:microsoft.com/office/officeart/2005/8/layout/hProcess9"/>
    <dgm:cxn modelId="{B90D12A3-ACD3-4290-8A82-94CE72520CAA}" type="presParOf" srcId="{0B895009-6E53-4358-B95F-4F1BEED800A2}" destId="{DFDA1FC0-4AD9-4C17-99F0-6050E1E4A61E}" srcOrd="2" destOrd="0" presId="urn:microsoft.com/office/officeart/2005/8/layout/hProcess9"/>
    <dgm:cxn modelId="{CE4684FA-5A54-4AED-A72E-E594E1EA0FFE}" type="presParOf" srcId="{0B895009-6E53-4358-B95F-4F1BEED800A2}" destId="{23E5025D-4202-44CD-A7C1-DAA78A672E64}" srcOrd="3" destOrd="0" presId="urn:microsoft.com/office/officeart/2005/8/layout/hProcess9"/>
    <dgm:cxn modelId="{41472C11-5C68-4DF8-B327-5B1A51AB171D}" type="presParOf" srcId="{0B895009-6E53-4358-B95F-4F1BEED800A2}" destId="{80BB0287-C84E-41D7-8BB0-9C56012F22DF}" srcOrd="4" destOrd="0" presId="urn:microsoft.com/office/officeart/2005/8/layout/hProcess9"/>
    <dgm:cxn modelId="{4B79628B-B136-4D82-A584-87448AEA7432}" type="presParOf" srcId="{0B895009-6E53-4358-B95F-4F1BEED800A2}" destId="{C55479B2-B049-4D2B-BB13-996328566459}" srcOrd="5" destOrd="0" presId="urn:microsoft.com/office/officeart/2005/8/layout/hProcess9"/>
    <dgm:cxn modelId="{09AF744E-6B22-426A-894D-3C9B0FC46EE1}" type="presParOf" srcId="{0B895009-6E53-4358-B95F-4F1BEED800A2}" destId="{DFD3C871-0AB8-4ABA-8550-378B43147800}" srcOrd="6" destOrd="0" presId="urn:microsoft.com/office/officeart/2005/8/layout/hProcess9"/>
    <dgm:cxn modelId="{1A456FEE-207A-458E-8D29-BB47B4E5AAF9}" type="presParOf" srcId="{0B895009-6E53-4358-B95F-4F1BEED800A2}" destId="{7815B6C7-B6A3-49EB-97DD-40FA2F74D52E}" srcOrd="7" destOrd="0" presId="urn:microsoft.com/office/officeart/2005/8/layout/hProcess9"/>
    <dgm:cxn modelId="{37AA2D6C-F46A-4B28-9D5D-7717A621A6B1}" type="presParOf" srcId="{0B895009-6E53-4358-B95F-4F1BEED800A2}" destId="{31D39451-B5FE-43B3-B705-9991D689E136}" srcOrd="8" destOrd="0" presId="urn:microsoft.com/office/officeart/2005/8/layout/hProcess9"/>
  </dgm:cxnLst>
  <dgm:bg>
    <a:noFill/>
  </dgm:bg>
  <dgm:whole>
    <a:ln>
      <a:solidFill>
        <a:schemeClr val="bg1"/>
      </a:solidFill>
    </a:ln>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FBCA-937D-478E-86ED-89404F05089C}">
      <dsp:nvSpPr>
        <dsp:cNvPr id="0" name=""/>
        <dsp:cNvSpPr/>
      </dsp:nvSpPr>
      <dsp:spPr>
        <a:xfrm rot="5400000">
          <a:off x="316084" y="3700622"/>
          <a:ext cx="936669" cy="1558596"/>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39BE3-65E3-4F12-9981-DBC29B7ADA93}">
      <dsp:nvSpPr>
        <dsp:cNvPr id="0" name=""/>
        <dsp:cNvSpPr/>
      </dsp:nvSpPr>
      <dsp:spPr>
        <a:xfrm>
          <a:off x="159731" y="4166307"/>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5018 sayılı Kamu Mali Yönetim ve Kontrol Kanunu</a:t>
          </a:r>
          <a:endParaRPr lang="en-US" sz="1400" b="1"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dsp:txBody>
      <dsp:txXfrm>
        <a:off x="159731" y="4166307"/>
        <a:ext cx="1407109" cy="1233413"/>
      </dsp:txXfrm>
    </dsp:sp>
    <dsp:sp modelId="{031A3AA4-430E-4E83-BD21-1A6A3B869F45}">
      <dsp:nvSpPr>
        <dsp:cNvPr id="0" name=""/>
        <dsp:cNvSpPr/>
      </dsp:nvSpPr>
      <dsp:spPr>
        <a:xfrm>
          <a:off x="1301348" y="3585876"/>
          <a:ext cx="265492" cy="265492"/>
        </a:xfrm>
        <a:prstGeom prst="triangle">
          <a:avLst>
            <a:gd name="adj" fmla="val 100000"/>
          </a:avLst>
        </a:prstGeom>
        <a:solidFill>
          <a:schemeClr val="accent5">
            <a:hueOff val="-563212"/>
            <a:satOff val="-1452"/>
            <a:lumOff val="-980"/>
            <a:alphaOff val="0"/>
          </a:schemeClr>
        </a:solidFill>
        <a:ln w="12700" cap="flat" cmpd="sng" algn="ctr">
          <a:solidFill>
            <a:schemeClr val="accent5">
              <a:hueOff val="-563212"/>
              <a:satOff val="-1452"/>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C2CE0-7468-443C-89DB-2BD746F54936}">
      <dsp:nvSpPr>
        <dsp:cNvPr id="0" name=""/>
        <dsp:cNvSpPr/>
      </dsp:nvSpPr>
      <dsp:spPr>
        <a:xfrm rot="5400000">
          <a:off x="2038661" y="3274369"/>
          <a:ext cx="936669" cy="1558596"/>
        </a:xfrm>
        <a:prstGeom prst="corner">
          <a:avLst>
            <a:gd name="adj1" fmla="val 16120"/>
            <a:gd name="adj2" fmla="val 16110"/>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EDD7F-96BF-4653-B6B0-EBFF501C818C}">
      <dsp:nvSpPr>
        <dsp:cNvPr id="0" name=""/>
        <dsp:cNvSpPr/>
      </dsp:nvSpPr>
      <dsp:spPr>
        <a:xfrm>
          <a:off x="1882308" y="3740053"/>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İç Kontrol ve Ön Mali Kontrole İlişkin Usul ve Esaslar</a:t>
          </a:r>
          <a:endParaRPr lang="en-US" sz="1400" b="1" kern="1200" dirty="0"/>
        </a:p>
        <a:p>
          <a:pPr marL="0" lvl="0" indent="0" algn="l" defTabSz="622300">
            <a:lnSpc>
              <a:spcPct val="90000"/>
            </a:lnSpc>
            <a:spcBef>
              <a:spcPct val="0"/>
            </a:spcBef>
            <a:spcAft>
              <a:spcPct val="35000"/>
            </a:spcAft>
            <a:buNone/>
          </a:pPr>
          <a:endParaRPr lang="tr-TR" sz="1400" b="1" kern="1200" dirty="0"/>
        </a:p>
        <a:p>
          <a:pPr marL="0" lvl="0" indent="0" algn="l" defTabSz="622300">
            <a:lnSpc>
              <a:spcPct val="90000"/>
            </a:lnSpc>
            <a:spcBef>
              <a:spcPct val="0"/>
            </a:spcBef>
            <a:spcAft>
              <a:spcPct val="35000"/>
            </a:spcAft>
            <a:buNone/>
          </a:pPr>
          <a:endParaRPr lang="tr-TR" sz="1400" kern="1200" dirty="0"/>
        </a:p>
      </dsp:txBody>
      <dsp:txXfrm>
        <a:off x="1882308" y="3740053"/>
        <a:ext cx="1407109" cy="1233413"/>
      </dsp:txXfrm>
    </dsp:sp>
    <dsp:sp modelId="{B7F0DDFB-B456-473C-A015-9A473D993A1A}">
      <dsp:nvSpPr>
        <dsp:cNvPr id="0" name=""/>
        <dsp:cNvSpPr/>
      </dsp:nvSpPr>
      <dsp:spPr>
        <a:xfrm>
          <a:off x="3023925" y="3159623"/>
          <a:ext cx="265492" cy="265492"/>
        </a:xfrm>
        <a:prstGeom prst="triangle">
          <a:avLst>
            <a:gd name="adj" fmla="val 100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0C9EC-B112-46CC-A689-00E9BF7D25A0}">
      <dsp:nvSpPr>
        <dsp:cNvPr id="0" name=""/>
        <dsp:cNvSpPr/>
      </dsp:nvSpPr>
      <dsp:spPr>
        <a:xfrm rot="5400000">
          <a:off x="3761238" y="2848115"/>
          <a:ext cx="936669" cy="1558596"/>
        </a:xfrm>
        <a:prstGeom prst="corner">
          <a:avLst>
            <a:gd name="adj1" fmla="val 16120"/>
            <a:gd name="adj2" fmla="val 1611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C5BE7-CE91-42D3-9A3E-1721CFC61887}">
      <dsp:nvSpPr>
        <dsp:cNvPr id="0" name=""/>
        <dsp:cNvSpPr/>
      </dsp:nvSpPr>
      <dsp:spPr>
        <a:xfrm>
          <a:off x="3604885" y="3313800"/>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Kamu İç Kontrol Standartları Tebliği</a:t>
          </a:r>
          <a:endParaRPr lang="tr-TR" sz="1400" kern="1200" dirty="0"/>
        </a:p>
      </dsp:txBody>
      <dsp:txXfrm>
        <a:off x="3604885" y="3313800"/>
        <a:ext cx="1407109" cy="1233413"/>
      </dsp:txXfrm>
    </dsp:sp>
    <dsp:sp modelId="{83A87CB2-AFAE-4824-B639-EE8AAB117DA5}">
      <dsp:nvSpPr>
        <dsp:cNvPr id="0" name=""/>
        <dsp:cNvSpPr/>
      </dsp:nvSpPr>
      <dsp:spPr>
        <a:xfrm>
          <a:off x="4746502" y="2733370"/>
          <a:ext cx="265492" cy="265492"/>
        </a:xfrm>
        <a:prstGeom prst="triangle">
          <a:avLst>
            <a:gd name="adj" fmla="val 100000"/>
          </a:avLst>
        </a:prstGeom>
        <a:solidFill>
          <a:schemeClr val="accent5">
            <a:hueOff val="-2816059"/>
            <a:satOff val="-7258"/>
            <a:lumOff val="-4902"/>
            <a:alphaOff val="0"/>
          </a:schemeClr>
        </a:solidFill>
        <a:ln w="12700" cap="flat" cmpd="sng" algn="ctr">
          <a:solidFill>
            <a:schemeClr val="accent5">
              <a:hueOff val="-2816059"/>
              <a:satOff val="-7258"/>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9D5AA-4A46-4205-AF1A-1C5E5F4DBBDB}">
      <dsp:nvSpPr>
        <dsp:cNvPr id="0" name=""/>
        <dsp:cNvSpPr/>
      </dsp:nvSpPr>
      <dsp:spPr>
        <a:xfrm rot="5400000">
          <a:off x="5483815" y="2421862"/>
          <a:ext cx="936669" cy="1558596"/>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CC5F3-48FE-4AF3-8FAC-72FEF81F09C4}">
      <dsp:nvSpPr>
        <dsp:cNvPr id="0" name=""/>
        <dsp:cNvSpPr/>
      </dsp:nvSpPr>
      <dsp:spPr>
        <a:xfrm>
          <a:off x="5327461" y="2887546"/>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Kamu İç Kontrol Standartlarına Uyum Eylem Planı Rehberi</a:t>
          </a:r>
          <a:endParaRPr lang="en-US" sz="1400" b="1"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dsp:txBody>
      <dsp:txXfrm>
        <a:off x="5327461" y="2887546"/>
        <a:ext cx="1407109" cy="1233413"/>
      </dsp:txXfrm>
    </dsp:sp>
    <dsp:sp modelId="{9DCDD6C6-D54F-4CD9-A8CC-FB3BDA0C6F8D}">
      <dsp:nvSpPr>
        <dsp:cNvPr id="0" name=""/>
        <dsp:cNvSpPr/>
      </dsp:nvSpPr>
      <dsp:spPr>
        <a:xfrm>
          <a:off x="6469079" y="2307116"/>
          <a:ext cx="265492" cy="265492"/>
        </a:xfrm>
        <a:prstGeom prst="triangle">
          <a:avLst>
            <a:gd name="adj" fmla="val 100000"/>
          </a:avLst>
        </a:prstGeom>
        <a:solidFill>
          <a:schemeClr val="accent5">
            <a:hueOff val="-3942483"/>
            <a:satOff val="-10161"/>
            <a:lumOff val="-6863"/>
            <a:alphaOff val="0"/>
          </a:schemeClr>
        </a:solidFill>
        <a:ln w="12700" cap="flat" cmpd="sng" algn="ctr">
          <a:solidFill>
            <a:schemeClr val="accent5">
              <a:hueOff val="-3942483"/>
              <a:satOff val="-10161"/>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36AAD-0F21-467A-AB8A-A9B859420C15}">
      <dsp:nvSpPr>
        <dsp:cNvPr id="0" name=""/>
        <dsp:cNvSpPr/>
      </dsp:nvSpPr>
      <dsp:spPr>
        <a:xfrm rot="5400000">
          <a:off x="7206392" y="1995609"/>
          <a:ext cx="936669" cy="1558596"/>
        </a:xfrm>
        <a:prstGeom prst="corner">
          <a:avLst>
            <a:gd name="adj1" fmla="val 16120"/>
            <a:gd name="adj2" fmla="val 1611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28F24-AA4C-481E-9270-E16988B29429}">
      <dsp:nvSpPr>
        <dsp:cNvPr id="0" name=""/>
        <dsp:cNvSpPr/>
      </dsp:nvSpPr>
      <dsp:spPr>
        <a:xfrm>
          <a:off x="7050038" y="2461293"/>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Maliye Bakanlığı(mülga) Kamu İç Kontrol Standartlarına Uyum Genelgesi</a:t>
          </a:r>
          <a:endParaRPr lang="tr-TR" sz="1400" kern="1200" dirty="0"/>
        </a:p>
      </dsp:txBody>
      <dsp:txXfrm>
        <a:off x="7050038" y="2461293"/>
        <a:ext cx="1407109" cy="1233413"/>
      </dsp:txXfrm>
    </dsp:sp>
    <dsp:sp modelId="{B0FD24EF-2FDC-4A58-9DE7-05BC50A4811A}">
      <dsp:nvSpPr>
        <dsp:cNvPr id="0" name=""/>
        <dsp:cNvSpPr/>
      </dsp:nvSpPr>
      <dsp:spPr>
        <a:xfrm>
          <a:off x="8191655" y="1880863"/>
          <a:ext cx="265492" cy="265492"/>
        </a:xfrm>
        <a:prstGeom prst="triangle">
          <a:avLst>
            <a:gd name="adj" fmla="val 100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65A03-CDED-4563-9AA5-552F7B6379DF}">
      <dsp:nvSpPr>
        <dsp:cNvPr id="0" name=""/>
        <dsp:cNvSpPr/>
      </dsp:nvSpPr>
      <dsp:spPr>
        <a:xfrm rot="5400000">
          <a:off x="8928968" y="1569355"/>
          <a:ext cx="936669" cy="1558596"/>
        </a:xfrm>
        <a:prstGeom prst="corner">
          <a:avLst>
            <a:gd name="adj1" fmla="val 16120"/>
            <a:gd name="adj2" fmla="val 16110"/>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81EFA-186B-4269-B163-2F1146ACF909}">
      <dsp:nvSpPr>
        <dsp:cNvPr id="0" name=""/>
        <dsp:cNvSpPr/>
      </dsp:nvSpPr>
      <dsp:spPr>
        <a:xfrm>
          <a:off x="8772615" y="2035040"/>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Kamu İç Kontrol </a:t>
          </a:r>
          <a:br>
            <a:rPr lang="tr-TR" sz="1400" b="1" kern="1200" dirty="0"/>
          </a:br>
          <a:r>
            <a:rPr lang="tr-TR" sz="1400" b="1" kern="1200" dirty="0"/>
            <a:t>Rehberi</a:t>
          </a:r>
          <a:endParaRPr lang="tr-TR" sz="1400"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dsp:txBody>
      <dsp:txXfrm>
        <a:off x="8772615" y="2035040"/>
        <a:ext cx="1407109" cy="1233413"/>
      </dsp:txXfrm>
    </dsp:sp>
    <dsp:sp modelId="{446B7DEA-B5A4-4FFD-8018-D1F6A0348B99}">
      <dsp:nvSpPr>
        <dsp:cNvPr id="0" name=""/>
        <dsp:cNvSpPr/>
      </dsp:nvSpPr>
      <dsp:spPr>
        <a:xfrm>
          <a:off x="9914232" y="1454610"/>
          <a:ext cx="265492" cy="265492"/>
        </a:xfrm>
        <a:prstGeom prst="triangle">
          <a:avLst>
            <a:gd name="adj" fmla="val 100000"/>
          </a:avLst>
        </a:prstGeom>
        <a:solidFill>
          <a:schemeClr val="accent5">
            <a:hueOff val="-6195331"/>
            <a:satOff val="-15967"/>
            <a:lumOff val="-10785"/>
            <a:alphaOff val="0"/>
          </a:schemeClr>
        </a:solidFill>
        <a:ln w="12700" cap="flat" cmpd="sng" algn="ctr">
          <a:solidFill>
            <a:schemeClr val="accent5">
              <a:hueOff val="-6195331"/>
              <a:satOff val="-15967"/>
              <a:lumOff val="-1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C2BC1-A69A-4C38-B8DD-87DD6C35FBFA}">
      <dsp:nvSpPr>
        <dsp:cNvPr id="0" name=""/>
        <dsp:cNvSpPr/>
      </dsp:nvSpPr>
      <dsp:spPr>
        <a:xfrm rot="5400000">
          <a:off x="10651545" y="1143102"/>
          <a:ext cx="936669" cy="1558596"/>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7DD3D-88F3-4D53-A4BB-60A7CD4E07E3}">
      <dsp:nvSpPr>
        <dsp:cNvPr id="0" name=""/>
        <dsp:cNvSpPr/>
      </dsp:nvSpPr>
      <dsp:spPr>
        <a:xfrm>
          <a:off x="10495192" y="1608786"/>
          <a:ext cx="1407109" cy="123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Kamu İç Kontrol Sistemi İzleme ve değerlendirme Rehberi-</a:t>
          </a:r>
          <a:br>
            <a:rPr lang="tr-TR" sz="1400" b="1" kern="1200" dirty="0"/>
          </a:br>
          <a:r>
            <a:rPr lang="tr-TR" sz="1400" b="1" kern="1200" dirty="0"/>
            <a:t>Kamu Kurumsal Risk Yönetimi Rehberi</a:t>
          </a:r>
          <a:endParaRPr lang="en-US" sz="1400" b="1" kern="1200" dirty="0"/>
        </a:p>
        <a:p>
          <a:pPr marL="0" lvl="0" indent="0" algn="l" defTabSz="622300">
            <a:lnSpc>
              <a:spcPct val="90000"/>
            </a:lnSpc>
            <a:spcBef>
              <a:spcPct val="0"/>
            </a:spcBef>
            <a:spcAft>
              <a:spcPct val="35000"/>
            </a:spcAft>
            <a:buNone/>
          </a:pPr>
          <a:endParaRPr lang="tr-TR" sz="1400" kern="1200" dirty="0"/>
        </a:p>
        <a:p>
          <a:pPr marL="0" lvl="0" indent="0" algn="l" defTabSz="622300">
            <a:lnSpc>
              <a:spcPct val="90000"/>
            </a:lnSpc>
            <a:spcBef>
              <a:spcPct val="0"/>
            </a:spcBef>
            <a:spcAft>
              <a:spcPct val="35000"/>
            </a:spcAft>
            <a:buNone/>
          </a:pPr>
          <a:endParaRPr lang="tr-TR" sz="1400" kern="1200" dirty="0"/>
        </a:p>
      </dsp:txBody>
      <dsp:txXfrm>
        <a:off x="10495192" y="1608786"/>
        <a:ext cx="1407109" cy="123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2014" y="59231"/>
          <a:ext cx="9090541" cy="456052"/>
        </a:xfrm>
        <a:prstGeom prst="rightArrow">
          <a:avLst/>
        </a:prstGeom>
        <a:solidFill>
          <a:srgbClr val="FF9797"/>
        </a:solidFill>
        <a:ln>
          <a:solidFill>
            <a:schemeClr val="tx1"/>
          </a:solid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3133" y="129315"/>
          <a:ext cx="1886203" cy="323288"/>
        </a:xfrm>
        <a:prstGeom prst="roundRect">
          <a:avLst/>
        </a:prstGeom>
        <a:solidFill>
          <a:srgbClr val="6400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Risk Değerlendirme</a:t>
          </a:r>
        </a:p>
      </dsp:txBody>
      <dsp:txXfrm>
        <a:off x="18915" y="145097"/>
        <a:ext cx="1854639" cy="291724"/>
      </dsp:txXfrm>
    </dsp:sp>
    <dsp:sp modelId="{DFDA1FC0-4AD9-4C17-99F0-6050E1E4A61E}">
      <dsp:nvSpPr>
        <dsp:cNvPr id="0" name=""/>
        <dsp:cNvSpPr/>
      </dsp:nvSpPr>
      <dsp:spPr>
        <a:xfrm>
          <a:off x="2203704" y="129315"/>
          <a:ext cx="1886203" cy="323288"/>
        </a:xfrm>
        <a:prstGeom prst="roundRect">
          <a:avLst/>
        </a:prstGeom>
        <a:solidFill>
          <a:srgbClr val="9A00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2 Standart</a:t>
          </a:r>
        </a:p>
      </dsp:txBody>
      <dsp:txXfrm>
        <a:off x="2219486" y="145097"/>
        <a:ext cx="1854639" cy="291724"/>
      </dsp:txXfrm>
    </dsp:sp>
    <dsp:sp modelId="{80BB0287-C84E-41D7-8BB0-9C56012F22DF}">
      <dsp:nvSpPr>
        <dsp:cNvPr id="0" name=""/>
        <dsp:cNvSpPr/>
      </dsp:nvSpPr>
      <dsp:spPr>
        <a:xfrm>
          <a:off x="4404275" y="129981"/>
          <a:ext cx="1886203" cy="323288"/>
        </a:xfrm>
        <a:prstGeom prst="roundRect">
          <a:avLst/>
        </a:prstGeom>
        <a:solidFill>
          <a:srgbClr val="C800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9 Genel Şart</a:t>
          </a:r>
        </a:p>
      </dsp:txBody>
      <dsp:txXfrm>
        <a:off x="4420057" y="145763"/>
        <a:ext cx="1854639" cy="291724"/>
      </dsp:txXfrm>
    </dsp:sp>
    <dsp:sp modelId="{DFD3C871-0AB8-4ABA-8550-378B43147800}">
      <dsp:nvSpPr>
        <dsp:cNvPr id="0" name=""/>
        <dsp:cNvSpPr/>
      </dsp:nvSpPr>
      <dsp:spPr>
        <a:xfrm>
          <a:off x="6604846" y="129315"/>
          <a:ext cx="1886203" cy="323288"/>
        </a:xfrm>
        <a:prstGeom prst="roundRect">
          <a:avLst/>
        </a:prstGeom>
        <a:solidFill>
          <a:srgbClr val="FF535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12 Eylem</a:t>
          </a:r>
        </a:p>
      </dsp:txBody>
      <dsp:txXfrm>
        <a:off x="6620628" y="145097"/>
        <a:ext cx="1854639" cy="291724"/>
      </dsp:txXfrm>
    </dsp:sp>
    <dsp:sp modelId="{6D8E1CD3-30E7-4834-8A98-B83792C686C4}">
      <dsp:nvSpPr>
        <dsp:cNvPr id="0" name=""/>
        <dsp:cNvSpPr/>
      </dsp:nvSpPr>
      <dsp:spPr>
        <a:xfrm>
          <a:off x="8805417" y="129315"/>
          <a:ext cx="1886203" cy="323288"/>
        </a:xfrm>
        <a:prstGeom prst="roundRect">
          <a:avLst/>
        </a:prstGeom>
        <a:solidFill>
          <a:srgbClr val="FFA3A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4 Eylem</a:t>
          </a:r>
        </a:p>
      </dsp:txBody>
      <dsp:txXfrm>
        <a:off x="8821199" y="145097"/>
        <a:ext cx="1854639" cy="291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2014" y="59231"/>
          <a:ext cx="9090541" cy="456052"/>
        </a:xfrm>
        <a:prstGeom prst="rightArrow">
          <a:avLst/>
        </a:prstGeom>
        <a:solidFill>
          <a:srgbClr val="D8BFEB"/>
        </a:solidFill>
        <a:ln>
          <a:solidFill>
            <a:schemeClr val="tx1"/>
          </a:solid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3133" y="129315"/>
          <a:ext cx="1886203" cy="323288"/>
        </a:xfrm>
        <a:prstGeom prst="roundRect">
          <a:avLst/>
        </a:prstGeom>
        <a:solidFill>
          <a:srgbClr val="640064"/>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Kontrol Faaliyetleri</a:t>
          </a:r>
        </a:p>
      </dsp:txBody>
      <dsp:txXfrm>
        <a:off x="18915" y="145097"/>
        <a:ext cx="1854639" cy="291724"/>
      </dsp:txXfrm>
    </dsp:sp>
    <dsp:sp modelId="{DFDA1FC0-4AD9-4C17-99F0-6050E1E4A61E}">
      <dsp:nvSpPr>
        <dsp:cNvPr id="0" name=""/>
        <dsp:cNvSpPr/>
      </dsp:nvSpPr>
      <dsp:spPr>
        <a:xfrm>
          <a:off x="2203704" y="129315"/>
          <a:ext cx="1886203" cy="323288"/>
        </a:xfrm>
        <a:prstGeom prst="roundRect">
          <a:avLst/>
        </a:prstGeom>
        <a:solidFill>
          <a:srgbClr val="8C008C"/>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6 Standart</a:t>
          </a:r>
        </a:p>
      </dsp:txBody>
      <dsp:txXfrm>
        <a:off x="2219486" y="145097"/>
        <a:ext cx="1854639" cy="291724"/>
      </dsp:txXfrm>
    </dsp:sp>
    <dsp:sp modelId="{80BB0287-C84E-41D7-8BB0-9C56012F22DF}">
      <dsp:nvSpPr>
        <dsp:cNvPr id="0" name=""/>
        <dsp:cNvSpPr/>
      </dsp:nvSpPr>
      <dsp:spPr>
        <a:xfrm>
          <a:off x="4404275" y="129315"/>
          <a:ext cx="1886203" cy="323288"/>
        </a:xfrm>
        <a:prstGeom prst="roundRect">
          <a:avLst/>
        </a:prstGeom>
        <a:solidFill>
          <a:srgbClr val="C800C8"/>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17 Genel Şart</a:t>
          </a:r>
        </a:p>
      </dsp:txBody>
      <dsp:txXfrm>
        <a:off x="4420057" y="145097"/>
        <a:ext cx="1854639" cy="291724"/>
      </dsp:txXfrm>
    </dsp:sp>
    <dsp:sp modelId="{DFD3C871-0AB8-4ABA-8550-378B43147800}">
      <dsp:nvSpPr>
        <dsp:cNvPr id="0" name=""/>
        <dsp:cNvSpPr/>
      </dsp:nvSpPr>
      <dsp:spPr>
        <a:xfrm>
          <a:off x="6604846" y="129315"/>
          <a:ext cx="1886203" cy="323288"/>
        </a:xfrm>
        <a:prstGeom prst="roundRect">
          <a:avLst/>
        </a:prstGeom>
        <a:solidFill>
          <a:srgbClr val="FF53FF"/>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4 Eylem</a:t>
          </a:r>
        </a:p>
      </dsp:txBody>
      <dsp:txXfrm>
        <a:off x="6620628" y="145097"/>
        <a:ext cx="1854639" cy="291724"/>
      </dsp:txXfrm>
    </dsp:sp>
    <dsp:sp modelId="{CCFB0AB9-FE98-4FF2-93A7-A5A4C027CBAA}">
      <dsp:nvSpPr>
        <dsp:cNvPr id="0" name=""/>
        <dsp:cNvSpPr/>
      </dsp:nvSpPr>
      <dsp:spPr>
        <a:xfrm>
          <a:off x="8805417" y="129315"/>
          <a:ext cx="1886203" cy="323288"/>
        </a:xfrm>
        <a:prstGeom prst="roundRect">
          <a:avLst/>
        </a:prstGeom>
        <a:solidFill>
          <a:srgbClr val="FFA3FF"/>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1 Eylem</a:t>
          </a:r>
        </a:p>
      </dsp:txBody>
      <dsp:txXfrm>
        <a:off x="8821199" y="145097"/>
        <a:ext cx="1854639" cy="291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2014" y="59231"/>
          <a:ext cx="9090541" cy="456052"/>
        </a:xfrm>
        <a:prstGeom prst="rightArrow">
          <a:avLst/>
        </a:prstGeom>
        <a:solidFill>
          <a:srgbClr val="B3FFB3"/>
        </a:solidFill>
        <a:ln>
          <a:solidFill>
            <a:schemeClr val="tx1"/>
          </a:solid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11542" y="158342"/>
          <a:ext cx="1886203" cy="323288"/>
        </a:xfrm>
        <a:prstGeom prst="roundRect">
          <a:avLst/>
        </a:prstGeom>
        <a:solidFill>
          <a:srgbClr val="0064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Bilgi ve İletişim</a:t>
          </a:r>
        </a:p>
      </dsp:txBody>
      <dsp:txXfrm>
        <a:off x="27324" y="174124"/>
        <a:ext cx="1854639" cy="291724"/>
      </dsp:txXfrm>
    </dsp:sp>
    <dsp:sp modelId="{DFDA1FC0-4AD9-4C17-99F0-6050E1E4A61E}">
      <dsp:nvSpPr>
        <dsp:cNvPr id="0" name=""/>
        <dsp:cNvSpPr/>
      </dsp:nvSpPr>
      <dsp:spPr>
        <a:xfrm>
          <a:off x="2203704" y="129315"/>
          <a:ext cx="1886203" cy="323288"/>
        </a:xfrm>
        <a:prstGeom prst="roundRect">
          <a:avLst/>
        </a:prstGeom>
        <a:solidFill>
          <a:srgbClr val="008C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4 Standart</a:t>
          </a:r>
        </a:p>
      </dsp:txBody>
      <dsp:txXfrm>
        <a:off x="2219486" y="145097"/>
        <a:ext cx="1854639" cy="291724"/>
      </dsp:txXfrm>
    </dsp:sp>
    <dsp:sp modelId="{80BB0287-C84E-41D7-8BB0-9C56012F22DF}">
      <dsp:nvSpPr>
        <dsp:cNvPr id="0" name=""/>
        <dsp:cNvSpPr/>
      </dsp:nvSpPr>
      <dsp:spPr>
        <a:xfrm>
          <a:off x="4404275" y="129315"/>
          <a:ext cx="1886203" cy="323288"/>
        </a:xfrm>
        <a:prstGeom prst="roundRect">
          <a:avLst/>
        </a:prstGeom>
        <a:solidFill>
          <a:srgbClr val="00C8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20 Genel Şart</a:t>
          </a:r>
        </a:p>
      </dsp:txBody>
      <dsp:txXfrm>
        <a:off x="4420057" y="145097"/>
        <a:ext cx="1854639" cy="291724"/>
      </dsp:txXfrm>
    </dsp:sp>
    <dsp:sp modelId="{DFD3C871-0AB8-4ABA-8550-378B43147800}">
      <dsp:nvSpPr>
        <dsp:cNvPr id="0" name=""/>
        <dsp:cNvSpPr/>
      </dsp:nvSpPr>
      <dsp:spPr>
        <a:xfrm>
          <a:off x="6604846" y="129315"/>
          <a:ext cx="1886203" cy="323288"/>
        </a:xfrm>
        <a:prstGeom prst="roundRect">
          <a:avLst/>
        </a:prstGeom>
        <a:solidFill>
          <a:srgbClr val="53FF5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10 Eylem</a:t>
          </a:r>
        </a:p>
      </dsp:txBody>
      <dsp:txXfrm>
        <a:off x="6620628" y="145097"/>
        <a:ext cx="1854639" cy="291724"/>
      </dsp:txXfrm>
    </dsp:sp>
    <dsp:sp modelId="{E71BBC45-7619-44E1-AB32-90A5F2D6424B}">
      <dsp:nvSpPr>
        <dsp:cNvPr id="0" name=""/>
        <dsp:cNvSpPr/>
      </dsp:nvSpPr>
      <dsp:spPr>
        <a:xfrm>
          <a:off x="8805417" y="129315"/>
          <a:ext cx="1886203" cy="323288"/>
        </a:xfrm>
        <a:prstGeom prst="roundRect">
          <a:avLst/>
        </a:prstGeom>
        <a:solidFill>
          <a:srgbClr val="A3FFA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5 Eylem</a:t>
          </a:r>
        </a:p>
      </dsp:txBody>
      <dsp:txXfrm>
        <a:off x="8821199" y="145097"/>
        <a:ext cx="1854639" cy="291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2014" y="59231"/>
          <a:ext cx="9090541" cy="456052"/>
        </a:xfrm>
        <a:prstGeom prst="rightArrow">
          <a:avLst/>
        </a:prstGeom>
        <a:solidFill>
          <a:srgbClr val="FFFF9B"/>
        </a:solidFill>
        <a:ln>
          <a:solidFill>
            <a:schemeClr val="tx1"/>
          </a:solid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3133" y="129315"/>
          <a:ext cx="1886203" cy="323288"/>
        </a:xfrm>
        <a:prstGeom prst="roundRect">
          <a:avLst/>
        </a:prstGeom>
        <a:solidFill>
          <a:srgbClr val="6464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İzleme</a:t>
          </a:r>
        </a:p>
      </dsp:txBody>
      <dsp:txXfrm>
        <a:off x="18915" y="145097"/>
        <a:ext cx="1854639" cy="291724"/>
      </dsp:txXfrm>
    </dsp:sp>
    <dsp:sp modelId="{DFDA1FC0-4AD9-4C17-99F0-6050E1E4A61E}">
      <dsp:nvSpPr>
        <dsp:cNvPr id="0" name=""/>
        <dsp:cNvSpPr/>
      </dsp:nvSpPr>
      <dsp:spPr>
        <a:xfrm>
          <a:off x="2203704" y="129315"/>
          <a:ext cx="1886203" cy="323288"/>
        </a:xfrm>
        <a:prstGeom prst="roundRect">
          <a:avLst/>
        </a:prstGeom>
        <a:solidFill>
          <a:srgbClr val="8C8C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2 Standart</a:t>
          </a:r>
        </a:p>
      </dsp:txBody>
      <dsp:txXfrm>
        <a:off x="2219486" y="145097"/>
        <a:ext cx="1854639" cy="291724"/>
      </dsp:txXfrm>
    </dsp:sp>
    <dsp:sp modelId="{80BB0287-C84E-41D7-8BB0-9C56012F22DF}">
      <dsp:nvSpPr>
        <dsp:cNvPr id="0" name=""/>
        <dsp:cNvSpPr/>
      </dsp:nvSpPr>
      <dsp:spPr>
        <a:xfrm>
          <a:off x="4404275" y="129315"/>
          <a:ext cx="1886203" cy="323288"/>
        </a:xfrm>
        <a:prstGeom prst="roundRect">
          <a:avLst/>
        </a:prstGeom>
        <a:solidFill>
          <a:srgbClr val="C8C800"/>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7 Genel Şart</a:t>
          </a:r>
        </a:p>
      </dsp:txBody>
      <dsp:txXfrm>
        <a:off x="4420057" y="145097"/>
        <a:ext cx="1854639" cy="291724"/>
      </dsp:txXfrm>
    </dsp:sp>
    <dsp:sp modelId="{DFD3C871-0AB8-4ABA-8550-378B43147800}">
      <dsp:nvSpPr>
        <dsp:cNvPr id="0" name=""/>
        <dsp:cNvSpPr/>
      </dsp:nvSpPr>
      <dsp:spPr>
        <a:xfrm>
          <a:off x="6604846" y="129315"/>
          <a:ext cx="1886203" cy="323288"/>
        </a:xfrm>
        <a:prstGeom prst="roundRect">
          <a:avLst/>
        </a:prstGeom>
        <a:solidFill>
          <a:srgbClr val="FFFF5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3 Eylem</a:t>
          </a:r>
        </a:p>
      </dsp:txBody>
      <dsp:txXfrm>
        <a:off x="6620628" y="145097"/>
        <a:ext cx="1854639" cy="291724"/>
      </dsp:txXfrm>
    </dsp:sp>
    <dsp:sp modelId="{31D39451-B5FE-43B3-B705-9991D689E136}">
      <dsp:nvSpPr>
        <dsp:cNvPr id="0" name=""/>
        <dsp:cNvSpPr/>
      </dsp:nvSpPr>
      <dsp:spPr>
        <a:xfrm>
          <a:off x="8808551" y="131683"/>
          <a:ext cx="1886203" cy="323288"/>
        </a:xfrm>
        <a:prstGeom prst="roundRect">
          <a:avLst/>
        </a:prstGeom>
        <a:solidFill>
          <a:srgbClr val="FFFFA3"/>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1 Eylem</a:t>
          </a:r>
        </a:p>
      </dsp:txBody>
      <dsp:txXfrm>
        <a:off x="8824333" y="147465"/>
        <a:ext cx="1854639" cy="291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0240" y="87889"/>
          <a:ext cx="9070917" cy="86210"/>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5104" y="129315"/>
          <a:ext cx="1951126" cy="323288"/>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5 BİLEŞEN</a:t>
          </a:r>
        </a:p>
      </dsp:txBody>
      <dsp:txXfrm>
        <a:off x="20886" y="145097"/>
        <a:ext cx="1919562" cy="291724"/>
      </dsp:txXfrm>
    </dsp:sp>
    <dsp:sp modelId="{DFDA1FC0-4AD9-4C17-99F0-6050E1E4A61E}">
      <dsp:nvSpPr>
        <dsp:cNvPr id="0" name=""/>
        <dsp:cNvSpPr/>
      </dsp:nvSpPr>
      <dsp:spPr>
        <a:xfrm>
          <a:off x="2267314" y="129315"/>
          <a:ext cx="1866499" cy="323288"/>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18 STANDART</a:t>
          </a:r>
        </a:p>
      </dsp:txBody>
      <dsp:txXfrm>
        <a:off x="2283096" y="145097"/>
        <a:ext cx="1834935" cy="291724"/>
      </dsp:txXfrm>
    </dsp:sp>
    <dsp:sp modelId="{80BB0287-C84E-41D7-8BB0-9C56012F22DF}">
      <dsp:nvSpPr>
        <dsp:cNvPr id="0" name=""/>
        <dsp:cNvSpPr/>
      </dsp:nvSpPr>
      <dsp:spPr>
        <a:xfrm>
          <a:off x="4444897" y="129315"/>
          <a:ext cx="1866499" cy="323288"/>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79 GENEL ŞART</a:t>
          </a:r>
        </a:p>
      </dsp:txBody>
      <dsp:txXfrm>
        <a:off x="4460679" y="145097"/>
        <a:ext cx="1834935" cy="291724"/>
      </dsp:txXfrm>
    </dsp:sp>
    <dsp:sp modelId="{DFD3C871-0AB8-4ABA-8550-378B43147800}">
      <dsp:nvSpPr>
        <dsp:cNvPr id="0" name=""/>
        <dsp:cNvSpPr/>
      </dsp:nvSpPr>
      <dsp:spPr>
        <a:xfrm>
          <a:off x="6622480" y="129315"/>
          <a:ext cx="1866499" cy="323288"/>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TOPLAM EYLEM</a:t>
          </a:r>
        </a:p>
      </dsp:txBody>
      <dsp:txXfrm>
        <a:off x="6638262" y="145097"/>
        <a:ext cx="1834935" cy="291724"/>
      </dsp:txXfrm>
    </dsp:sp>
    <dsp:sp modelId="{98AFBCFE-237F-4446-82D2-73FD43A07CFF}">
      <dsp:nvSpPr>
        <dsp:cNvPr id="0" name=""/>
        <dsp:cNvSpPr/>
      </dsp:nvSpPr>
      <dsp:spPr>
        <a:xfrm>
          <a:off x="8800063" y="129315"/>
          <a:ext cx="1866499" cy="323288"/>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İSM EYLEM</a:t>
          </a:r>
        </a:p>
      </dsp:txBody>
      <dsp:txXfrm>
        <a:off x="8815845" y="145097"/>
        <a:ext cx="1834935" cy="2917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2014" y="52236"/>
          <a:ext cx="9090542" cy="456052"/>
        </a:xfrm>
        <a:prstGeom prst="rightArrow">
          <a:avLst/>
        </a:prstGeom>
        <a:solidFill>
          <a:srgbClr val="D8D2FE"/>
        </a:solidFill>
        <a:ln>
          <a:solidFill>
            <a:schemeClr val="tx1"/>
          </a:solid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3133" y="129315"/>
          <a:ext cx="1886204" cy="323288"/>
        </a:xfrm>
        <a:prstGeom prst="roundRect">
          <a:avLst/>
        </a:prstGeom>
        <a:solidFill>
          <a:srgbClr val="000064"/>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Kontrol Ortamı</a:t>
          </a:r>
        </a:p>
      </dsp:txBody>
      <dsp:txXfrm>
        <a:off x="18915" y="145097"/>
        <a:ext cx="1854640" cy="291724"/>
      </dsp:txXfrm>
    </dsp:sp>
    <dsp:sp modelId="{DFDA1FC0-4AD9-4C17-99F0-6050E1E4A61E}">
      <dsp:nvSpPr>
        <dsp:cNvPr id="0" name=""/>
        <dsp:cNvSpPr/>
      </dsp:nvSpPr>
      <dsp:spPr>
        <a:xfrm>
          <a:off x="2203704" y="129315"/>
          <a:ext cx="1886204" cy="323288"/>
        </a:xfrm>
        <a:prstGeom prst="roundRect">
          <a:avLst/>
        </a:prstGeom>
        <a:solidFill>
          <a:srgbClr val="00008C"/>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4 Standart</a:t>
          </a:r>
        </a:p>
      </dsp:txBody>
      <dsp:txXfrm>
        <a:off x="2219486" y="145097"/>
        <a:ext cx="1854640" cy="291724"/>
      </dsp:txXfrm>
    </dsp:sp>
    <dsp:sp modelId="{80BB0287-C84E-41D7-8BB0-9C56012F22DF}">
      <dsp:nvSpPr>
        <dsp:cNvPr id="0" name=""/>
        <dsp:cNvSpPr/>
      </dsp:nvSpPr>
      <dsp:spPr>
        <a:xfrm>
          <a:off x="4404275" y="129315"/>
          <a:ext cx="1886204" cy="323288"/>
        </a:xfrm>
        <a:prstGeom prst="roundRect">
          <a:avLst/>
        </a:prstGeom>
        <a:solidFill>
          <a:srgbClr val="0000C8"/>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26 Genel Şart</a:t>
          </a:r>
        </a:p>
      </dsp:txBody>
      <dsp:txXfrm>
        <a:off x="4420057" y="145097"/>
        <a:ext cx="1854640" cy="291724"/>
      </dsp:txXfrm>
    </dsp:sp>
    <dsp:sp modelId="{DFD3C871-0AB8-4ABA-8550-378B43147800}">
      <dsp:nvSpPr>
        <dsp:cNvPr id="0" name=""/>
        <dsp:cNvSpPr/>
      </dsp:nvSpPr>
      <dsp:spPr>
        <a:xfrm>
          <a:off x="6604847" y="129315"/>
          <a:ext cx="1886204" cy="323288"/>
        </a:xfrm>
        <a:prstGeom prst="roundRect">
          <a:avLst/>
        </a:prstGeom>
        <a:solidFill>
          <a:srgbClr val="5353FF"/>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bg1"/>
              </a:solidFill>
              <a:latin typeface="Arial" panose="020B0604020202020204" pitchFamily="34" charset="0"/>
              <a:cs typeface="Arial" panose="020B0604020202020204" pitchFamily="34" charset="0"/>
            </a:rPr>
            <a:t>29 Eylem</a:t>
          </a:r>
        </a:p>
      </dsp:txBody>
      <dsp:txXfrm>
        <a:off x="6620629" y="145097"/>
        <a:ext cx="1854640" cy="291724"/>
      </dsp:txXfrm>
    </dsp:sp>
    <dsp:sp modelId="{98AFBCFE-237F-4446-82D2-73FD43A07CFF}">
      <dsp:nvSpPr>
        <dsp:cNvPr id="0" name=""/>
        <dsp:cNvSpPr/>
      </dsp:nvSpPr>
      <dsp:spPr>
        <a:xfrm>
          <a:off x="8805418" y="129315"/>
          <a:ext cx="1886204" cy="323288"/>
        </a:xfrm>
        <a:prstGeom prst="roundRect">
          <a:avLst/>
        </a:prstGeom>
        <a:solidFill>
          <a:srgbClr val="A3A3FF"/>
        </a:solidFill>
        <a:ln w="28575"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Arial" panose="020B0604020202020204" pitchFamily="34" charset="0"/>
              <a:cs typeface="Arial" panose="020B0604020202020204" pitchFamily="34" charset="0"/>
            </a:rPr>
            <a:t>20 Eylem</a:t>
          </a:r>
        </a:p>
      </dsp:txBody>
      <dsp:txXfrm>
        <a:off x="8821200" y="145097"/>
        <a:ext cx="1854640" cy="291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B92E-322C-437C-BC95-87F01FB7A1F1}">
      <dsp:nvSpPr>
        <dsp:cNvPr id="0" name=""/>
        <dsp:cNvSpPr/>
      </dsp:nvSpPr>
      <dsp:spPr>
        <a:xfrm>
          <a:off x="820240" y="79955"/>
          <a:ext cx="9070916" cy="60752"/>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C7686553-F811-40DB-B978-8B2EC7B1293B}">
      <dsp:nvSpPr>
        <dsp:cNvPr id="0" name=""/>
        <dsp:cNvSpPr/>
      </dsp:nvSpPr>
      <dsp:spPr>
        <a:xfrm>
          <a:off x="0" y="111559"/>
          <a:ext cx="1882131" cy="187508"/>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 </a:t>
          </a:r>
        </a:p>
      </dsp:txBody>
      <dsp:txXfrm>
        <a:off x="9153" y="120712"/>
        <a:ext cx="1863825" cy="169202"/>
      </dsp:txXfrm>
    </dsp:sp>
    <dsp:sp modelId="{DFDA1FC0-4AD9-4C17-99F0-6050E1E4A61E}">
      <dsp:nvSpPr>
        <dsp:cNvPr id="0" name=""/>
        <dsp:cNvSpPr/>
      </dsp:nvSpPr>
      <dsp:spPr>
        <a:xfrm>
          <a:off x="2032453" y="111559"/>
          <a:ext cx="1882131" cy="187508"/>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 </a:t>
          </a:r>
        </a:p>
      </dsp:txBody>
      <dsp:txXfrm>
        <a:off x="2041606" y="120712"/>
        <a:ext cx="1863825" cy="169202"/>
      </dsp:txXfrm>
    </dsp:sp>
    <dsp:sp modelId="{80BB0287-C84E-41D7-8BB0-9C56012F22DF}">
      <dsp:nvSpPr>
        <dsp:cNvPr id="0" name=""/>
        <dsp:cNvSpPr/>
      </dsp:nvSpPr>
      <dsp:spPr>
        <a:xfrm>
          <a:off x="4286456" y="170902"/>
          <a:ext cx="1882131" cy="187508"/>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 </a:t>
          </a:r>
        </a:p>
      </dsp:txBody>
      <dsp:txXfrm>
        <a:off x="4295609" y="180055"/>
        <a:ext cx="1863825" cy="169202"/>
      </dsp:txXfrm>
    </dsp:sp>
    <dsp:sp modelId="{DFD3C871-0AB8-4ABA-8550-378B43147800}">
      <dsp:nvSpPr>
        <dsp:cNvPr id="0" name=""/>
        <dsp:cNvSpPr/>
      </dsp:nvSpPr>
      <dsp:spPr>
        <a:xfrm>
          <a:off x="6543524" y="113629"/>
          <a:ext cx="1882131" cy="281262"/>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Arial" panose="020B0604020202020204" pitchFamily="34" charset="0"/>
              <a:cs typeface="Arial" panose="020B0604020202020204" pitchFamily="34" charset="0"/>
            </a:rPr>
            <a:t>58 </a:t>
          </a:r>
          <a:r>
            <a:rPr lang="tr-TR" sz="1600" b="1" kern="1200" dirty="0">
              <a:solidFill>
                <a:schemeClr val="tx1"/>
              </a:solidFill>
              <a:latin typeface="Arial" panose="020B0604020202020204" pitchFamily="34" charset="0"/>
              <a:cs typeface="Arial" panose="020B0604020202020204" pitchFamily="34" charset="0"/>
            </a:rPr>
            <a:t>EYLEM</a:t>
          </a:r>
        </a:p>
      </dsp:txBody>
      <dsp:txXfrm>
        <a:off x="6557254" y="127359"/>
        <a:ext cx="1854671" cy="253802"/>
      </dsp:txXfrm>
    </dsp:sp>
    <dsp:sp modelId="{31D39451-B5FE-43B3-B705-9991D689E136}">
      <dsp:nvSpPr>
        <dsp:cNvPr id="0" name=""/>
        <dsp:cNvSpPr/>
      </dsp:nvSpPr>
      <dsp:spPr>
        <a:xfrm>
          <a:off x="8739345" y="113629"/>
          <a:ext cx="1882131" cy="281262"/>
        </a:xfrm>
        <a:prstGeom prst="roundRect">
          <a:avLst/>
        </a:prstGeom>
        <a:solidFill>
          <a:schemeClr val="bg1"/>
        </a:solidFill>
        <a:ln w="57150" cap="flat" cmpd="sng" algn="ctr">
          <a:solidFill>
            <a:srgbClr val="FF0000"/>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Arial" panose="020B0604020202020204" pitchFamily="34" charset="0"/>
              <a:cs typeface="Arial" panose="020B0604020202020204" pitchFamily="34" charset="0"/>
            </a:rPr>
            <a:t>31 EYLEM</a:t>
          </a:r>
        </a:p>
      </dsp:txBody>
      <dsp:txXfrm>
        <a:off x="8753075" y="127359"/>
        <a:ext cx="1854671" cy="25380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dirty="0">
              <a:latin typeface="Arial" panose="020B0604020202020204" pitchFamily="34" charset="0"/>
            </a:endParaRPr>
          </a:p>
        </p:txBody>
      </p:sp>
      <p:sp>
        <p:nvSpPr>
          <p:cNvPr id="3" name="Veri Yer Tutucusu 2"/>
          <p:cNvSpPr>
            <a:spLocks noGrp="1"/>
          </p:cNvSpPr>
          <p:nvPr>
            <p:ph type="dt" sz="quarter" idx="1"/>
          </p:nvPr>
        </p:nvSpPr>
        <p:spPr>
          <a:xfrm>
            <a:off x="5622800" y="0"/>
            <a:ext cx="4301543" cy="341064"/>
          </a:xfrm>
          <a:prstGeom prst="rect">
            <a:avLst/>
          </a:prstGeom>
        </p:spPr>
        <p:txBody>
          <a:bodyPr vert="horz" lIns="91430" tIns="45716" rIns="91430" bIns="45716" rtlCol="0"/>
          <a:lstStyle>
            <a:lvl1pPr algn="r">
              <a:defRPr sz="1200"/>
            </a:lvl1pPr>
          </a:lstStyle>
          <a:p>
            <a:fld id="{048524A6-CE3F-4A90-AF45-FC2B647196E7}" type="datetimeFigureOut">
              <a:rPr lang="tr-TR" smtClean="0">
                <a:latin typeface="Arial" panose="020B0604020202020204" pitchFamily="34" charset="0"/>
              </a:rPr>
              <a:t>14.04.2025</a:t>
            </a:fld>
            <a:endParaRPr lang="tr-TR" dirty="0">
              <a:latin typeface="Arial" panose="020B0604020202020204" pitchFamily="34" charset="0"/>
            </a:endParaRPr>
          </a:p>
        </p:txBody>
      </p:sp>
      <p:sp>
        <p:nvSpPr>
          <p:cNvPr id="4" name="Altbilgi Yer Tutucusu 3"/>
          <p:cNvSpPr>
            <a:spLocks noGrp="1"/>
          </p:cNvSpPr>
          <p:nvPr>
            <p:ph type="ftr" sz="quarter" idx="2"/>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dirty="0">
              <a:latin typeface="Arial" panose="020B0604020202020204" pitchFamily="34" charset="0"/>
            </a:endParaRPr>
          </a:p>
        </p:txBody>
      </p:sp>
      <p:sp>
        <p:nvSpPr>
          <p:cNvPr id="5" name="Slayt Numarası Yer Tutucusu 4"/>
          <p:cNvSpPr>
            <a:spLocks noGrp="1"/>
          </p:cNvSpPr>
          <p:nvPr>
            <p:ph type="sldNum" sz="quarter" idx="3"/>
          </p:nvPr>
        </p:nvSpPr>
        <p:spPr>
          <a:xfrm>
            <a:off x="5622800" y="6456613"/>
            <a:ext cx="4301543" cy="341064"/>
          </a:xfrm>
          <a:prstGeom prst="rect">
            <a:avLst/>
          </a:prstGeom>
        </p:spPr>
        <p:txBody>
          <a:bodyPr vert="horz" lIns="91430" tIns="45716" rIns="91430" bIns="45716" rtlCol="0" anchor="b"/>
          <a:lstStyle>
            <a:lvl1pPr algn="r">
              <a:defRPr sz="1200"/>
            </a:lvl1pPr>
          </a:lstStyle>
          <a:p>
            <a:fld id="{BC212B49-2AA9-4769-BFF0-38AE2E5D13D4}" type="slidenum">
              <a:rPr lang="tr-TR" smtClean="0">
                <a:latin typeface="Arial" panose="020B0604020202020204" pitchFamily="34" charset="0"/>
              </a:rPr>
              <a:t>‹#›</a:t>
            </a:fld>
            <a:endParaRPr lang="tr-TR" dirty="0">
              <a:latin typeface="Arial" panose="020B0604020202020204" pitchFamily="34" charset="0"/>
            </a:endParaRP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atin typeface="Arial" panose="020B0604020202020204" pitchFamily="34" charset="0"/>
              </a:defRPr>
            </a:lvl1pPr>
          </a:lstStyle>
          <a:p>
            <a:endParaRPr lang="tr-TR" dirty="0"/>
          </a:p>
        </p:txBody>
      </p:sp>
      <p:sp>
        <p:nvSpPr>
          <p:cNvPr id="3" name="Veri Yer Tutucusu 2"/>
          <p:cNvSpPr>
            <a:spLocks noGrp="1"/>
          </p:cNvSpPr>
          <p:nvPr>
            <p:ph type="dt" idx="1"/>
          </p:nvPr>
        </p:nvSpPr>
        <p:spPr>
          <a:xfrm>
            <a:off x="5622800" y="0"/>
            <a:ext cx="4301543" cy="341064"/>
          </a:xfrm>
          <a:prstGeom prst="rect">
            <a:avLst/>
          </a:prstGeom>
        </p:spPr>
        <p:txBody>
          <a:bodyPr vert="horz" lIns="91430" tIns="45716" rIns="91430" bIns="45716" rtlCol="0"/>
          <a:lstStyle>
            <a:lvl1pPr algn="r">
              <a:defRPr sz="1200">
                <a:latin typeface="Arial" panose="020B0604020202020204" pitchFamily="34" charset="0"/>
              </a:defRPr>
            </a:lvl1pPr>
          </a:lstStyle>
          <a:p>
            <a:fld id="{3BB384BF-8403-4CF2-BA85-C831FD6A52F0}" type="datetimeFigureOut">
              <a:rPr lang="tr-TR" smtClean="0"/>
              <a:pPr/>
              <a:t>14.04.2025</a:t>
            </a:fld>
            <a:endParaRPr lang="tr-TR" dirty="0"/>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0" tIns="45716" rIns="91430" bIns="45716" rtlCol="0" anchor="ctr"/>
          <a:lstStyle/>
          <a:p>
            <a:endParaRPr lang="tr-TR" dirty="0"/>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30" tIns="45716" rIns="91430" bIns="45716"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2" y="6456613"/>
            <a:ext cx="4301543" cy="341064"/>
          </a:xfrm>
          <a:prstGeom prst="rect">
            <a:avLst/>
          </a:prstGeom>
        </p:spPr>
        <p:txBody>
          <a:bodyPr vert="horz" lIns="91430" tIns="45716" rIns="91430" bIns="45716" rtlCol="0" anchor="b"/>
          <a:lstStyle>
            <a:lvl1pPr algn="l">
              <a:defRPr sz="1200">
                <a:latin typeface="Arial" panose="020B0604020202020204" pitchFamily="34" charset="0"/>
              </a:defRPr>
            </a:lvl1pPr>
          </a:lstStyle>
          <a:p>
            <a:endParaRPr lang="tr-TR" dirty="0"/>
          </a:p>
        </p:txBody>
      </p:sp>
      <p:sp>
        <p:nvSpPr>
          <p:cNvPr id="7" name="Slayt Numarası Yer Tutucusu 6"/>
          <p:cNvSpPr>
            <a:spLocks noGrp="1"/>
          </p:cNvSpPr>
          <p:nvPr>
            <p:ph type="sldNum" sz="quarter" idx="5"/>
          </p:nvPr>
        </p:nvSpPr>
        <p:spPr>
          <a:xfrm>
            <a:off x="5622800" y="6456613"/>
            <a:ext cx="4301543" cy="341064"/>
          </a:xfrm>
          <a:prstGeom prst="rect">
            <a:avLst/>
          </a:prstGeom>
        </p:spPr>
        <p:txBody>
          <a:bodyPr vert="horz" lIns="91430" tIns="45716" rIns="91430" bIns="45716" rtlCol="0" anchor="b"/>
          <a:lstStyle>
            <a:lvl1pPr algn="r">
              <a:defRPr sz="1200">
                <a:latin typeface="Arial" panose="020B0604020202020204" pitchFamily="34" charset="0"/>
              </a:defRPr>
            </a:lvl1pPr>
          </a:lstStyle>
          <a:p>
            <a:fld id="{3070D695-6253-43A2-ABD5-115974ABEBE7}" type="slidenum">
              <a:rPr lang="tr-TR" smtClean="0"/>
              <a:pPr/>
              <a:t>‹#›</a:t>
            </a:fld>
            <a:endParaRPr lang="tr-TR" dirty="0"/>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128EC-0D72-4E7F-A509-59C94831C9E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91396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31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Gördüğünüz üzere 5018 sayılı kanunun 55. md sine benziyor.</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9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66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57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0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07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65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26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18 EYLEM İZLEME DEĞERLENDİRME BİRİMİNİN</a:t>
            </a:r>
          </a:p>
        </p:txBody>
      </p:sp>
      <p:sp>
        <p:nvSpPr>
          <p:cNvPr id="4" name="Slayt Numarası Yer Tutucusu 3"/>
          <p:cNvSpPr>
            <a:spLocks noGrp="1"/>
          </p:cNvSpPr>
          <p:nvPr>
            <p:ph type="sldNum" sz="quarter" idx="10"/>
          </p:nvPr>
        </p:nvSpPr>
        <p:spPr/>
        <p:txBody>
          <a:bodyPr/>
          <a:lstStyle/>
          <a:p>
            <a:fld id="{3070D695-6253-43A2-ABD5-115974ABEBE7}" type="slidenum">
              <a:rPr lang="tr-TR" smtClean="0"/>
              <a:pPr/>
              <a:t>21</a:t>
            </a:fld>
            <a:endParaRPr lang="tr-TR" dirty="0"/>
          </a:p>
        </p:txBody>
      </p:sp>
    </p:spTree>
    <p:extLst>
      <p:ext uri="{BB962C8B-B14F-4D97-AF65-F5344CB8AC3E}">
        <p14:creationId xmlns:p14="http://schemas.microsoft.com/office/powerpoint/2010/main" val="276315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22</a:t>
            </a:fld>
            <a:endParaRPr lang="en-US" dirty="0"/>
          </a:p>
        </p:txBody>
      </p:sp>
    </p:spTree>
    <p:extLst>
      <p:ext uri="{BB962C8B-B14F-4D97-AF65-F5344CB8AC3E}">
        <p14:creationId xmlns:p14="http://schemas.microsoft.com/office/powerpoint/2010/main" val="246550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726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23</a:t>
            </a:fld>
            <a:endParaRPr lang="en-US" dirty="0"/>
          </a:p>
        </p:txBody>
      </p:sp>
    </p:spTree>
    <p:extLst>
      <p:ext uri="{BB962C8B-B14F-4D97-AF65-F5344CB8AC3E}">
        <p14:creationId xmlns:p14="http://schemas.microsoft.com/office/powerpoint/2010/main" val="69097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24</a:t>
            </a:fld>
            <a:endParaRPr lang="en-US" dirty="0"/>
          </a:p>
        </p:txBody>
      </p:sp>
    </p:spTree>
    <p:extLst>
      <p:ext uri="{BB962C8B-B14F-4D97-AF65-F5344CB8AC3E}">
        <p14:creationId xmlns:p14="http://schemas.microsoft.com/office/powerpoint/2010/main" val="29530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25</a:t>
            </a:fld>
            <a:endParaRPr lang="en-US" dirty="0"/>
          </a:p>
        </p:txBody>
      </p:sp>
    </p:spTree>
    <p:extLst>
      <p:ext uri="{BB962C8B-B14F-4D97-AF65-F5344CB8AC3E}">
        <p14:creationId xmlns:p14="http://schemas.microsoft.com/office/powerpoint/2010/main" val="4258375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26</a:t>
            </a:fld>
            <a:endParaRPr lang="en-US" dirty="0"/>
          </a:p>
        </p:txBody>
      </p:sp>
    </p:spTree>
    <p:extLst>
      <p:ext uri="{BB962C8B-B14F-4D97-AF65-F5344CB8AC3E}">
        <p14:creationId xmlns:p14="http://schemas.microsoft.com/office/powerpoint/2010/main" val="197228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27</a:t>
            </a:fld>
            <a:endParaRPr lang="en-US" dirty="0"/>
          </a:p>
        </p:txBody>
      </p:sp>
    </p:spTree>
    <p:extLst>
      <p:ext uri="{BB962C8B-B14F-4D97-AF65-F5344CB8AC3E}">
        <p14:creationId xmlns:p14="http://schemas.microsoft.com/office/powerpoint/2010/main" val="2907714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28</a:t>
            </a:fld>
            <a:endParaRPr lang="en-US" dirty="0"/>
          </a:p>
        </p:txBody>
      </p:sp>
    </p:spTree>
    <p:extLst>
      <p:ext uri="{BB962C8B-B14F-4D97-AF65-F5344CB8AC3E}">
        <p14:creationId xmlns:p14="http://schemas.microsoft.com/office/powerpoint/2010/main" val="47466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29</a:t>
            </a:fld>
            <a:endParaRPr lang="en-US" dirty="0"/>
          </a:p>
        </p:txBody>
      </p:sp>
    </p:spTree>
    <p:extLst>
      <p:ext uri="{BB962C8B-B14F-4D97-AF65-F5344CB8AC3E}">
        <p14:creationId xmlns:p14="http://schemas.microsoft.com/office/powerpoint/2010/main" val="34439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30</a:t>
            </a:fld>
            <a:endParaRPr lang="en-US" dirty="0"/>
          </a:p>
        </p:txBody>
      </p:sp>
    </p:spTree>
    <p:extLst>
      <p:ext uri="{BB962C8B-B14F-4D97-AF65-F5344CB8AC3E}">
        <p14:creationId xmlns:p14="http://schemas.microsoft.com/office/powerpoint/2010/main" val="434044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31</a:t>
            </a:fld>
            <a:endParaRPr lang="en-US" dirty="0"/>
          </a:p>
        </p:txBody>
      </p:sp>
    </p:spTree>
    <p:extLst>
      <p:ext uri="{BB962C8B-B14F-4D97-AF65-F5344CB8AC3E}">
        <p14:creationId xmlns:p14="http://schemas.microsoft.com/office/powerpoint/2010/main" val="859542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32</a:t>
            </a:fld>
            <a:endParaRPr lang="en-US" dirty="0"/>
          </a:p>
        </p:txBody>
      </p:sp>
    </p:spTree>
    <p:extLst>
      <p:ext uri="{BB962C8B-B14F-4D97-AF65-F5344CB8AC3E}">
        <p14:creationId xmlns:p14="http://schemas.microsoft.com/office/powerpoint/2010/main" val="138049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7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33</a:t>
            </a:fld>
            <a:endParaRPr lang="en-US" dirty="0"/>
          </a:p>
        </p:txBody>
      </p:sp>
    </p:spTree>
    <p:extLst>
      <p:ext uri="{BB962C8B-B14F-4D97-AF65-F5344CB8AC3E}">
        <p14:creationId xmlns:p14="http://schemas.microsoft.com/office/powerpoint/2010/main" val="3191169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34</a:t>
            </a:fld>
            <a:endParaRPr lang="en-US" dirty="0"/>
          </a:p>
        </p:txBody>
      </p:sp>
    </p:spTree>
    <p:extLst>
      <p:ext uri="{BB962C8B-B14F-4D97-AF65-F5344CB8AC3E}">
        <p14:creationId xmlns:p14="http://schemas.microsoft.com/office/powerpoint/2010/main" val="1956236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688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256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37</a:t>
            </a:fld>
            <a:endParaRPr lang="en-US" dirty="0"/>
          </a:p>
        </p:txBody>
      </p:sp>
    </p:spTree>
    <p:extLst>
      <p:ext uri="{BB962C8B-B14F-4D97-AF65-F5344CB8AC3E}">
        <p14:creationId xmlns:p14="http://schemas.microsoft.com/office/powerpoint/2010/main" val="1742773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179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64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63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41</a:t>
            </a:fld>
            <a:endParaRPr lang="en-US" dirty="0"/>
          </a:p>
        </p:txBody>
      </p:sp>
    </p:spTree>
    <p:extLst>
      <p:ext uri="{BB962C8B-B14F-4D97-AF65-F5344CB8AC3E}">
        <p14:creationId xmlns:p14="http://schemas.microsoft.com/office/powerpoint/2010/main" val="3368499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42</a:t>
            </a:fld>
            <a:endParaRPr lang="en-US" dirty="0"/>
          </a:p>
        </p:txBody>
      </p:sp>
    </p:spTree>
    <p:extLst>
      <p:ext uri="{BB962C8B-B14F-4D97-AF65-F5344CB8AC3E}">
        <p14:creationId xmlns:p14="http://schemas.microsoft.com/office/powerpoint/2010/main" val="309356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592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43</a:t>
            </a:fld>
            <a:endParaRPr lang="en-US" dirty="0"/>
          </a:p>
        </p:txBody>
      </p:sp>
    </p:spTree>
    <p:extLst>
      <p:ext uri="{BB962C8B-B14F-4D97-AF65-F5344CB8AC3E}">
        <p14:creationId xmlns:p14="http://schemas.microsoft.com/office/powerpoint/2010/main" val="81931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44</a:t>
            </a:fld>
            <a:endParaRPr lang="en-US" dirty="0"/>
          </a:p>
        </p:txBody>
      </p:sp>
    </p:spTree>
    <p:extLst>
      <p:ext uri="{BB962C8B-B14F-4D97-AF65-F5344CB8AC3E}">
        <p14:creationId xmlns:p14="http://schemas.microsoft.com/office/powerpoint/2010/main" val="1450672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45</a:t>
            </a:fld>
            <a:endParaRPr lang="en-US" dirty="0"/>
          </a:p>
        </p:txBody>
      </p:sp>
    </p:spTree>
    <p:extLst>
      <p:ext uri="{BB962C8B-B14F-4D97-AF65-F5344CB8AC3E}">
        <p14:creationId xmlns:p14="http://schemas.microsoft.com/office/powerpoint/2010/main" val="791128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EYLEM</a:t>
            </a:r>
            <a:r>
              <a:rPr lang="tr-TR" baseline="0" dirty="0"/>
              <a:t> İZLEME VE DEĞERLENDİRME BİRİMİNİN</a:t>
            </a:r>
            <a:endParaRPr lang="tr-TR" dirty="0"/>
          </a:p>
        </p:txBody>
      </p:sp>
      <p:sp>
        <p:nvSpPr>
          <p:cNvPr id="4" name="Slayt Numarası Yer Tutucusu 3"/>
          <p:cNvSpPr>
            <a:spLocks noGrp="1"/>
          </p:cNvSpPr>
          <p:nvPr>
            <p:ph type="sldNum" sz="quarter" idx="10"/>
          </p:nvPr>
        </p:nvSpPr>
        <p:spPr/>
        <p:txBody>
          <a:bodyPr/>
          <a:lstStyle/>
          <a:p>
            <a:fld id="{3070D695-6253-43A2-ABD5-115974ABEBE7}" type="slidenum">
              <a:rPr lang="tr-TR" smtClean="0"/>
              <a:pPr/>
              <a:t>47</a:t>
            </a:fld>
            <a:endParaRPr lang="tr-TR" dirty="0"/>
          </a:p>
        </p:txBody>
      </p:sp>
    </p:spTree>
    <p:extLst>
      <p:ext uri="{BB962C8B-B14F-4D97-AF65-F5344CB8AC3E}">
        <p14:creationId xmlns:p14="http://schemas.microsoft.com/office/powerpoint/2010/main" val="106971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48</a:t>
            </a:fld>
            <a:endParaRPr lang="en-US" dirty="0"/>
          </a:p>
        </p:txBody>
      </p:sp>
    </p:spTree>
    <p:extLst>
      <p:ext uri="{BB962C8B-B14F-4D97-AF65-F5344CB8AC3E}">
        <p14:creationId xmlns:p14="http://schemas.microsoft.com/office/powerpoint/2010/main" val="2666617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5 EYLEM</a:t>
            </a:r>
            <a:r>
              <a:rPr lang="tr-TR" baseline="0" dirty="0"/>
              <a:t> İZLEME VE DEĞERLENDİRME BİRİMİNİN</a:t>
            </a:r>
            <a:endParaRPr lang="tr-TR" dirty="0"/>
          </a:p>
        </p:txBody>
      </p:sp>
      <p:sp>
        <p:nvSpPr>
          <p:cNvPr id="4" name="Slayt Numarası Yer Tutucusu 3"/>
          <p:cNvSpPr>
            <a:spLocks noGrp="1"/>
          </p:cNvSpPr>
          <p:nvPr>
            <p:ph type="sldNum" sz="quarter" idx="10"/>
          </p:nvPr>
        </p:nvSpPr>
        <p:spPr/>
        <p:txBody>
          <a:bodyPr/>
          <a:lstStyle/>
          <a:p>
            <a:fld id="{3070D695-6253-43A2-ABD5-115974ABEBE7}" type="slidenum">
              <a:rPr lang="tr-TR" smtClean="0"/>
              <a:pPr/>
              <a:t>50</a:t>
            </a:fld>
            <a:endParaRPr lang="tr-TR" dirty="0"/>
          </a:p>
        </p:txBody>
      </p:sp>
    </p:spTree>
    <p:extLst>
      <p:ext uri="{BB962C8B-B14F-4D97-AF65-F5344CB8AC3E}">
        <p14:creationId xmlns:p14="http://schemas.microsoft.com/office/powerpoint/2010/main" val="3053053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51</a:t>
            </a:fld>
            <a:endParaRPr lang="en-US" dirty="0"/>
          </a:p>
        </p:txBody>
      </p:sp>
    </p:spTree>
    <p:extLst>
      <p:ext uri="{BB962C8B-B14F-4D97-AF65-F5344CB8AC3E}">
        <p14:creationId xmlns:p14="http://schemas.microsoft.com/office/powerpoint/2010/main" val="1243009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52</a:t>
            </a:fld>
            <a:endParaRPr lang="en-US" dirty="0"/>
          </a:p>
        </p:txBody>
      </p:sp>
    </p:spTree>
    <p:extLst>
      <p:ext uri="{BB962C8B-B14F-4D97-AF65-F5344CB8AC3E}">
        <p14:creationId xmlns:p14="http://schemas.microsoft.com/office/powerpoint/2010/main" val="267360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53</a:t>
            </a:fld>
            <a:endParaRPr lang="en-US" dirty="0"/>
          </a:p>
        </p:txBody>
      </p:sp>
    </p:spTree>
    <p:extLst>
      <p:ext uri="{BB962C8B-B14F-4D97-AF65-F5344CB8AC3E}">
        <p14:creationId xmlns:p14="http://schemas.microsoft.com/office/powerpoint/2010/main" val="1148096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54</a:t>
            </a:fld>
            <a:endParaRPr lang="en-US" dirty="0"/>
          </a:p>
        </p:txBody>
      </p:sp>
    </p:spTree>
    <p:extLst>
      <p:ext uri="{BB962C8B-B14F-4D97-AF65-F5344CB8AC3E}">
        <p14:creationId xmlns:p14="http://schemas.microsoft.com/office/powerpoint/2010/main" val="46651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667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55</a:t>
            </a:fld>
            <a:endParaRPr lang="en-US" dirty="0"/>
          </a:p>
        </p:txBody>
      </p:sp>
    </p:spTree>
    <p:extLst>
      <p:ext uri="{BB962C8B-B14F-4D97-AF65-F5344CB8AC3E}">
        <p14:creationId xmlns:p14="http://schemas.microsoft.com/office/powerpoint/2010/main" val="2825400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3 EYLEM İZLEME VE DEĞERLENDİRME BİRİMİNİN</a:t>
            </a:r>
          </a:p>
        </p:txBody>
      </p:sp>
      <p:sp>
        <p:nvSpPr>
          <p:cNvPr id="4" name="Slayt Numarası Yer Tutucusu 3"/>
          <p:cNvSpPr>
            <a:spLocks noGrp="1"/>
          </p:cNvSpPr>
          <p:nvPr>
            <p:ph type="sldNum" sz="quarter" idx="10"/>
          </p:nvPr>
        </p:nvSpPr>
        <p:spPr/>
        <p:txBody>
          <a:bodyPr/>
          <a:lstStyle/>
          <a:p>
            <a:fld id="{3070D695-6253-43A2-ABD5-115974ABEBE7}" type="slidenum">
              <a:rPr lang="tr-TR" smtClean="0"/>
              <a:pPr/>
              <a:t>57</a:t>
            </a:fld>
            <a:endParaRPr lang="tr-TR" dirty="0"/>
          </a:p>
        </p:txBody>
      </p:sp>
    </p:spTree>
    <p:extLst>
      <p:ext uri="{BB962C8B-B14F-4D97-AF65-F5344CB8AC3E}">
        <p14:creationId xmlns:p14="http://schemas.microsoft.com/office/powerpoint/2010/main" val="1536071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58</a:t>
            </a:fld>
            <a:endParaRPr lang="en-US" dirty="0"/>
          </a:p>
        </p:txBody>
      </p:sp>
    </p:spTree>
    <p:extLst>
      <p:ext uri="{BB962C8B-B14F-4D97-AF65-F5344CB8AC3E}">
        <p14:creationId xmlns:p14="http://schemas.microsoft.com/office/powerpoint/2010/main" val="1798163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59</a:t>
            </a:fld>
            <a:endParaRPr lang="en-US" dirty="0"/>
          </a:p>
        </p:txBody>
      </p:sp>
    </p:spTree>
    <p:extLst>
      <p:ext uri="{BB962C8B-B14F-4D97-AF65-F5344CB8AC3E}">
        <p14:creationId xmlns:p14="http://schemas.microsoft.com/office/powerpoint/2010/main" val="168030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60</a:t>
            </a:fld>
            <a:endParaRPr lang="en-US" dirty="0"/>
          </a:p>
        </p:txBody>
      </p:sp>
    </p:spTree>
    <p:extLst>
      <p:ext uri="{BB962C8B-B14F-4D97-AF65-F5344CB8AC3E}">
        <p14:creationId xmlns:p14="http://schemas.microsoft.com/office/powerpoint/2010/main" val="3023997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61</a:t>
            </a:fld>
            <a:endParaRPr lang="en-US" dirty="0"/>
          </a:p>
        </p:txBody>
      </p:sp>
    </p:spTree>
    <p:extLst>
      <p:ext uri="{BB962C8B-B14F-4D97-AF65-F5344CB8AC3E}">
        <p14:creationId xmlns:p14="http://schemas.microsoft.com/office/powerpoint/2010/main" val="270055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62</a:t>
            </a:fld>
            <a:endParaRPr lang="en-US" dirty="0"/>
          </a:p>
        </p:txBody>
      </p:sp>
    </p:spTree>
    <p:extLst>
      <p:ext uri="{BB962C8B-B14F-4D97-AF65-F5344CB8AC3E}">
        <p14:creationId xmlns:p14="http://schemas.microsoft.com/office/powerpoint/2010/main" val="1125273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63</a:t>
            </a:fld>
            <a:endParaRPr lang="en-US" dirty="0"/>
          </a:p>
        </p:txBody>
      </p:sp>
    </p:spTree>
    <p:extLst>
      <p:ext uri="{BB962C8B-B14F-4D97-AF65-F5344CB8AC3E}">
        <p14:creationId xmlns:p14="http://schemas.microsoft.com/office/powerpoint/2010/main" val="1060408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64</a:t>
            </a:fld>
            <a:endParaRPr lang="en-US" dirty="0"/>
          </a:p>
        </p:txBody>
      </p:sp>
    </p:spTree>
    <p:extLst>
      <p:ext uri="{BB962C8B-B14F-4D97-AF65-F5344CB8AC3E}">
        <p14:creationId xmlns:p14="http://schemas.microsoft.com/office/powerpoint/2010/main" val="8188056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7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25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3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01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0D695-6253-43A2-ABD5-115974ABEBE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4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6"/>
            <a:ext cx="4690792" cy="646331"/>
          </a:xfrm>
          <a:prstGeom prst="rect">
            <a:avLst/>
          </a:prstGeom>
          <a:noFill/>
        </p:spPr>
        <p:txBody>
          <a:bodyPr wrap="square" rtlCol="0">
            <a:spAutoFit/>
          </a:bodyPr>
          <a:lstStyle/>
          <a:p>
            <a:pPr algn="ctr"/>
            <a:r>
              <a:rPr lang="tr-TR" sz="1800" dirty="0">
                <a:solidFill>
                  <a:schemeClr val="bg1"/>
                </a:solidFill>
              </a:rPr>
              <a:t>T.C.SAĞLIK BAKANLIĞI</a:t>
            </a:r>
          </a:p>
          <a:p>
            <a:pPr algn="ctr"/>
            <a:r>
              <a:rPr lang="tr-TR" sz="1800" dirty="0">
                <a:solidFill>
                  <a:schemeClr val="bg1"/>
                </a:solidFill>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40"/>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900"/>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2244280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3662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795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9686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5193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6329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31842116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868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8834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903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61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2" y="1855168"/>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57931" y="-664166"/>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3"/>
            <a:ext cx="1002512" cy="1004162"/>
          </a:xfrm>
          <a:prstGeom prst="rect">
            <a:avLst/>
          </a:prstGeom>
        </p:spPr>
      </p:pic>
      <p:sp>
        <p:nvSpPr>
          <p:cNvPr id="17" name="Unvan 1"/>
          <p:cNvSpPr>
            <a:spLocks noGrp="1"/>
          </p:cNvSpPr>
          <p:nvPr>
            <p:ph type="ctrTitle"/>
          </p:nvPr>
        </p:nvSpPr>
        <p:spPr>
          <a:xfrm>
            <a:off x="1524000" y="2916460"/>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20"/>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2501900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6900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441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499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6030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24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76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918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5551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0413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250840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6" name="Metin Yer Tutucusu 18">
            <a:extLst>
              <a:ext uri="{FF2B5EF4-FFF2-40B4-BE49-F238E27FC236}">
                <a16:creationId xmlns:a16="http://schemas.microsoft.com/office/drawing/2014/main" id="{0659C9BC-1E15-42C5-A228-EA7B51EF3D07}"/>
              </a:ext>
            </a:extLst>
          </p:cNvPr>
          <p:cNvSpPr>
            <a:spLocks noGrp="1"/>
          </p:cNvSpPr>
          <p:nvPr>
            <p:ph type="body" sz="quarter" idx="14"/>
          </p:nvPr>
        </p:nvSpPr>
        <p:spPr>
          <a:xfrm>
            <a:off x="765025" y="342168"/>
            <a:ext cx="855589" cy="568302"/>
          </a:xfrm>
        </p:spPr>
        <p:txBody>
          <a:bodyPr anchor="ctr">
            <a:normAutofit/>
          </a:bodyPr>
          <a:lstStyle>
            <a:lvl1pPr marL="0" indent="0">
              <a:buNone/>
              <a:defRPr sz="2400" b="1">
                <a:solidFill>
                  <a:schemeClr val="bg1"/>
                </a:solidFill>
                <a:latin typeface="Arial Narrow" panose="020B0606020202030204" pitchFamily="34" charset="0"/>
              </a:defRPr>
            </a:lvl1pPr>
          </a:lstStyle>
          <a:p>
            <a:pPr lvl="0"/>
            <a:r>
              <a:rPr lang="tr-TR" dirty="0"/>
              <a:t>A</a:t>
            </a:r>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48962" y="48718"/>
            <a:ext cx="1540849" cy="396360"/>
          </a:xfrm>
          <a:prstGeom prst="rect">
            <a:avLst/>
          </a:prstGeom>
        </p:spPr>
      </p:pic>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655795" y="840378"/>
            <a:ext cx="1749040" cy="303462"/>
          </a:xfrm>
        </p:spPr>
        <p:txBody>
          <a:bodyPr anchor="ctr">
            <a:noAutofit/>
          </a:bodyPr>
          <a:lstStyle>
            <a:lvl1pPr algn="l">
              <a:defRPr sz="1100" b="1">
                <a:solidFill>
                  <a:schemeClr val="bg1"/>
                </a:solidFill>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954082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49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2926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2528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4934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3521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810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595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1902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189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0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9448800" y="6310313"/>
            <a:ext cx="2743200" cy="365125"/>
          </a:xfrm>
        </p:spPr>
        <p:txBody>
          <a:bodyPr/>
          <a:lstStyle/>
          <a:p>
            <a:endParaRPr lang="tr-TR" dirty="0"/>
          </a:p>
        </p:txBody>
      </p:sp>
    </p:spTree>
    <p:extLst>
      <p:ext uri="{BB962C8B-B14F-4D97-AF65-F5344CB8AC3E}">
        <p14:creationId xmlns:p14="http://schemas.microsoft.com/office/powerpoint/2010/main" val="227786362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0951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7222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744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1252696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25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233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4352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5629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0024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5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80397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9918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1905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9001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0525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987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582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2721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2061792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129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1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latin typeface="Arial" panose="020B0604020202020204" pitchFamily="34" charset="0"/>
              </a:rPr>
              <a:t>T.C.SAĞLIK BAKANLIĞI</a:t>
            </a:r>
          </a:p>
          <a:p>
            <a:pPr algn="ctr"/>
            <a:r>
              <a:rPr lang="tr-TR" dirty="0">
                <a:solidFill>
                  <a:schemeClr val="bg1"/>
                </a:solidFill>
                <a:latin typeface="Arial" panose="020B0604020202020204" pitchFamily="34" charset="0"/>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25269672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3680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648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369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0773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461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8635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5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167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6581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09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2409092"/>
            <a:ext cx="12188825" cy="2365132"/>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endParaRPr>
          </a:p>
        </p:txBody>
      </p:sp>
      <p:pic>
        <p:nvPicPr>
          <p:cNvPr id="15" name="Resim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1768" y="191641"/>
            <a:ext cx="1865376" cy="1868446"/>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9079252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12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6719431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691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33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042016"/>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sp>
        <p:nvSpPr>
          <p:cNvPr id="7" name="Metin kutusu 6"/>
          <p:cNvSpPr txBox="1">
            <a:spLocks noChangeArrowheads="1"/>
          </p:cNvSpPr>
          <p:nvPr userDrawn="1"/>
        </p:nvSpPr>
        <p:spPr bwMode="auto">
          <a:xfrm>
            <a:off x="2011363" y="1042016"/>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5035" y="99220"/>
            <a:ext cx="942796" cy="942796"/>
          </a:xfrm>
          <a:prstGeom prst="rect">
            <a:avLst/>
          </a:prstGeom>
        </p:spPr>
      </p:pic>
      <p:sp>
        <p:nvSpPr>
          <p:cNvPr id="2" name="Unvan 1"/>
          <p:cNvSpPr>
            <a:spLocks noGrp="1"/>
          </p:cNvSpPr>
          <p:nvPr>
            <p:ph type="title"/>
          </p:nvPr>
        </p:nvSpPr>
        <p:spPr>
          <a:xfrm>
            <a:off x="1202618" y="227330"/>
            <a:ext cx="10986207" cy="728889"/>
          </a:xfrm>
          <a:noFill/>
        </p:spPr>
        <p:txBody>
          <a:bodyPr>
            <a:normAutofit/>
          </a:bodyPr>
          <a:lstStyle>
            <a:lvl1pPr>
              <a:defRPr sz="2400" b="1">
                <a:solidFill>
                  <a:srgbClr val="002060"/>
                </a:solidFill>
              </a:defRPr>
            </a:lvl1pPr>
          </a:lstStyle>
          <a:p>
            <a:r>
              <a:rPr lang="tr-TR" dirty="0"/>
              <a:t>Asıl başlık stili için tıklatın</a:t>
            </a:r>
          </a:p>
        </p:txBody>
      </p:sp>
    </p:spTree>
    <p:extLst>
      <p:ext uri="{BB962C8B-B14F-4D97-AF65-F5344CB8AC3E}">
        <p14:creationId xmlns:p14="http://schemas.microsoft.com/office/powerpoint/2010/main" val="1789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9A376C-A233-40DF-ABFB-B4DBF3D9F43D}"/>
              </a:ext>
            </a:extLst>
          </p:cNvPr>
          <p:cNvSpPr>
            <a:spLocks noGrp="1"/>
          </p:cNvSpPr>
          <p:nvPr>
            <p:ph type="title"/>
          </p:nvPr>
        </p:nvSpPr>
        <p:spPr>
          <a:xfrm>
            <a:off x="994998" y="1727445"/>
            <a:ext cx="9032631" cy="365125"/>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B66AA5FD-5432-40E1-8C8C-7E9A10D9EEA2}"/>
              </a:ext>
            </a:extLst>
          </p:cNvPr>
          <p:cNvSpPr>
            <a:spLocks noGrp="1"/>
          </p:cNvSpPr>
          <p:nvPr>
            <p:ph idx="1"/>
          </p:nvPr>
        </p:nvSpPr>
        <p:spPr>
          <a:xfrm>
            <a:off x="994998" y="2370137"/>
            <a:ext cx="8865577" cy="4351338"/>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Slayt Numarası Yer Tutucusu 5">
            <a:extLst>
              <a:ext uri="{FF2B5EF4-FFF2-40B4-BE49-F238E27FC236}">
                <a16:creationId xmlns:a16="http://schemas.microsoft.com/office/drawing/2014/main" id="{A50DB28F-3F11-4280-AA08-4752FC8B368C}"/>
              </a:ext>
            </a:extLst>
          </p:cNvPr>
          <p:cNvSpPr>
            <a:spLocks noGrp="1"/>
          </p:cNvSpPr>
          <p:nvPr>
            <p:ph type="sldNum" sz="quarter" idx="12"/>
          </p:nvPr>
        </p:nvSpPr>
        <p:spPr>
          <a:xfrm>
            <a:off x="9157190" y="6356350"/>
            <a:ext cx="2743200" cy="365125"/>
          </a:xfrm>
        </p:spPr>
        <p:txBody>
          <a:bodyPr/>
          <a:lstStyle>
            <a:lvl1pPr>
              <a:defRPr>
                <a:solidFill>
                  <a:schemeClr val="tx1"/>
                </a:solidFill>
              </a:defRPr>
            </a:lvl1pPr>
          </a:lstStyle>
          <a:p>
            <a:fld id="{5ACAA5CE-A41E-4853-8514-B4F0214A8066}" type="slidenum">
              <a:rPr lang="tr-TR" smtClean="0"/>
              <a:pPr/>
              <a:t>‹#›</a:t>
            </a:fld>
            <a:endParaRPr lang="tr-TR" dirty="0"/>
          </a:p>
        </p:txBody>
      </p:sp>
    </p:spTree>
    <p:extLst>
      <p:ext uri="{BB962C8B-B14F-4D97-AF65-F5344CB8AC3E}">
        <p14:creationId xmlns:p14="http://schemas.microsoft.com/office/powerpoint/2010/main" val="1578358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19194" y="378119"/>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sp>
        <p:nvSpPr>
          <p:cNvPr id="16" name="Metin Yer Tutucusu 18">
            <a:extLst>
              <a:ext uri="{FF2B5EF4-FFF2-40B4-BE49-F238E27FC236}">
                <a16:creationId xmlns:a16="http://schemas.microsoft.com/office/drawing/2014/main" id="{0659C9BC-1E15-42C5-A228-EA7B51EF3D07}"/>
              </a:ext>
            </a:extLst>
          </p:cNvPr>
          <p:cNvSpPr>
            <a:spLocks noGrp="1"/>
          </p:cNvSpPr>
          <p:nvPr>
            <p:ph type="body" sz="quarter" idx="14"/>
          </p:nvPr>
        </p:nvSpPr>
        <p:spPr>
          <a:xfrm>
            <a:off x="765025" y="342168"/>
            <a:ext cx="855589" cy="568302"/>
          </a:xfrm>
        </p:spPr>
        <p:txBody>
          <a:bodyPr anchor="ctr">
            <a:normAutofit/>
          </a:bodyPr>
          <a:lstStyle>
            <a:lvl1pPr marL="0" indent="0">
              <a:buNone/>
              <a:defRPr sz="2400" b="1">
                <a:solidFill>
                  <a:schemeClr val="bg1"/>
                </a:solidFill>
                <a:latin typeface="Arial Narrow" panose="020B0606020202030204" pitchFamily="34" charset="0"/>
              </a:defRPr>
            </a:lvl1pPr>
          </a:lstStyle>
          <a:p>
            <a:pPr lvl="0"/>
            <a:r>
              <a:rPr lang="tr-TR" dirty="0"/>
              <a:t>A</a:t>
            </a:r>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Tree>
    <p:extLst>
      <p:ext uri="{BB962C8B-B14F-4D97-AF65-F5344CB8AC3E}">
        <p14:creationId xmlns:p14="http://schemas.microsoft.com/office/powerpoint/2010/main" val="3387445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latin typeface="Arial" panose="020B0604020202020204" pitchFamily="34" charset="0"/>
              </a:rPr>
              <a:t>T.C.SAĞLIK BAKANLIĞI</a:t>
            </a:r>
          </a:p>
          <a:p>
            <a:pPr algn="ctr"/>
            <a:r>
              <a:rPr lang="tr-TR" dirty="0">
                <a:solidFill>
                  <a:schemeClr val="bg1"/>
                </a:solidFill>
                <a:latin typeface="Arial" panose="020B0604020202020204" pitchFamily="34" charset="0"/>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6" name="Metin Yer Tutucusu 18">
            <a:extLst>
              <a:ext uri="{FF2B5EF4-FFF2-40B4-BE49-F238E27FC236}">
                <a16:creationId xmlns:a16="http://schemas.microsoft.com/office/drawing/2014/main" id="{0659C9BC-1E15-42C5-A228-EA7B51EF3D07}"/>
              </a:ext>
            </a:extLst>
          </p:cNvPr>
          <p:cNvSpPr>
            <a:spLocks noGrp="1"/>
          </p:cNvSpPr>
          <p:nvPr>
            <p:ph type="body" sz="quarter" idx="14"/>
          </p:nvPr>
        </p:nvSpPr>
        <p:spPr>
          <a:xfrm>
            <a:off x="765025" y="342168"/>
            <a:ext cx="855589" cy="568302"/>
          </a:xfrm>
        </p:spPr>
        <p:txBody>
          <a:bodyPr anchor="ctr">
            <a:normAutofit/>
          </a:bodyPr>
          <a:lstStyle>
            <a:lvl1pPr marL="0" indent="0">
              <a:buNone/>
              <a:defRPr sz="2400" b="1">
                <a:solidFill>
                  <a:schemeClr val="bg1"/>
                </a:solidFill>
                <a:latin typeface="Arial Narrow" panose="020B0606020202030204" pitchFamily="34" charset="0"/>
              </a:defRPr>
            </a:lvl1pPr>
          </a:lstStyle>
          <a:p>
            <a:pPr lvl="0"/>
            <a:r>
              <a:rPr lang="tr-TR" dirty="0"/>
              <a:t>A</a:t>
            </a:r>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48962" y="48718"/>
            <a:ext cx="1540849" cy="396360"/>
          </a:xfrm>
          <a:prstGeom prst="rect">
            <a:avLst/>
          </a:prstGeom>
        </p:spPr>
      </p:pic>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655795" y="840378"/>
            <a:ext cx="1749040" cy="303462"/>
          </a:xfrm>
        </p:spPr>
        <p:txBody>
          <a:bodyPr anchor="ctr">
            <a:noAutofit/>
          </a:bodyPr>
          <a:lstStyle>
            <a:lvl1pPr algn="l">
              <a:defRPr sz="1100" b="1">
                <a:solidFill>
                  <a:schemeClr val="bg1"/>
                </a:solidFill>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946270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endParaRPr lang="tr-TR" dirty="0">
              <a:solidFill>
                <a:prstClr val="black">
                  <a:tint val="75000"/>
                </a:prstClr>
              </a:solidFill>
            </a:endParaRPr>
          </a:p>
        </p:txBody>
      </p:sp>
    </p:spTree>
    <p:extLst>
      <p:ext uri="{BB962C8B-B14F-4D97-AF65-F5344CB8AC3E}">
        <p14:creationId xmlns:p14="http://schemas.microsoft.com/office/powerpoint/2010/main" val="13293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fld id="{5ACAA5CE-A41E-4853-8514-B4F0214A8066}" type="slidenum">
              <a:rPr lang="tr-TR" smtClean="0"/>
              <a:pPr/>
              <a:t>‹#›</a:t>
            </a:fld>
            <a:endParaRPr lang="tr-TR" dirty="0"/>
          </a:p>
        </p:txBody>
      </p:sp>
    </p:spTree>
    <p:extLst>
      <p:ext uri="{BB962C8B-B14F-4D97-AF65-F5344CB8AC3E}">
        <p14:creationId xmlns:p14="http://schemas.microsoft.com/office/powerpoint/2010/main" val="254532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0BB39609-C640-401B-82B9-1F57109AD6E9}" type="datetimeFigureOut">
              <a:rPr lang="tr-TR" smtClean="0"/>
              <a:t>14.04.2025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E0E6D1-0A41-4E1C-83CA-583008CBF613}" type="slidenum">
              <a:rPr lang="tr-TR" smtClean="0"/>
              <a:t>‹#›</a:t>
            </a:fld>
            <a:endParaRPr lang="tr-TR"/>
          </a:p>
        </p:txBody>
      </p:sp>
    </p:spTree>
    <p:extLst>
      <p:ext uri="{BB962C8B-B14F-4D97-AF65-F5344CB8AC3E}">
        <p14:creationId xmlns:p14="http://schemas.microsoft.com/office/powerpoint/2010/main" val="3113619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26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343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841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87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01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92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2304288"/>
            <a:ext cx="12188825" cy="2618776"/>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1768" y="59757"/>
            <a:ext cx="1865376" cy="1868446"/>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081345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101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847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66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37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1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3878703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578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66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561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99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26842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sp>
        <p:nvSpPr>
          <p:cNvPr id="7" name="Metin kutusu 6"/>
          <p:cNvSpPr txBox="1">
            <a:spLocks noChangeArrowheads="1"/>
          </p:cNvSpPr>
          <p:nvPr userDrawn="1"/>
        </p:nvSpPr>
        <p:spPr bwMode="auto">
          <a:xfrm>
            <a:off x="2011363" y="126842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5035" y="42041"/>
            <a:ext cx="1226384" cy="1226384"/>
          </a:xfrm>
          <a:prstGeom prst="rect">
            <a:avLst/>
          </a:prstGeom>
        </p:spPr>
      </p:pic>
      <p:sp>
        <p:nvSpPr>
          <p:cNvPr id="11" name="İçerik Yer Tutucusu 2"/>
          <p:cNvSpPr>
            <a:spLocks noGrp="1"/>
          </p:cNvSpPr>
          <p:nvPr>
            <p:ph idx="1"/>
          </p:nvPr>
        </p:nvSpPr>
        <p:spPr>
          <a:xfrm>
            <a:off x="165035" y="160913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Unvan 1"/>
          <p:cNvSpPr>
            <a:spLocks noGrp="1"/>
          </p:cNvSpPr>
          <p:nvPr>
            <p:ph type="title"/>
          </p:nvPr>
        </p:nvSpPr>
        <p:spPr>
          <a:xfrm>
            <a:off x="1381958" y="288296"/>
            <a:ext cx="10986207" cy="728889"/>
          </a:xfrm>
          <a:noFill/>
        </p:spPr>
        <p:txBody>
          <a:bodyPr>
            <a:normAutofit/>
          </a:bodyPr>
          <a:lstStyle>
            <a:lvl1pPr>
              <a:defRPr sz="2500" b="1">
                <a:solidFill>
                  <a:srgbClr val="DC0C15"/>
                </a:solidFill>
              </a:defRPr>
            </a:lvl1pPr>
          </a:lstStyle>
          <a:p>
            <a:r>
              <a:rPr lang="tr-TR" dirty="0"/>
              <a:t>Asıl başlık stili için tıklatın</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219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261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348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9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610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615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25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086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731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20531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2678730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524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271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398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42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461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277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526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86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249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9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latin typeface="Arial" panose="020B0604020202020204" pitchFamily="34" charset="0"/>
              </a:rPr>
              <a:t>T.C.SAĞLIK BAKANLIĞI</a:t>
            </a:r>
          </a:p>
          <a:p>
            <a:pPr algn="ctr"/>
            <a:r>
              <a:rPr lang="tr-TR" dirty="0">
                <a:solidFill>
                  <a:schemeClr val="bg1"/>
                </a:solidFill>
                <a:latin typeface="Arial" panose="020B0604020202020204" pitchFamily="34" charset="0"/>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80836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983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546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154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768722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313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844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130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96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476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59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2304288"/>
            <a:ext cx="12188825" cy="2618776"/>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1768" y="59757"/>
            <a:ext cx="1865376" cy="1868446"/>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437953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0852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465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828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625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262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35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262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1178369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118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85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26842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sp>
        <p:nvSpPr>
          <p:cNvPr id="7" name="Metin kutusu 6"/>
          <p:cNvSpPr txBox="1">
            <a:spLocks noChangeArrowheads="1"/>
          </p:cNvSpPr>
          <p:nvPr userDrawn="1"/>
        </p:nvSpPr>
        <p:spPr bwMode="auto">
          <a:xfrm>
            <a:off x="2011363" y="126842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pic>
        <p:nvPicPr>
          <p:cNvPr id="9" name="Resi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035" y="42041"/>
            <a:ext cx="1226384" cy="1226384"/>
          </a:xfrm>
          <a:prstGeom prst="rect">
            <a:avLst/>
          </a:prstGeom>
        </p:spPr>
      </p:pic>
      <p:sp>
        <p:nvSpPr>
          <p:cNvPr id="11" name="İçerik Yer Tutucusu 2"/>
          <p:cNvSpPr>
            <a:spLocks noGrp="1"/>
          </p:cNvSpPr>
          <p:nvPr>
            <p:ph idx="1"/>
          </p:nvPr>
        </p:nvSpPr>
        <p:spPr>
          <a:xfrm>
            <a:off x="165035" y="160913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Unvan 1"/>
          <p:cNvSpPr>
            <a:spLocks noGrp="1"/>
          </p:cNvSpPr>
          <p:nvPr>
            <p:ph type="title"/>
          </p:nvPr>
        </p:nvSpPr>
        <p:spPr>
          <a:xfrm>
            <a:off x="1381958" y="288296"/>
            <a:ext cx="10986207" cy="728889"/>
          </a:xfrm>
          <a:noFill/>
        </p:spPr>
        <p:txBody>
          <a:bodyPr>
            <a:normAutofit/>
          </a:bodyPr>
          <a:lstStyle>
            <a:lvl1pPr>
              <a:defRPr sz="2500" b="1">
                <a:solidFill>
                  <a:srgbClr val="DC0C15"/>
                </a:solidFill>
              </a:defRPr>
            </a:lvl1pPr>
          </a:lstStyle>
          <a:p>
            <a:r>
              <a:rPr lang="tr-TR" dirty="0"/>
              <a:t>Asıl başlık stili için tıklatın</a:t>
            </a:r>
          </a:p>
        </p:txBody>
      </p:sp>
    </p:spTree>
    <p:extLst>
      <p:ext uri="{BB962C8B-B14F-4D97-AF65-F5344CB8AC3E}">
        <p14:creationId xmlns:p14="http://schemas.microsoft.com/office/powerpoint/2010/main" val="465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984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32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8280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316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80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465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57FDBE-30AE-4965-9FD0-A7E1C49D8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A2F8B3D6-F9D0-4E0B-B8A8-B3F2ECEE30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09FF5896-C919-4CD8-BE3A-9557D4DFF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91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94332E-9D73-4FEF-962A-CE54E4DAD5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FDFA225-48C8-4161-8623-2B1C022C8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26BCCB-745D-4716-971E-8A8D6671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C7D28E-0C71-4375-A9F1-9F7BC9B5C6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4B47EA16-360D-4C73-AF1C-4025646E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2BB60D30-322F-4D7B-ACD6-D0935A9E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27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1A6B8-05BB-4740-8F1C-CB7D8D0B8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47BA060-A027-43F8-8C40-5728A2707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B724355-FA57-4E7E-BADD-35992581A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A80BC07-B430-41BD-BEB4-1269A1C7E4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02EF40D6-C9A8-4004-B8F2-9DE6B75691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61188D19-C8F7-450E-9C75-B1404DB7D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7136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07AF21-DBA3-467A-BD3D-7A45210BE1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07FC5F-4CCE-41E8-8DB0-6A0688F4D91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3DDE1F-63DD-4553-B41D-EE3E18F632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A9000C8-8FE9-4884-A643-007E466792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B25A2499-F516-47EB-81CD-0263B0BC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70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338254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C8A507-555A-4E15-8B63-CF4D62FA24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D6ABAE-6145-4784-9779-95506A797FF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DA29AE-7652-49AC-8C5F-B4BE99084E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66DE693-0D89-4F16-A58F-15050E35B6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6A2A5C5F-E594-4F13-B1E3-544292DED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220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title"/>
          </p:nvPr>
        </p:nvSpPr>
        <p:spPr>
          <a:xfrm>
            <a:off x="586063" y="967433"/>
            <a:ext cx="5005565" cy="445498"/>
          </a:xfrm>
          <a:prstGeom prst="rect">
            <a:avLst/>
          </a:prstGeom>
        </p:spPr>
        <p:txBody>
          <a:bodyPr/>
          <a:lstStyle>
            <a:lvl1pPr algn="l">
              <a:defRPr sz="2177">
                <a:solidFill>
                  <a:srgbClr val="C00000"/>
                </a:solidFill>
                <a:latin typeface="Arial" panose="020B0604020202020204" pitchFamily="34" charset="0"/>
                <a:cs typeface="Arial" panose="020B0604020202020204" pitchFamily="34" charset="0"/>
              </a:defRPr>
            </a:lvl1pPr>
          </a:lstStyle>
          <a:p>
            <a:r>
              <a:rPr lang="tr-TR" dirty="0"/>
              <a:t>Asıl başlık stili için tıklatın</a:t>
            </a:r>
          </a:p>
        </p:txBody>
      </p:sp>
    </p:spTree>
    <p:extLst>
      <p:ext uri="{BB962C8B-B14F-4D97-AF65-F5344CB8AC3E}">
        <p14:creationId xmlns:p14="http://schemas.microsoft.com/office/powerpoint/2010/main" val="25323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Özel Düzen">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0D0D9F1-8185-4159-8170-557700DF6765}"/>
              </a:ext>
            </a:extLst>
          </p:cNvPr>
          <p:cNvSpPr/>
          <p:nvPr userDrawn="1"/>
        </p:nvSpPr>
        <p:spPr>
          <a:xfrm>
            <a:off x="0" y="493793"/>
            <a:ext cx="12191998" cy="43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9584006A-51BB-4C14-A66D-1FF9A8C17B25}"/>
              </a:ext>
            </a:extLst>
          </p:cNvPr>
          <p:cNvSpPr/>
          <p:nvPr userDrawn="1"/>
        </p:nvSpPr>
        <p:spPr>
          <a:xfrm>
            <a:off x="729844" y="1"/>
            <a:ext cx="430743" cy="12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02D2EA2-12BE-45F7-AA33-B012454CAB2A}"/>
              </a:ext>
            </a:extLst>
          </p:cNvPr>
          <p:cNvSpPr>
            <a:spLocks noGrp="1"/>
          </p:cNvSpPr>
          <p:nvPr>
            <p:ph type="ctrTitle"/>
          </p:nvPr>
        </p:nvSpPr>
        <p:spPr>
          <a:xfrm>
            <a:off x="1245321" y="447786"/>
            <a:ext cx="4171565" cy="549886"/>
          </a:xfrm>
        </p:spPr>
        <p:txBody>
          <a:bodyPr anchor="ctr">
            <a:noAutofit/>
          </a:bodyPr>
          <a:lstStyle>
            <a:lvl1pPr algn="l">
              <a:defRPr sz="1600" b="1">
                <a:solidFill>
                  <a:schemeClr val="bg1"/>
                </a:solidFill>
                <a:latin typeface="Arial Narrow" panose="020B0606020202030204" pitchFamily="34" charset="0"/>
              </a:defRPr>
            </a:lvl1pPr>
          </a:lstStyle>
          <a:p>
            <a:r>
              <a:rPr lang="tr-TR" dirty="0"/>
              <a:t>Asıl başlık stili için tıklatın</a:t>
            </a:r>
            <a:endParaRPr lang="en-US" dirty="0"/>
          </a:p>
        </p:txBody>
      </p:sp>
      <p:pic>
        <p:nvPicPr>
          <p:cNvPr id="4" name="Resim 3">
            <a:extLst>
              <a:ext uri="{FF2B5EF4-FFF2-40B4-BE49-F238E27FC236}">
                <a16:creationId xmlns:a16="http://schemas.microsoft.com/office/drawing/2014/main" id="{34585064-5DEA-466B-A9F8-8202E0B5C6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844" y="6317652"/>
            <a:ext cx="1540849" cy="396360"/>
          </a:xfrm>
          <a:prstGeom prst="rect">
            <a:avLst/>
          </a:prstGeom>
        </p:spPr>
      </p:pic>
      <p:sp>
        <p:nvSpPr>
          <p:cNvPr id="2" name="Veri Yer Tutucusu 1">
            <a:extLst>
              <a:ext uri="{FF2B5EF4-FFF2-40B4-BE49-F238E27FC236}">
                <a16:creationId xmlns:a16="http://schemas.microsoft.com/office/drawing/2014/main" id="{6383C77F-0C54-4EBD-8CB9-5F47FF6523B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66612CC2-6CAD-4861-A1CF-98CF49FE3B69}"/>
              </a:ext>
            </a:extLst>
          </p:cNvPr>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7DA98C09-1171-4354-B719-496E9FA1686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475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BA7C5C-84D6-4BA3-86F1-758E6C5F021F}"/>
              </a:ext>
            </a:extLst>
          </p:cNvPr>
          <p:cNvSpPr>
            <a:spLocks noGrp="1"/>
          </p:cNvSpPr>
          <p:nvPr>
            <p:ph type="ctrTitle"/>
          </p:nvPr>
        </p:nvSpPr>
        <p:spPr>
          <a:xfrm>
            <a:off x="1031629" y="1623524"/>
            <a:ext cx="9032631" cy="609721"/>
          </a:xfrm>
          <a:prstGeom prst="rect">
            <a:avLst/>
          </a:prstGeom>
        </p:spPr>
        <p:txBody>
          <a:bodyPr anchor="ctr"/>
          <a:lstStyle>
            <a:lvl1pPr algn="l">
              <a:defRPr sz="2800" b="1">
                <a:latin typeface="+mn-lt"/>
              </a:defRPr>
            </a:lvl1pPr>
          </a:lstStyle>
          <a:p>
            <a:r>
              <a:rPr lang="tr-TR" dirty="0"/>
              <a:t>Asıl başlık stilini düzenlemek için tıklayın</a:t>
            </a:r>
          </a:p>
        </p:txBody>
      </p:sp>
      <p:sp>
        <p:nvSpPr>
          <p:cNvPr id="6" name="Slayt Numarası Yer Tutucusu 5">
            <a:extLst>
              <a:ext uri="{FF2B5EF4-FFF2-40B4-BE49-F238E27FC236}">
                <a16:creationId xmlns:a16="http://schemas.microsoft.com/office/drawing/2014/main" id="{6A0F1031-6366-4859-A428-7CD3D080B7BB}"/>
              </a:ext>
            </a:extLst>
          </p:cNvPr>
          <p:cNvSpPr>
            <a:spLocks noGrp="1"/>
          </p:cNvSpPr>
          <p:nvPr>
            <p:ph type="sldNum" sz="quarter" idx="12"/>
          </p:nvPr>
        </p:nvSpPr>
        <p:spPr>
          <a:xfrm>
            <a:off x="9173308" y="6365142"/>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AA5CE-A41E-4853-8514-B4F0214A806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978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767917-030C-4EEA-978C-729F5404F7C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AA3575-5177-47C0-B7DF-C6E86F61D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BBF65B-99A9-491D-853B-AAC50C1935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F478CBF-3AE6-4E96-BE48-419B1353E0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30164D9-03B7-4B4E-B2BA-B1E3A37564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665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3A223-3921-4346-A6B3-C4432DE4AC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455B1-1954-4AC5-B490-79237DF81B9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6B4DC8-CAFB-4E74-A8A3-3B9A55EA19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542EC89A-80D5-4C6B-ACDE-E6FE0BA6E7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5DE1EC3-FDDF-4398-BE98-B59215957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915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318B97-B6EF-43D8-B6AA-6F7BAADEC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E5191DD-B65B-47C6-974D-7FE713AF8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D9F3C57-9835-49E2-841E-4667A504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CD1A9F9-2040-4AF8-B5D5-618476E1A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ECFE781-C22E-4AB4-8767-8C2CD18BB2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6508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C9FFF4-1944-450F-95AD-29D5890EEA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19F983-1B6B-4C15-8598-80908F47446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E240C74-F89B-40F8-A2A4-19D105EAE79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84AC55-FB6F-4A5F-9DF9-65F8F1B0B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0765E19-A188-4620-A8C0-0B0C20062F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D568BC-781F-463C-A474-58109EC4D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61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0EC7D8-B367-4EB7-A657-7B04CC083C3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8B7593-D77C-408A-9A8D-98086529D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B067EB-127B-48D8-8F04-592BC6A60C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76D3E6D-029B-4337-9CEA-469531064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ECCFFA6-BB82-40B5-BA72-7201BE5DEA8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813FEA-90AC-4DFF-B069-4347D4E506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B7C09573-6E43-4D1F-93E5-36F4F340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C3EA8016-4C14-4C6E-9A8E-CC23E598B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3021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EC5B60-2954-46D0-B759-5F2321FD0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76C7AB-1C54-4845-9FD7-A609BE797E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2C2D242D-CFC7-47C2-AE9B-AFD537D6B8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2598A4C0-93D2-4302-B9D4-1C18166CD0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631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0.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1.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2.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3.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7.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8.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9.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
        <p:nvSpPr>
          <p:cNvPr id="8" name="Dikdörtgen 7">
            <a:extLst>
              <a:ext uri="{FF2B5EF4-FFF2-40B4-BE49-F238E27FC236}">
                <a16:creationId xmlns:a16="http://schemas.microsoft.com/office/drawing/2014/main" id="{0E36CE13-7736-4C6D-B2D7-69592B06AA89}"/>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4BB5E498-86D0-425B-B2E1-53D990B23E42}"/>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98010219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E07D9393-3296-4467-BF98-F1ACC2731D70}"/>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257414241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DB12692E-4EAE-47FC-A9AB-9594281D7B94}"/>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387619513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FF4B65DA-DBF2-4779-92DE-992C8A48ED41}"/>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4313730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64F520D9-A40E-4810-BB28-7119AEEBF4D7}"/>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292197824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
        <p:nvSpPr>
          <p:cNvPr id="8" name="Dikdörtgen 7">
            <a:extLst>
              <a:ext uri="{FF2B5EF4-FFF2-40B4-BE49-F238E27FC236}">
                <a16:creationId xmlns:a16="http://schemas.microsoft.com/office/drawing/2014/main" id="{0E36CE13-7736-4C6D-B2D7-69592B06AA89}"/>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23281163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F3C1-8E23-4A12-B85D-7F7F384C8C5A}" type="slidenum">
              <a:rPr lang="tr-TR" smtClean="0">
                <a:solidFill>
                  <a:prstClr val="black">
                    <a:tint val="75000"/>
                  </a:prstClr>
                </a:solidFill>
              </a:rPr>
              <a:pPr/>
              <a:t>‹#›</a:t>
            </a:fld>
            <a:r>
              <a:rPr lang="tr-TR" dirty="0">
                <a:solidFill>
                  <a:prstClr val="black">
                    <a:tint val="75000"/>
                  </a:prstClr>
                </a:solidFill>
              </a:rPr>
              <a:t>/33</a:t>
            </a:r>
          </a:p>
        </p:txBody>
      </p:sp>
      <p:sp>
        <p:nvSpPr>
          <p:cNvPr id="8" name="Metin kutusu 7">
            <a:extLst>
              <a:ext uri="{FF2B5EF4-FFF2-40B4-BE49-F238E27FC236}">
                <a16:creationId xmlns:a16="http://schemas.microsoft.com/office/drawing/2014/main" id="{0AFF2724-5914-4E16-9DE5-668B4204E70A}"/>
              </a:ext>
            </a:extLst>
          </p:cNvPr>
          <p:cNvSpPr txBox="1"/>
          <p:nvPr userDrawn="1"/>
        </p:nvSpPr>
        <p:spPr>
          <a:xfrm>
            <a:off x="27942" y="6568324"/>
            <a:ext cx="706116" cy="246221"/>
          </a:xfrm>
          <a:prstGeom prst="rect">
            <a:avLst/>
          </a:prstGeom>
          <a:solidFill>
            <a:schemeClr val="bg1">
              <a:lumMod val="95000"/>
            </a:schemeClr>
          </a:solidFill>
          <a:ln>
            <a:solidFill>
              <a:schemeClr val="bg1">
                <a:lumMod val="95000"/>
              </a:schemeClr>
            </a:solidFill>
          </a:ln>
          <a:effectLst>
            <a:glow rad="63500">
              <a:schemeClr val="accent3">
                <a:satMod val="175000"/>
                <a:alpha val="40000"/>
              </a:schemeClr>
            </a:glow>
            <a:softEdge rad="31750"/>
          </a:effectLst>
        </p:spPr>
        <p:txBody>
          <a:bodyPr wrap="square" rtlCol="0">
            <a:spAutoFit/>
          </a:bodyPr>
          <a:lstStyle/>
          <a:p>
            <a:r>
              <a:rPr lang="tr-TR" sz="1000" dirty="0">
                <a:solidFill>
                  <a:schemeClr val="bg1">
                    <a:lumMod val="75000"/>
                  </a:schemeClr>
                </a:solidFill>
              </a:rPr>
              <a:t>İÇK 2023</a:t>
            </a:r>
          </a:p>
        </p:txBody>
      </p:sp>
      <p:sp>
        <p:nvSpPr>
          <p:cNvPr id="9" name="Dikdörtgen 8">
            <a:extLst>
              <a:ext uri="{FF2B5EF4-FFF2-40B4-BE49-F238E27FC236}">
                <a16:creationId xmlns:a16="http://schemas.microsoft.com/office/drawing/2014/main" id="{1E7A22BB-CB65-413F-8361-BBFEA0B4A195}"/>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1259360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
        <p:nvSpPr>
          <p:cNvPr id="8" name="Dikdörtgen 7">
            <a:extLst>
              <a:ext uri="{FF2B5EF4-FFF2-40B4-BE49-F238E27FC236}">
                <a16:creationId xmlns:a16="http://schemas.microsoft.com/office/drawing/2014/main" id="{0E36CE13-7736-4C6D-B2D7-69592B06AA89}"/>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2031045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4CC609DB-C72B-4789-A221-660D0567AF20}"/>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119843951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E0B1AACC-190B-4D5E-B966-AF41C90B4329}"/>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12664769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C3DA293E-F83C-48C8-9CBE-626549216C13}"/>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5397399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624436D6-B1CD-454C-A5B9-0BBDAF3306F0}"/>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363789647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73CA9D-8AFC-46B1-97FA-154F97E5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AD63C7-96D5-4B6E-9798-893F341F9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88E27A-00C0-4A14-8D2A-01E0A2D0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B6F075-4003-406F-8FA2-E0C56F1E7C7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CD1141E-10A5-4B14-9293-469A9968C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E14243C6-2661-40DD-A3F6-A64963D2F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7A58F-0A83-4B36-AB75-5404065FC3A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0DA10631-AF07-4B37-9BC5-390567112A93}"/>
              </a:ext>
            </a:extLst>
          </p:cNvPr>
          <p:cNvSpPr/>
          <p:nvPr userDrawn="1"/>
        </p:nvSpPr>
        <p:spPr>
          <a:xfrm>
            <a:off x="11353857" y="6504470"/>
            <a:ext cx="518091" cy="245901"/>
          </a:xfrm>
          <a:prstGeom prst="rect">
            <a:avLst/>
          </a:prstGeom>
        </p:spPr>
        <p:txBody>
          <a:bodyPr wrap="none">
            <a:spAutoFit/>
          </a:bodyPr>
          <a:lstStyle/>
          <a:p>
            <a:fld id="{42C328C1-A84F-4A39-A664-DBA00541A8C6}" type="slidenum">
              <a:rPr lang="en-US" sz="998" b="1" baseline="0" smtClean="0">
                <a:solidFill>
                  <a:srgbClr val="CC0000"/>
                </a:solidFill>
                <a:latin typeface="Arial" panose="020B0604020202020204" pitchFamily="34" charset="0"/>
                <a:cs typeface="Arial" panose="020B0604020202020204" pitchFamily="34" charset="0"/>
              </a:rPr>
              <a:pPr/>
              <a:t>‹#›</a:t>
            </a:fld>
            <a:r>
              <a:rPr lang="tr-TR" sz="998" b="1" baseline="0" dirty="0">
                <a:solidFill>
                  <a:srgbClr val="CC0000"/>
                </a:solidFill>
                <a:latin typeface="Arial" panose="020B0604020202020204" pitchFamily="34" charset="0"/>
                <a:cs typeface="Arial" panose="020B0604020202020204" pitchFamily="34" charset="0"/>
              </a:rPr>
              <a:t>/65</a:t>
            </a:r>
          </a:p>
        </p:txBody>
      </p:sp>
    </p:spTree>
    <p:extLst>
      <p:ext uri="{BB962C8B-B14F-4D97-AF65-F5344CB8AC3E}">
        <p14:creationId xmlns:p14="http://schemas.microsoft.com/office/powerpoint/2010/main" val="7936420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34" Type="http://schemas.openxmlformats.org/officeDocument/2006/relationships/diagramQuickStyle" Target="../diagrams/quickStyle8.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33" Type="http://schemas.openxmlformats.org/officeDocument/2006/relationships/diagramLayout" Target="../diagrams/layout8.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32" Type="http://schemas.openxmlformats.org/officeDocument/2006/relationships/diagramData" Target="../diagrams/data8.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36" Type="http://schemas.microsoft.com/office/2007/relationships/diagramDrawing" Target="../diagrams/drawing8.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 Id="rId35" Type="http://schemas.openxmlformats.org/officeDocument/2006/relationships/diagramColors" Target="../diagrams/colors8.xml"/><Relationship Id="rId8"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8.xml"/><Relationship Id="rId5" Type="http://schemas.openxmlformats.org/officeDocument/2006/relationships/slideLayout" Target="../slideLayouts/slideLayout100.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08.xml"/><Relationship Id="rId1" Type="http://schemas.openxmlformats.org/officeDocument/2006/relationships/tags" Target="../tags/tag6.xml"/></Relationships>
</file>

<file path=ppt/slides/_rels/slide4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3.xml"/><Relationship Id="rId5" Type="http://schemas.openxmlformats.org/officeDocument/2006/relationships/slideLayout" Target="../slideLayouts/slideLayout114.xml"/><Relationship Id="rId4" Type="http://schemas.openxmlformats.org/officeDocument/2006/relationships/tags" Target="../tags/tag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5.xml"/><Relationship Id="rId5" Type="http://schemas.openxmlformats.org/officeDocument/2006/relationships/slideLayout" Target="../slideLayouts/slideLayout128.xml"/><Relationship Id="rId4" Type="http://schemas.openxmlformats.org/officeDocument/2006/relationships/tags" Target="../tags/tag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6.xml"/><Relationship Id="rId1" Type="http://schemas.openxmlformats.org/officeDocument/2006/relationships/tags" Target="../tags/tag16.xml"/></Relationships>
</file>

<file path=ppt/slides/_rels/slide5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notesSlide" Target="../notesSlides/notesSlide51.xml"/><Relationship Id="rId4" Type="http://schemas.openxmlformats.org/officeDocument/2006/relationships/slideLayout" Target="../slideLayouts/slideLayout1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oso.org/"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61.xml"/><Relationship Id="rId4" Type="http://schemas.openxmlformats.org/officeDocument/2006/relationships/hyperlink" Target="mailto:Sgb.ickontrol@sglik.gov.t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44C5CD2-63DE-4621-8E34-52F72BB28216}"/>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296FED01-8105-4E4C-A4EB-F2CD4320F992}"/>
              </a:ext>
            </a:extLst>
          </p:cNvPr>
          <p:cNvSpPr txBox="1"/>
          <p:nvPr/>
        </p:nvSpPr>
        <p:spPr>
          <a:xfrm>
            <a:off x="2623279" y="2518348"/>
            <a:ext cx="7600013"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lnSpc>
                <a:spcPct val="150000"/>
              </a:lnSpc>
            </a:pPr>
            <a:r>
              <a:rPr lang="tr-TR" sz="2000" b="1" dirty="0">
                <a:solidFill>
                  <a:srgbClr val="002060"/>
                </a:solidFill>
                <a:latin typeface="Arial" panose="020B0604020202020204" pitchFamily="34" charset="0"/>
              </a:rPr>
              <a:t>2025-2026 KAMU İÇ KONTROL STANDARTLARINA </a:t>
            </a:r>
          </a:p>
          <a:p>
            <a:pPr algn="ctr">
              <a:lnSpc>
                <a:spcPct val="150000"/>
              </a:lnSpc>
            </a:pPr>
            <a:r>
              <a:rPr lang="tr-TR" sz="2000" b="1" dirty="0">
                <a:solidFill>
                  <a:srgbClr val="002060"/>
                </a:solidFill>
                <a:latin typeface="Arial" panose="020B0604020202020204" pitchFamily="34" charset="0"/>
              </a:rPr>
              <a:t>UYUM EYLEM PLANI</a:t>
            </a:r>
          </a:p>
          <a:p>
            <a:pPr algn="ctr">
              <a:lnSpc>
                <a:spcPct val="150000"/>
              </a:lnSpc>
            </a:pPr>
            <a:r>
              <a:rPr lang="tr-TR" sz="2000" b="1" dirty="0">
                <a:solidFill>
                  <a:srgbClr val="002060"/>
                </a:solidFill>
                <a:latin typeface="Arial" panose="020B0604020202020204" pitchFamily="34" charset="0"/>
              </a:rPr>
              <a:t>EĞİTİM SUNUMU</a:t>
            </a:r>
          </a:p>
        </p:txBody>
      </p:sp>
      <p:sp>
        <p:nvSpPr>
          <p:cNvPr id="8" name="Metin kutusu 7">
            <a:extLst>
              <a:ext uri="{FF2B5EF4-FFF2-40B4-BE49-F238E27FC236}">
                <a16:creationId xmlns:a16="http://schemas.microsoft.com/office/drawing/2014/main" id="{FBAC6DF4-F2CD-4A9B-AD59-EA85B3262900}"/>
              </a:ext>
            </a:extLst>
          </p:cNvPr>
          <p:cNvSpPr txBox="1"/>
          <p:nvPr/>
        </p:nvSpPr>
        <p:spPr>
          <a:xfrm>
            <a:off x="3055398" y="6356371"/>
            <a:ext cx="61433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22-23 Ocak 2025</a:t>
            </a:r>
          </a:p>
        </p:txBody>
      </p:sp>
      <p:sp>
        <p:nvSpPr>
          <p:cNvPr id="9" name="Dikdörtgen 8">
            <a:extLst>
              <a:ext uri="{FF2B5EF4-FFF2-40B4-BE49-F238E27FC236}">
                <a16:creationId xmlns:a16="http://schemas.microsoft.com/office/drawing/2014/main" id="{B5798A90-1CBA-4EC4-B154-327E42426466}"/>
              </a:ext>
            </a:extLst>
          </p:cNvPr>
          <p:cNvSpPr/>
          <p:nvPr/>
        </p:nvSpPr>
        <p:spPr>
          <a:xfrm>
            <a:off x="3055398" y="2772699"/>
            <a:ext cx="608120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FDBEAF74-CBA6-4867-B356-455C418BE28C}"/>
              </a:ext>
            </a:extLst>
          </p:cNvPr>
          <p:cNvSpPr/>
          <p:nvPr/>
        </p:nvSpPr>
        <p:spPr>
          <a:xfrm>
            <a:off x="3117542" y="4551668"/>
            <a:ext cx="608120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Metin kutusu 10">
            <a:extLst>
              <a:ext uri="{FF2B5EF4-FFF2-40B4-BE49-F238E27FC236}">
                <a16:creationId xmlns:a16="http://schemas.microsoft.com/office/drawing/2014/main" id="{E6B461A4-F239-4096-8AB0-B0DADB334738}"/>
              </a:ext>
            </a:extLst>
          </p:cNvPr>
          <p:cNvSpPr txBox="1"/>
          <p:nvPr/>
        </p:nvSpPr>
        <p:spPr>
          <a:xfrm>
            <a:off x="3024326" y="4953593"/>
            <a:ext cx="6143348" cy="400110"/>
          </a:xfrm>
          <a:prstGeom prst="rect">
            <a:avLst/>
          </a:prstGeom>
          <a:noFill/>
        </p:spPr>
        <p:txBody>
          <a:bodyPr wrap="square" rtlCol="0">
            <a:spAutoFit/>
          </a:bodyPr>
          <a:lstStyle>
            <a:defPPr>
              <a:defRPr lang="tr-TR"/>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İç Kontrol Daire Başkanlığı</a:t>
            </a:r>
          </a:p>
        </p:txBody>
      </p:sp>
    </p:spTree>
    <p:extLst>
      <p:ext uri="{BB962C8B-B14F-4D97-AF65-F5344CB8AC3E}">
        <p14:creationId xmlns:p14="http://schemas.microsoft.com/office/powerpoint/2010/main" val="1618606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185705" y="1299747"/>
            <a:ext cx="10229222" cy="828517"/>
          </a:xfrm>
          <a:prstGeom prst="rect">
            <a:avLst/>
          </a:prstGeom>
          <a:noFill/>
          <a:ln w="28575">
            <a:solidFill>
              <a:srgbClr val="D1D1D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Arial" panose="020B0604020202020204" pitchFamily="34" charset="0"/>
                <a:ea typeface="Batang" pitchFamily="18" charset="-127"/>
                <a:cs typeface="Arial" panose="020B0604020202020204" pitchFamily="34" charset="0"/>
              </a:rPr>
              <a:t>ULUSLAR ARASI TAAHHÜTLER (AVRUPA BİRLİĞİ)</a:t>
            </a:r>
          </a:p>
        </p:txBody>
      </p:sp>
      <p:sp>
        <p:nvSpPr>
          <p:cNvPr id="5" name="İçerik Yer Tutucusu 2"/>
          <p:cNvSpPr txBox="1">
            <a:spLocks/>
          </p:cNvSpPr>
          <p:nvPr/>
        </p:nvSpPr>
        <p:spPr>
          <a:xfrm>
            <a:off x="1185705" y="2621964"/>
            <a:ext cx="10229222" cy="2369388"/>
          </a:xfrm>
          <a:prstGeom prst="rect">
            <a:avLst/>
          </a:prstGeom>
          <a:noFill/>
          <a:ln>
            <a:solidFill>
              <a:srgbClr val="D1D1D1"/>
            </a:solidFill>
          </a:ln>
        </p:spPr>
        <p:style>
          <a:lnRef idx="1">
            <a:schemeClr val="accent2"/>
          </a:lnRef>
          <a:fillRef idx="2">
            <a:schemeClr val="accent2"/>
          </a:fillRef>
          <a:effectRef idx="1">
            <a:schemeClr val="accent2"/>
          </a:effectRef>
          <a:fontRef idx="minor">
            <a:schemeClr val="dk1"/>
          </a:fontRef>
        </p:style>
        <p:txBody>
          <a:bodyPr vert="horz" lIns="72746" tIns="36373" rIns="72746" bIns="363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54564"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Ülkemizde Avrupa Birliği mali mevzuatına uyum çerçevesinde;</a:t>
            </a:r>
          </a:p>
          <a:p>
            <a:pPr marL="54564"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18318" marR="0" lvl="0" indent="-363755"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10.12.2003 tarihinde kabul edilerek yasalaşan 5018 sayılı Kamu Mali Yönetimi ve Kontrol Kanunu ile kamu mali yönetiminde köklü bir değişiklik yapılmıştır.</a:t>
            </a:r>
          </a:p>
          <a:p>
            <a:pPr marL="54564"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marL="418318" marR="0" lvl="0" indent="-363755"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Yapılan en önemli değişikliklerden birisi de merkezi kontrolden iç kontrole geçiş olmuştur.</a:t>
            </a:r>
          </a:p>
        </p:txBody>
      </p:sp>
    </p:spTree>
    <p:extLst>
      <p:ext uri="{BB962C8B-B14F-4D97-AF65-F5344CB8AC3E}">
        <p14:creationId xmlns:p14="http://schemas.microsoft.com/office/powerpoint/2010/main" val="21512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0AB4C31D-3689-4D30-AA46-9491929C01D6}"/>
              </a:ext>
            </a:extLst>
          </p:cNvPr>
          <p:cNvPicPr>
            <a:picLocks noChangeAspect="1"/>
          </p:cNvPicPr>
          <p:nvPr/>
        </p:nvPicPr>
        <p:blipFill rotWithShape="1">
          <a:blip r:embed="rId3">
            <a:extLst>
              <a:ext uri="{28A0092B-C50C-407E-A947-70E740481C1C}">
                <a14:useLocalDpi xmlns:a14="http://schemas.microsoft.com/office/drawing/2010/main" val="0"/>
              </a:ext>
            </a:extLst>
          </a:blip>
          <a:srcRect t="3504" b="3089"/>
          <a:stretch/>
        </p:blipFill>
        <p:spPr>
          <a:xfrm>
            <a:off x="1202652" y="1296000"/>
            <a:ext cx="10050011" cy="4968000"/>
          </a:xfrm>
          <a:prstGeom prst="rect">
            <a:avLst/>
          </a:prstGeom>
        </p:spPr>
      </p:pic>
      <p:sp>
        <p:nvSpPr>
          <p:cNvPr id="7"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Kontrolün Tanımı</a:t>
            </a:r>
          </a:p>
        </p:txBody>
      </p:sp>
    </p:spTree>
    <p:extLst>
      <p:ext uri="{BB962C8B-B14F-4D97-AF65-F5344CB8AC3E}">
        <p14:creationId xmlns:p14="http://schemas.microsoft.com/office/powerpoint/2010/main" val="21872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Sisteminin Mevzuat Gelişimi</a:t>
            </a:r>
          </a:p>
        </p:txBody>
      </p:sp>
      <p:graphicFrame>
        <p:nvGraphicFramePr>
          <p:cNvPr id="5" name="Diyagram 4">
            <a:extLst>
              <a:ext uri="{FF2B5EF4-FFF2-40B4-BE49-F238E27FC236}">
                <a16:creationId xmlns:a16="http://schemas.microsoft.com/office/drawing/2014/main" id="{B76366DD-575F-403B-A695-E6F062F1BD59}"/>
              </a:ext>
            </a:extLst>
          </p:cNvPr>
          <p:cNvGraphicFramePr/>
          <p:nvPr>
            <p:extLst/>
          </p:nvPr>
        </p:nvGraphicFramePr>
        <p:xfrm>
          <a:off x="284656" y="507061"/>
          <a:ext cx="11907423" cy="685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a:extLst>
              <a:ext uri="{FF2B5EF4-FFF2-40B4-BE49-F238E27FC236}">
                <a16:creationId xmlns:a16="http://schemas.microsoft.com/office/drawing/2014/main" id="{93CEBE78-41B9-48F0-9550-87AE506DBFCC}"/>
              </a:ext>
            </a:extLst>
          </p:cNvPr>
          <p:cNvSpPr/>
          <p:nvPr/>
        </p:nvSpPr>
        <p:spPr>
          <a:xfrm>
            <a:off x="263375" y="4158434"/>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10.12.2003</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Dikdörtgen 6">
            <a:extLst>
              <a:ext uri="{FF2B5EF4-FFF2-40B4-BE49-F238E27FC236}">
                <a16:creationId xmlns:a16="http://schemas.microsoft.com/office/drawing/2014/main" id="{26DEA58E-9BE7-4134-BA4B-D4B86614BF6D}"/>
              </a:ext>
            </a:extLst>
          </p:cNvPr>
          <p:cNvSpPr/>
          <p:nvPr/>
        </p:nvSpPr>
        <p:spPr>
          <a:xfrm>
            <a:off x="2102791" y="3703658"/>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31.12.2005</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id="{BF766350-B5B4-4EB3-946D-5C5F990267E2}"/>
              </a:ext>
            </a:extLst>
          </p:cNvPr>
          <p:cNvSpPr/>
          <p:nvPr/>
        </p:nvSpPr>
        <p:spPr>
          <a:xfrm>
            <a:off x="3752689" y="3238071"/>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26.12.2007</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Dikdörtgen 8">
            <a:extLst>
              <a:ext uri="{FF2B5EF4-FFF2-40B4-BE49-F238E27FC236}">
                <a16:creationId xmlns:a16="http://schemas.microsoft.com/office/drawing/2014/main" id="{619E1863-8E00-459B-BACE-FFD432F48E70}"/>
              </a:ext>
            </a:extLst>
          </p:cNvPr>
          <p:cNvSpPr/>
          <p:nvPr/>
        </p:nvSpPr>
        <p:spPr>
          <a:xfrm>
            <a:off x="5500632" y="2797223"/>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04.02.2009</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5522C6F9-229F-4FC9-920E-E59E553E0A6F}"/>
              </a:ext>
            </a:extLst>
          </p:cNvPr>
          <p:cNvSpPr/>
          <p:nvPr/>
        </p:nvSpPr>
        <p:spPr>
          <a:xfrm>
            <a:off x="7189358" y="2436912"/>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02.12.2013</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Dikdörtgen 10">
            <a:extLst>
              <a:ext uri="{FF2B5EF4-FFF2-40B4-BE49-F238E27FC236}">
                <a16:creationId xmlns:a16="http://schemas.microsoft.com/office/drawing/2014/main" id="{5C7B71E8-6A6A-416E-B361-35B3AD04FD9D}"/>
              </a:ext>
            </a:extLst>
          </p:cNvPr>
          <p:cNvSpPr/>
          <p:nvPr/>
        </p:nvSpPr>
        <p:spPr>
          <a:xfrm>
            <a:off x="8880923" y="1957024"/>
            <a:ext cx="124264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07.02.2014</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 name="Dikdörtgen 11">
            <a:extLst>
              <a:ext uri="{FF2B5EF4-FFF2-40B4-BE49-F238E27FC236}">
                <a16:creationId xmlns:a16="http://schemas.microsoft.com/office/drawing/2014/main" id="{B7E3D280-3BF0-43EF-B3B2-9E6C874915A1}"/>
              </a:ext>
            </a:extLst>
          </p:cNvPr>
          <p:cNvSpPr/>
          <p:nvPr/>
        </p:nvSpPr>
        <p:spPr>
          <a:xfrm>
            <a:off x="10635539" y="1587692"/>
            <a:ext cx="1242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04.04.2024</a:t>
            </a:r>
            <a:endParaRPr kumimoji="0" lang="tr-T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04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D9645C0A-DD17-4CAC-BCDD-6770AB415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302" b="-1826"/>
          <a:stretch/>
        </p:blipFill>
        <p:spPr>
          <a:xfrm>
            <a:off x="0" y="-1"/>
            <a:ext cx="12192000" cy="3484035"/>
          </a:xfrm>
          <a:prstGeom prst="rect">
            <a:avLst/>
          </a:prstGeom>
        </p:spPr>
      </p:pic>
      <p:sp>
        <p:nvSpPr>
          <p:cNvPr id="15" name="Dikdörtgen 14">
            <a:extLst>
              <a:ext uri="{FF2B5EF4-FFF2-40B4-BE49-F238E27FC236}">
                <a16:creationId xmlns:a16="http://schemas.microsoft.com/office/drawing/2014/main" id="{A5E1C7C9-D3DE-477C-8EA0-FE1DF44B41F0}"/>
              </a:ext>
            </a:extLst>
          </p:cNvPr>
          <p:cNvSpPr/>
          <p:nvPr/>
        </p:nvSpPr>
        <p:spPr>
          <a:xfrm>
            <a:off x="1153806" y="4755979"/>
            <a:ext cx="6096000" cy="1200329"/>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İş süreçlerinin belirlenmesi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İş akış şemalarının oluşturulması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Görev tanımlarının belirlenmesi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Sorumluluk matrisi oluşturulması</a:t>
            </a:r>
          </a:p>
        </p:txBody>
      </p:sp>
      <p:sp>
        <p:nvSpPr>
          <p:cNvPr id="19" name="Dikdörtgen 18">
            <a:extLst>
              <a:ext uri="{FF2B5EF4-FFF2-40B4-BE49-F238E27FC236}">
                <a16:creationId xmlns:a16="http://schemas.microsoft.com/office/drawing/2014/main" id="{A98293EF-C541-484A-A849-8F6DF5DF0AD8}"/>
              </a:ext>
            </a:extLst>
          </p:cNvPr>
          <p:cNvSpPr/>
          <p:nvPr/>
        </p:nvSpPr>
        <p:spPr>
          <a:xfrm>
            <a:off x="1215017" y="3751141"/>
            <a:ext cx="446917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rPr>
              <a:t>İşlerin yapılış biçimini standardize ederek işleri kişiye bağımlılıktan kurtarır.</a:t>
            </a:r>
          </a:p>
        </p:txBody>
      </p:sp>
      <p:sp>
        <p:nvSpPr>
          <p:cNvPr id="27" name="Dikdörtgen 26">
            <a:extLst>
              <a:ext uri="{FF2B5EF4-FFF2-40B4-BE49-F238E27FC236}">
                <a16:creationId xmlns:a16="http://schemas.microsoft.com/office/drawing/2014/main" id="{1DBAB976-D2E2-4952-9825-FF7A0513722B}"/>
              </a:ext>
            </a:extLst>
          </p:cNvPr>
          <p:cNvSpPr/>
          <p:nvPr/>
        </p:nvSpPr>
        <p:spPr>
          <a:xfrm>
            <a:off x="6599418" y="4768196"/>
            <a:ext cx="4603162" cy="12003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Kurumsallaşma toplantısı ile yöneticiler ve personelin iletişiminin artması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Çalışan memnuniyet anketlerinin yapılması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Arial" panose="020B0604020202020204" pitchFamily="34" charset="0"/>
              </a:rPr>
              <a:t>Etik ile ilgili çalışmalar</a:t>
            </a:r>
            <a:endParaRPr kumimoji="0" lang="tr-T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23" name="Dikdörtgen 22">
            <a:extLst>
              <a:ext uri="{FF2B5EF4-FFF2-40B4-BE49-F238E27FC236}">
                <a16:creationId xmlns:a16="http://schemas.microsoft.com/office/drawing/2014/main" id="{781C0D39-15DD-4432-8B93-5F30A898C9F8}"/>
              </a:ext>
            </a:extLst>
          </p:cNvPr>
          <p:cNvSpPr/>
          <p:nvPr/>
        </p:nvSpPr>
        <p:spPr>
          <a:xfrm>
            <a:off x="6720045" y="3755008"/>
            <a:ext cx="52487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Myriad Pro" panose="020B0503030403020204" pitchFamily="34" charset="0"/>
                <a:ea typeface="+mn-ea"/>
                <a:cs typeface="Arial" panose="020B0604020202020204" pitchFamily="34" charset="0"/>
              </a:rPr>
              <a:t>Çalışanların kuruma bağlılık düzeyini 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Myriad Pro" panose="020B0503030403020204" pitchFamily="34" charset="0"/>
                <a:ea typeface="+mn-ea"/>
                <a:cs typeface="Arial" panose="020B0604020202020204" pitchFamily="34" charset="0"/>
              </a:rPr>
              <a:t>kurumsal aidiyetini güçlendirir.</a:t>
            </a:r>
          </a:p>
        </p:txBody>
      </p:sp>
      <p:sp>
        <p:nvSpPr>
          <p:cNvPr id="9" name="Dikdörtgen: Üst Köşelerinden Biri Yuvarlatılmış, Biri Kesik 8">
            <a:extLst>
              <a:ext uri="{FF2B5EF4-FFF2-40B4-BE49-F238E27FC236}">
                <a16:creationId xmlns:a16="http://schemas.microsoft.com/office/drawing/2014/main" id="{59D47AFE-D7B2-45DD-9847-F0ADCD346AE2}"/>
              </a:ext>
            </a:extLst>
          </p:cNvPr>
          <p:cNvSpPr/>
          <p:nvPr/>
        </p:nvSpPr>
        <p:spPr>
          <a:xfrm>
            <a:off x="1031819" y="4664578"/>
            <a:ext cx="4071892" cy="1568441"/>
          </a:xfrm>
          <a:prstGeom prst="snip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Dikdörtgen 27">
            <a:extLst>
              <a:ext uri="{FF2B5EF4-FFF2-40B4-BE49-F238E27FC236}">
                <a16:creationId xmlns:a16="http://schemas.microsoft.com/office/drawing/2014/main" id="{12182139-A52F-4AF2-8639-A1D33DBDAB73}"/>
              </a:ext>
            </a:extLst>
          </p:cNvPr>
          <p:cNvSpPr/>
          <p:nvPr/>
        </p:nvSpPr>
        <p:spPr>
          <a:xfrm>
            <a:off x="772074" y="3527487"/>
            <a:ext cx="64147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tr-TR" sz="80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9" name="Dikdörtgen 28">
            <a:extLst>
              <a:ext uri="{FF2B5EF4-FFF2-40B4-BE49-F238E27FC236}">
                <a16:creationId xmlns:a16="http://schemas.microsoft.com/office/drawing/2014/main" id="{6DC302E6-D0A8-4486-AA68-471DCC44D1E8}"/>
              </a:ext>
            </a:extLst>
          </p:cNvPr>
          <p:cNvSpPr/>
          <p:nvPr/>
        </p:nvSpPr>
        <p:spPr>
          <a:xfrm rot="10800000">
            <a:off x="5054661" y="4074305"/>
            <a:ext cx="641478" cy="26468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tr-TR" sz="16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0" name="Dikdörtgen: Üst Köşelerinden Biri Yuvarlatılmış, Biri Kesik 29">
            <a:extLst>
              <a:ext uri="{FF2B5EF4-FFF2-40B4-BE49-F238E27FC236}">
                <a16:creationId xmlns:a16="http://schemas.microsoft.com/office/drawing/2014/main" id="{7F899598-69F2-4202-9546-990975746286}"/>
              </a:ext>
            </a:extLst>
          </p:cNvPr>
          <p:cNvSpPr/>
          <p:nvPr/>
        </p:nvSpPr>
        <p:spPr>
          <a:xfrm>
            <a:off x="6472637" y="4664578"/>
            <a:ext cx="4856724" cy="1568442"/>
          </a:xfrm>
          <a:prstGeom prst="snip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Dikdörtgen 30">
            <a:extLst>
              <a:ext uri="{FF2B5EF4-FFF2-40B4-BE49-F238E27FC236}">
                <a16:creationId xmlns:a16="http://schemas.microsoft.com/office/drawing/2014/main" id="{E56D9FC2-73BB-4FC9-A909-10C3EC30779E}"/>
              </a:ext>
            </a:extLst>
          </p:cNvPr>
          <p:cNvSpPr/>
          <p:nvPr/>
        </p:nvSpPr>
        <p:spPr>
          <a:xfrm rot="10800000">
            <a:off x="11291707" y="4074305"/>
            <a:ext cx="641478" cy="26468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tr-TR" sz="16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2" name="Dikdörtgen 31">
            <a:extLst>
              <a:ext uri="{FF2B5EF4-FFF2-40B4-BE49-F238E27FC236}">
                <a16:creationId xmlns:a16="http://schemas.microsoft.com/office/drawing/2014/main" id="{8E8D5AF6-53E2-4F7F-BA19-6FDD1008BF58}"/>
              </a:ext>
            </a:extLst>
          </p:cNvPr>
          <p:cNvSpPr/>
          <p:nvPr/>
        </p:nvSpPr>
        <p:spPr>
          <a:xfrm>
            <a:off x="6276623" y="3551457"/>
            <a:ext cx="64147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tr-TR" sz="80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Dikdörtgen 12">
            <a:extLst>
              <a:ext uri="{FF2B5EF4-FFF2-40B4-BE49-F238E27FC236}">
                <a16:creationId xmlns:a16="http://schemas.microsoft.com/office/drawing/2014/main" id="{3240FCE3-8A2F-4E6A-A9ED-2B9E8C2B8FBD}"/>
              </a:ext>
            </a:extLst>
          </p:cNvPr>
          <p:cNvSpPr/>
          <p:nvPr/>
        </p:nvSpPr>
        <p:spPr>
          <a:xfrm>
            <a:off x="0" y="1"/>
            <a:ext cx="5684195" cy="33937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589473" y="1223470"/>
            <a:ext cx="4514238" cy="1308787"/>
          </a:xfrm>
        </p:spPr>
        <p:txBody>
          <a:bodyPr/>
          <a:lstStyle/>
          <a:p>
            <a:r>
              <a:rPr lang="tr-TR" sz="2400" b="0" dirty="0">
                <a:latin typeface="Myriad Pro" panose="020B0503030403020204" pitchFamily="34" charset="0"/>
              </a:rPr>
              <a:t>İç Kontrol Uygulamalarının</a:t>
            </a:r>
            <a:r>
              <a:rPr lang="tr-TR" sz="2200" dirty="0">
                <a:latin typeface="Myriad Pro" panose="020B0503030403020204" pitchFamily="34" charset="0"/>
              </a:rPr>
              <a:t> </a:t>
            </a:r>
            <a:r>
              <a:rPr lang="tr-TR" sz="3200" dirty="0">
                <a:latin typeface="Myriad Pro" panose="020B0503030403020204" pitchFamily="34" charset="0"/>
              </a:rPr>
              <a:t>YÖNETİCİ VE PERSONELE FAYDALARI</a:t>
            </a:r>
            <a:br>
              <a:rPr lang="tr-TR" sz="2200" dirty="0">
                <a:latin typeface="Myriad Pro" panose="020B0503030403020204" pitchFamily="34" charset="0"/>
              </a:rPr>
            </a:br>
            <a:endParaRPr lang="tr-TR" sz="2200" dirty="0"/>
          </a:p>
        </p:txBody>
      </p:sp>
    </p:spTree>
    <p:extLst>
      <p:ext uri="{BB962C8B-B14F-4D97-AF65-F5344CB8AC3E}">
        <p14:creationId xmlns:p14="http://schemas.microsoft.com/office/powerpoint/2010/main" val="3402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D9645C0A-DD17-4CAC-BCDD-6770AB415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302" b="-1826"/>
          <a:stretch/>
        </p:blipFill>
        <p:spPr>
          <a:xfrm>
            <a:off x="0" y="-1"/>
            <a:ext cx="12192000" cy="3484035"/>
          </a:xfrm>
          <a:prstGeom prst="rect">
            <a:avLst/>
          </a:prstGeom>
        </p:spPr>
      </p:pic>
      <p:sp>
        <p:nvSpPr>
          <p:cNvPr id="13" name="Dikdörtgen 12">
            <a:extLst>
              <a:ext uri="{FF2B5EF4-FFF2-40B4-BE49-F238E27FC236}">
                <a16:creationId xmlns:a16="http://schemas.microsoft.com/office/drawing/2014/main" id="{3240FCE3-8A2F-4E6A-A9ED-2B9E8C2B8FBD}"/>
              </a:ext>
            </a:extLst>
          </p:cNvPr>
          <p:cNvSpPr/>
          <p:nvPr/>
        </p:nvSpPr>
        <p:spPr>
          <a:xfrm>
            <a:off x="0" y="1"/>
            <a:ext cx="5684195" cy="33937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589473" y="1223470"/>
            <a:ext cx="4514238" cy="1308787"/>
          </a:xfrm>
        </p:spPr>
        <p:txBody>
          <a:bodyPr/>
          <a:lstStyle/>
          <a:p>
            <a:r>
              <a:rPr lang="tr-TR" sz="2400" b="0" dirty="0">
                <a:latin typeface="Myriad Pro" panose="020B0503030403020204" pitchFamily="34" charset="0"/>
              </a:rPr>
              <a:t>İç Kontrol Uygulamalarının</a:t>
            </a:r>
            <a:r>
              <a:rPr lang="tr-TR" sz="2200" dirty="0">
                <a:latin typeface="Myriad Pro" panose="020B0503030403020204" pitchFamily="34" charset="0"/>
              </a:rPr>
              <a:t> </a:t>
            </a:r>
            <a:r>
              <a:rPr lang="tr-TR" sz="3200" dirty="0">
                <a:latin typeface="Myriad Pro" panose="020B0503030403020204" pitchFamily="34" charset="0"/>
              </a:rPr>
              <a:t>YÖNETİCİ VE PERSONELE FAYDALARI</a:t>
            </a:r>
            <a:br>
              <a:rPr lang="tr-TR" sz="2200" dirty="0">
                <a:latin typeface="Myriad Pro" panose="020B0503030403020204" pitchFamily="34" charset="0"/>
              </a:rPr>
            </a:br>
            <a:endParaRPr lang="tr-TR" sz="2200" dirty="0"/>
          </a:p>
        </p:txBody>
      </p:sp>
      <p:sp>
        <p:nvSpPr>
          <p:cNvPr id="16" name="Dikdörtgen 15">
            <a:extLst>
              <a:ext uri="{FF2B5EF4-FFF2-40B4-BE49-F238E27FC236}">
                <a16:creationId xmlns:a16="http://schemas.microsoft.com/office/drawing/2014/main" id="{A98293EF-C541-484A-A849-8F6DF5DF0AD8}"/>
              </a:ext>
            </a:extLst>
          </p:cNvPr>
          <p:cNvSpPr/>
          <p:nvPr/>
        </p:nvSpPr>
        <p:spPr>
          <a:xfrm>
            <a:off x="1123406" y="3873997"/>
            <a:ext cx="102241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Birim risklerinin ve hassas (kritik) görevlerin yöneticiler ve personel tarafından bilinmesini ve yönetilmesini sağlar.</a:t>
            </a:r>
          </a:p>
        </p:txBody>
      </p:sp>
      <p:sp>
        <p:nvSpPr>
          <p:cNvPr id="17" name="Dikdörtgen 16">
            <a:extLst>
              <a:ext uri="{FF2B5EF4-FFF2-40B4-BE49-F238E27FC236}">
                <a16:creationId xmlns:a16="http://schemas.microsoft.com/office/drawing/2014/main" id="{05E6A336-7413-4D77-8A8B-BB349700F64C}"/>
              </a:ext>
            </a:extLst>
          </p:cNvPr>
          <p:cNvSpPr/>
          <p:nvPr/>
        </p:nvSpPr>
        <p:spPr>
          <a:xfrm>
            <a:off x="1123406" y="5104468"/>
            <a:ext cx="1022418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Yeni başlayan yönetici ve personelin işlere bütüncül bir yaklaşımla hakim olmasını sağlar.</a:t>
            </a:r>
          </a:p>
        </p:txBody>
      </p:sp>
    </p:spTree>
    <p:extLst>
      <p:ext uri="{BB962C8B-B14F-4D97-AF65-F5344CB8AC3E}">
        <p14:creationId xmlns:p14="http://schemas.microsoft.com/office/powerpoint/2010/main" val="4857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nvPr>
        </p:nvGraphicFramePr>
        <p:xfrm>
          <a:off x="1048110" y="3014692"/>
          <a:ext cx="10694755" cy="53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nvPr>
        </p:nvGraphicFramePr>
        <p:xfrm>
          <a:off x="1048110" y="3591619"/>
          <a:ext cx="10694755" cy="5388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nvPr>
        </p:nvGraphicFramePr>
        <p:xfrm>
          <a:off x="1048110" y="4222233"/>
          <a:ext cx="10694755" cy="5388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yagram 8"/>
          <p:cNvGraphicFramePr/>
          <p:nvPr>
            <p:extLst/>
          </p:nvPr>
        </p:nvGraphicFramePr>
        <p:xfrm>
          <a:off x="1048110" y="4835339"/>
          <a:ext cx="10694755" cy="5388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yagram 9"/>
          <p:cNvGraphicFramePr/>
          <p:nvPr>
            <p:extLst/>
          </p:nvPr>
        </p:nvGraphicFramePr>
        <p:xfrm>
          <a:off x="1059653" y="1822152"/>
          <a:ext cx="10671668" cy="5388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yagram 10"/>
          <p:cNvGraphicFramePr/>
          <p:nvPr>
            <p:extLst>
              <p:ext uri="{D42A27DB-BD31-4B8C-83A1-F6EECF244321}">
                <p14:modId xmlns:p14="http://schemas.microsoft.com/office/powerpoint/2010/main" val="1561469413"/>
              </p:ext>
            </p:extLst>
          </p:nvPr>
        </p:nvGraphicFramePr>
        <p:xfrm>
          <a:off x="1048109" y="2413851"/>
          <a:ext cx="10694756" cy="53881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5" name="Diyagram 4"/>
          <p:cNvGraphicFramePr/>
          <p:nvPr>
            <p:extLst>
              <p:ext uri="{D42A27DB-BD31-4B8C-83A1-F6EECF244321}">
                <p14:modId xmlns:p14="http://schemas.microsoft.com/office/powerpoint/2010/main" val="3693989762"/>
              </p:ext>
            </p:extLst>
          </p:nvPr>
        </p:nvGraphicFramePr>
        <p:xfrm>
          <a:off x="1059654" y="5521156"/>
          <a:ext cx="10671666" cy="46877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2" name="Unvan 3">
            <a:extLst>
              <a:ext uri="{FF2B5EF4-FFF2-40B4-BE49-F238E27FC236}">
                <a16:creationId xmlns:a16="http://schemas.microsoft.com/office/drawing/2014/main" id="{8F8391F1-97D4-4EC4-AE3F-097DCC05DD8A}"/>
              </a:ext>
            </a:extLst>
          </p:cNvPr>
          <p:cNvSpPr>
            <a:spLocks noGrp="1"/>
          </p:cNvSpPr>
          <p:nvPr>
            <p:ph type="title"/>
          </p:nvPr>
        </p:nvSpPr>
        <p:spPr>
          <a:xfrm>
            <a:off x="1202618" y="227330"/>
            <a:ext cx="8873537" cy="728889"/>
          </a:xfrm>
          <a:noFill/>
        </p:spPr>
        <p:txBody>
          <a:bodyPr vert="horz" lIns="93297" tIns="46649" rIns="93297" bIns="46649" rtlCol="0" anchor="ctr">
            <a:noAutofit/>
          </a:bodyPr>
          <a:lstStyle/>
          <a:p>
            <a:r>
              <a:rPr lang="tr-TR" sz="1800" dirty="0"/>
              <a:t>2025-2026 Kamu İç Kontrol Standartlarına Uyum Eylem Planı Eylemlerinin Standartlara Göre Dağılımı</a:t>
            </a:r>
          </a:p>
        </p:txBody>
      </p:sp>
    </p:spTree>
    <p:extLst>
      <p:ext uri="{BB962C8B-B14F-4D97-AF65-F5344CB8AC3E}">
        <p14:creationId xmlns:p14="http://schemas.microsoft.com/office/powerpoint/2010/main" val="1512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3">
            <a:extLst>
              <a:ext uri="{FF2B5EF4-FFF2-40B4-BE49-F238E27FC236}">
                <a16:creationId xmlns:a16="http://schemas.microsoft.com/office/drawing/2014/main" id="{8F8391F1-97D4-4EC4-AE3F-097DCC05DD8A}"/>
              </a:ext>
            </a:extLst>
          </p:cNvPr>
          <p:cNvSpPr txBox="1">
            <a:spLocks/>
          </p:cNvSpPr>
          <p:nvPr/>
        </p:nvSpPr>
        <p:spPr>
          <a:xfrm>
            <a:off x="1340109" y="313914"/>
            <a:ext cx="9433185" cy="482758"/>
          </a:xfrm>
          <a:prstGeom prst="rect">
            <a:avLst/>
          </a:prstGeom>
          <a:noFill/>
        </p:spPr>
        <p:txBody>
          <a:bodyPr vert="horz" lIns="93297" tIns="46649" rIns="93297" bIns="46649" rtlCol="0" anchor="ctr">
            <a:noAutofit/>
          </a:bodyPr>
          <a:lstStyle>
            <a:lvl1pPr algn="l" defTabSz="914400" rtl="0" eaLnBrk="1" latinLnBrk="0" hangingPunct="1">
              <a:lnSpc>
                <a:spcPct val="90000"/>
              </a:lnSpc>
              <a:spcBef>
                <a:spcPct val="0"/>
              </a:spcBef>
              <a:buNone/>
              <a:defRPr sz="2500" b="1" kern="1200">
                <a:solidFill>
                  <a:srgbClr val="DC0C15"/>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Arial" panose="020B0604020202020204" pitchFamily="34" charset="0"/>
                <a:ea typeface="+mj-ea"/>
                <a:cs typeface="+mj-cs"/>
              </a:rPr>
              <a:t>2025-2026 Kamu İç Kontrol Standartlarına Uyum Eylem Planı Eylemlerinin Harcama Birimlerine Göre Dağılımı</a:t>
            </a:r>
          </a:p>
        </p:txBody>
      </p:sp>
      <p:graphicFrame>
        <p:nvGraphicFramePr>
          <p:cNvPr id="4" name="Nesne 3">
            <a:extLst>
              <a:ext uri="{FF2B5EF4-FFF2-40B4-BE49-F238E27FC236}">
                <a16:creationId xmlns:a16="http://schemas.microsoft.com/office/drawing/2014/main" id="{839E4435-D8C7-4651-86B2-9A5DB516BE29}"/>
              </a:ext>
            </a:extLst>
          </p:cNvPr>
          <p:cNvGraphicFramePr>
            <a:graphicFrameLocks noChangeAspect="1"/>
          </p:cNvGraphicFramePr>
          <p:nvPr>
            <p:extLst>
              <p:ext uri="{D42A27DB-BD31-4B8C-83A1-F6EECF244321}">
                <p14:modId xmlns:p14="http://schemas.microsoft.com/office/powerpoint/2010/main" val="2766183772"/>
              </p:ext>
            </p:extLst>
          </p:nvPr>
        </p:nvGraphicFramePr>
        <p:xfrm>
          <a:off x="1026432" y="2176852"/>
          <a:ext cx="9408328" cy="3309548"/>
        </p:xfrm>
        <a:graphic>
          <a:graphicData uri="http://schemas.openxmlformats.org/presentationml/2006/ole">
            <mc:AlternateContent xmlns:mc="http://schemas.openxmlformats.org/markup-compatibility/2006">
              <mc:Choice xmlns:v="urn:schemas-microsoft-com:vml" Requires="v">
                <p:oleObj spid="_x0000_s1029" name="Document" r:id="rId4" imgW="7003933" imgH="2467770" progId="Word.Document.12">
                  <p:embed/>
                </p:oleObj>
              </mc:Choice>
              <mc:Fallback>
                <p:oleObj name="Document" r:id="rId4" imgW="7003933" imgH="2467770" progId="Word.Document.12">
                  <p:embed/>
                  <p:pic>
                    <p:nvPicPr>
                      <p:cNvPr id="0" name=""/>
                      <p:cNvPicPr/>
                      <p:nvPr/>
                    </p:nvPicPr>
                    <p:blipFill>
                      <a:blip r:embed="rId5"/>
                      <a:stretch>
                        <a:fillRect/>
                      </a:stretch>
                    </p:blipFill>
                    <p:spPr>
                      <a:xfrm>
                        <a:off x="1026432" y="2176852"/>
                        <a:ext cx="9408328" cy="3309548"/>
                      </a:xfrm>
                      <a:prstGeom prst="rect">
                        <a:avLst/>
                      </a:prstGeom>
                    </p:spPr>
                  </p:pic>
                </p:oleObj>
              </mc:Fallback>
            </mc:AlternateContent>
          </a:graphicData>
        </a:graphic>
      </p:graphicFrame>
    </p:spTree>
    <p:extLst>
      <p:ext uri="{BB962C8B-B14F-4D97-AF65-F5344CB8AC3E}">
        <p14:creationId xmlns:p14="http://schemas.microsoft.com/office/powerpoint/2010/main" val="309701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FD46CB-6D55-4C46-B539-58A30345CAF3}"/>
              </a:ext>
            </a:extLst>
          </p:cNvPr>
          <p:cNvPicPr>
            <a:picLocks noChangeAspect="1"/>
          </p:cNvPicPr>
          <p:nvPr/>
        </p:nvPicPr>
        <p:blipFill>
          <a:blip r:embed="rId3"/>
          <a:stretch>
            <a:fillRect/>
          </a:stretch>
        </p:blipFill>
        <p:spPr>
          <a:xfrm>
            <a:off x="776482" y="1753922"/>
            <a:ext cx="3409007" cy="4297584"/>
          </a:xfrm>
          <a:prstGeom prst="rect">
            <a:avLst/>
          </a:prstGeom>
        </p:spPr>
      </p:pic>
      <p:pic>
        <p:nvPicPr>
          <p:cNvPr id="7" name="Resim 6">
            <a:extLst>
              <a:ext uri="{FF2B5EF4-FFF2-40B4-BE49-F238E27FC236}">
                <a16:creationId xmlns:a16="http://schemas.microsoft.com/office/drawing/2014/main" id="{CBA53230-2D54-4477-AF00-974690F3C32D}"/>
              </a:ext>
            </a:extLst>
          </p:cNvPr>
          <p:cNvPicPr>
            <a:picLocks noChangeAspect="1"/>
          </p:cNvPicPr>
          <p:nvPr/>
        </p:nvPicPr>
        <p:blipFill>
          <a:blip r:embed="rId4"/>
          <a:stretch>
            <a:fillRect/>
          </a:stretch>
        </p:blipFill>
        <p:spPr>
          <a:xfrm>
            <a:off x="4889482" y="2136206"/>
            <a:ext cx="2826554" cy="3915300"/>
          </a:xfrm>
          <a:prstGeom prst="rect">
            <a:avLst/>
          </a:prstGeom>
        </p:spPr>
      </p:pic>
      <p:pic>
        <p:nvPicPr>
          <p:cNvPr id="8" name="Resim 7">
            <a:extLst>
              <a:ext uri="{FF2B5EF4-FFF2-40B4-BE49-F238E27FC236}">
                <a16:creationId xmlns:a16="http://schemas.microsoft.com/office/drawing/2014/main" id="{EBA9A0D2-9D01-46F9-8153-F41202C6D898}"/>
              </a:ext>
            </a:extLst>
          </p:cNvPr>
          <p:cNvPicPr>
            <a:picLocks noChangeAspect="1"/>
          </p:cNvPicPr>
          <p:nvPr/>
        </p:nvPicPr>
        <p:blipFill>
          <a:blip r:embed="rId5"/>
          <a:stretch>
            <a:fillRect/>
          </a:stretch>
        </p:blipFill>
        <p:spPr>
          <a:xfrm>
            <a:off x="8019322" y="2049849"/>
            <a:ext cx="3396196" cy="4088014"/>
          </a:xfrm>
          <a:prstGeom prst="rect">
            <a:avLst/>
          </a:prstGeom>
        </p:spPr>
      </p:pic>
      <p:sp>
        <p:nvSpPr>
          <p:cNvPr id="9" name="Metin kutusu 8">
            <a:extLst>
              <a:ext uri="{FF2B5EF4-FFF2-40B4-BE49-F238E27FC236}">
                <a16:creationId xmlns:a16="http://schemas.microsoft.com/office/drawing/2014/main" id="{FC190EED-E9DE-4C31-A4B1-3164D97643B1}"/>
              </a:ext>
            </a:extLst>
          </p:cNvPr>
          <p:cNvSpPr txBox="1"/>
          <p:nvPr/>
        </p:nvSpPr>
        <p:spPr>
          <a:xfrm>
            <a:off x="1222310" y="1035698"/>
            <a:ext cx="10435804" cy="646331"/>
          </a:xfrm>
          <a:prstGeom prst="rect">
            <a:avLst/>
          </a:prstGeom>
          <a:noFill/>
        </p:spPr>
        <p:txBody>
          <a:bodyPr wrap="square" rtlCol="0">
            <a:spAutoFit/>
          </a:bodyPr>
          <a:lstStyle/>
          <a:p>
            <a:r>
              <a:rPr lang="tr-TR" dirty="0"/>
              <a:t>2025-2026 Kamu İç Kontrol Standartlarına Uyum Eylem Planı Bakanlık makam onayı ile yürürlüğe girmiş olup bu kapsamda tüm harcama birimlerince eylemlerin uygulanması gerekmektedir.</a:t>
            </a:r>
          </a:p>
        </p:txBody>
      </p:sp>
      <p:sp>
        <p:nvSpPr>
          <p:cNvPr id="10" name="Metin kutusu 9">
            <a:extLst>
              <a:ext uri="{FF2B5EF4-FFF2-40B4-BE49-F238E27FC236}">
                <a16:creationId xmlns:a16="http://schemas.microsoft.com/office/drawing/2014/main" id="{E5A7BE4C-178E-4AE1-8BE6-64D71A28FCEA}"/>
              </a:ext>
            </a:extLst>
          </p:cNvPr>
          <p:cNvSpPr txBox="1"/>
          <p:nvPr/>
        </p:nvSpPr>
        <p:spPr>
          <a:xfrm>
            <a:off x="1129006" y="535471"/>
            <a:ext cx="3056484" cy="369332"/>
          </a:xfrm>
          <a:prstGeom prst="rect">
            <a:avLst/>
          </a:prstGeom>
          <a:noFill/>
        </p:spPr>
        <p:txBody>
          <a:bodyPr wrap="square" rtlCol="0">
            <a:spAutoFit/>
          </a:bodyPr>
          <a:lstStyle/>
          <a:p>
            <a:r>
              <a:rPr lang="tr-TR" b="1" dirty="0">
                <a:solidFill>
                  <a:schemeClr val="bg1"/>
                </a:solidFill>
              </a:rPr>
              <a:t>EYLEM PLANI MAKAM ONAYI</a:t>
            </a:r>
          </a:p>
        </p:txBody>
      </p:sp>
    </p:spTree>
    <p:extLst>
      <p:ext uri="{BB962C8B-B14F-4D97-AF65-F5344CB8AC3E}">
        <p14:creationId xmlns:p14="http://schemas.microsoft.com/office/powerpoint/2010/main" val="4439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898321" y="166007"/>
            <a:ext cx="6691993" cy="6691993"/>
          </a:xfrm>
          <a:prstGeom prst="rect">
            <a:avLst/>
          </a:prstGeom>
        </p:spPr>
      </p:pic>
    </p:spTree>
    <p:extLst>
      <p:ext uri="{BB962C8B-B14F-4D97-AF65-F5344CB8AC3E}">
        <p14:creationId xmlns:p14="http://schemas.microsoft.com/office/powerpoint/2010/main" val="327884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E5A7BE4C-178E-4AE1-8BE6-64D71A28FCEA}"/>
              </a:ext>
            </a:extLst>
          </p:cNvPr>
          <p:cNvSpPr txBox="1"/>
          <p:nvPr/>
        </p:nvSpPr>
        <p:spPr>
          <a:xfrm>
            <a:off x="1129006" y="535471"/>
            <a:ext cx="11352219" cy="369332"/>
          </a:xfrm>
          <a:prstGeom prst="rect">
            <a:avLst/>
          </a:prstGeom>
          <a:noFill/>
        </p:spPr>
        <p:txBody>
          <a:bodyPr wrap="square" rtlCol="0" anchor="t">
            <a:spAutoFit/>
          </a:bodyPr>
          <a:lstStyle/>
          <a:p>
            <a:r>
              <a:rPr lang="tr-TR" b="1">
                <a:solidFill>
                  <a:schemeClr val="bg1"/>
                </a:solidFill>
              </a:rPr>
              <a:t>2025-2026</a:t>
            </a:r>
            <a:r>
              <a:rPr lang="tr-TR" b="1">
                <a:solidFill>
                  <a:schemeClr val="bg1"/>
                </a:solidFill>
                <a:cs typeface="Calibri"/>
              </a:rPr>
              <a:t> KAMU İÇ KONTROL STANDARTLARI UYUM EYLEM PLANI </a:t>
            </a:r>
            <a:endParaRPr lang="tr-TR" b="1" dirty="0">
              <a:solidFill>
                <a:schemeClr val="bg1"/>
              </a:solidFill>
            </a:endParaRPr>
          </a:p>
        </p:txBody>
      </p:sp>
      <p:sp>
        <p:nvSpPr>
          <p:cNvPr id="11" name="Metin kutusu 9">
            <a:extLst/>
          </p:cNvPr>
          <p:cNvSpPr txBox="1"/>
          <p:nvPr/>
        </p:nvSpPr>
        <p:spPr>
          <a:xfrm>
            <a:off x="1833495" y="2260753"/>
            <a:ext cx="8534257" cy="2800767"/>
          </a:xfrm>
          <a:prstGeom prst="rect">
            <a:avLst/>
          </a:prstGeom>
          <a:noFill/>
        </p:spPr>
        <p:txBody>
          <a:bodyPr wrap="square" rtlCol="0" anchor="t">
            <a:spAutoFit/>
          </a:bodyPr>
          <a:lstStyle/>
          <a:p>
            <a:pPr algn="ctr"/>
            <a:r>
              <a:rPr lang="tr-TR" sz="4400" b="1">
                <a:solidFill>
                  <a:srgbClr val="FF0000"/>
                </a:solidFill>
                <a:cs typeface="Calibri"/>
              </a:rPr>
              <a:t>İZLEME VE DEĞERLENDİRME BİRİMİ 2025-2026 KAMU İÇ KONTROL STANDARTLARI UYUM EYLEM PLANI EYLEMLERİ</a:t>
            </a:r>
            <a:endParaRPr lang="en-US"/>
          </a:p>
        </p:txBody>
      </p:sp>
    </p:spTree>
    <p:extLst>
      <p:ext uri="{BB962C8B-B14F-4D97-AF65-F5344CB8AC3E}">
        <p14:creationId xmlns:p14="http://schemas.microsoft.com/office/powerpoint/2010/main" val="408250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a:t>
            </a:r>
          </a:p>
        </p:txBody>
      </p:sp>
      <p:grpSp>
        <p:nvGrpSpPr>
          <p:cNvPr id="6" name="Grup 5">
            <a:extLst>
              <a:ext uri="{FF2B5EF4-FFF2-40B4-BE49-F238E27FC236}">
                <a16:creationId xmlns:a16="http://schemas.microsoft.com/office/drawing/2014/main" id="{0F99FD06-0787-424D-9271-F4D54FD970A5}"/>
              </a:ext>
            </a:extLst>
          </p:cNvPr>
          <p:cNvGrpSpPr/>
          <p:nvPr/>
        </p:nvGrpSpPr>
        <p:grpSpPr>
          <a:xfrm>
            <a:off x="5215420" y="1491769"/>
            <a:ext cx="6486074" cy="4861858"/>
            <a:chOff x="2741961" y="1913339"/>
            <a:chExt cx="6755811" cy="3926438"/>
          </a:xfrm>
        </p:grpSpPr>
        <p:sp>
          <p:nvSpPr>
            <p:cNvPr id="7" name="Dikdörtgen 6">
              <a:extLst>
                <a:ext uri="{FF2B5EF4-FFF2-40B4-BE49-F238E27FC236}">
                  <a16:creationId xmlns:a16="http://schemas.microsoft.com/office/drawing/2014/main" id="{36CC6F04-37C2-482B-8798-AAB75D5CDF70}"/>
                </a:ext>
              </a:extLst>
            </p:cNvPr>
            <p:cNvSpPr/>
            <p:nvPr/>
          </p:nvSpPr>
          <p:spPr>
            <a:xfrm rot="463938">
              <a:off x="2741961" y="5014028"/>
              <a:ext cx="6399282" cy="212013"/>
            </a:xfrm>
            <a:prstGeom prst="rect">
              <a:avLst/>
            </a:prstGeom>
            <a:solidFill>
              <a:srgbClr val="FF9933"/>
            </a:solidFill>
            <a:ln>
              <a:solidFill>
                <a:srgbClr val="FF993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endParaRPr>
            </a:p>
          </p:txBody>
        </p:sp>
        <p:sp>
          <p:nvSpPr>
            <p:cNvPr id="8" name="İkizkenar Üçgen 7">
              <a:extLst>
                <a:ext uri="{FF2B5EF4-FFF2-40B4-BE49-F238E27FC236}">
                  <a16:creationId xmlns:a16="http://schemas.microsoft.com/office/drawing/2014/main" id="{37C18E2E-01FB-4F85-A97C-4242F8C05C39}"/>
                </a:ext>
              </a:extLst>
            </p:cNvPr>
            <p:cNvSpPr/>
            <p:nvPr/>
          </p:nvSpPr>
          <p:spPr>
            <a:xfrm>
              <a:off x="5671868" y="5249173"/>
              <a:ext cx="530733" cy="590604"/>
            </a:xfrm>
            <a:prstGeom prst="triangle">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endParaRPr>
            </a:p>
          </p:txBody>
        </p:sp>
        <p:sp>
          <p:nvSpPr>
            <p:cNvPr id="9" name="Dikdörtgen: Yuvarlatılmış Köşeler 8">
              <a:extLst>
                <a:ext uri="{FF2B5EF4-FFF2-40B4-BE49-F238E27FC236}">
                  <a16:creationId xmlns:a16="http://schemas.microsoft.com/office/drawing/2014/main" id="{D80A951A-A5BC-40C6-988E-9C5F0C72F03B}"/>
                </a:ext>
              </a:extLst>
            </p:cNvPr>
            <p:cNvSpPr/>
            <p:nvPr/>
          </p:nvSpPr>
          <p:spPr>
            <a:xfrm rot="464866">
              <a:off x="2859603" y="4171698"/>
              <a:ext cx="2422369" cy="583033"/>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Emir - Komuta</a:t>
              </a:r>
            </a:p>
          </p:txBody>
        </p:sp>
        <p:sp>
          <p:nvSpPr>
            <p:cNvPr id="10" name="Dikdörtgen: Yuvarlatılmış Köşeler 9">
              <a:extLst>
                <a:ext uri="{FF2B5EF4-FFF2-40B4-BE49-F238E27FC236}">
                  <a16:creationId xmlns:a16="http://schemas.microsoft.com/office/drawing/2014/main" id="{2D11FB67-3018-4032-80EA-9C97B7F7099D}"/>
                </a:ext>
              </a:extLst>
            </p:cNvPr>
            <p:cNvSpPr/>
            <p:nvPr/>
          </p:nvSpPr>
          <p:spPr>
            <a:xfrm rot="464866">
              <a:off x="2961680" y="3531680"/>
              <a:ext cx="2422369" cy="5830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Yasal Düzenlemelerle Kural ve Normları Ayrıntılı Belirlemek</a:t>
              </a:r>
            </a:p>
          </p:txBody>
        </p:sp>
        <p:sp>
          <p:nvSpPr>
            <p:cNvPr id="11" name="Dikdörtgen: Yuvarlatılmış Köşeler 10">
              <a:extLst>
                <a:ext uri="{FF2B5EF4-FFF2-40B4-BE49-F238E27FC236}">
                  <a16:creationId xmlns:a16="http://schemas.microsoft.com/office/drawing/2014/main" id="{AA1CC018-8867-451A-9D62-4F0AFFB0F66B}"/>
                </a:ext>
              </a:extLst>
            </p:cNvPr>
            <p:cNvSpPr/>
            <p:nvPr/>
          </p:nvSpPr>
          <p:spPr>
            <a:xfrm rot="464866">
              <a:off x="6790798" y="4650634"/>
              <a:ext cx="2400741" cy="583033"/>
            </a:xfrm>
            <a:prstGeom prst="roundRect">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Mal ve Hizmetlerde Kalite</a:t>
              </a:r>
            </a:p>
          </p:txBody>
        </p:sp>
        <p:sp>
          <p:nvSpPr>
            <p:cNvPr id="12" name="Dikdörtgen: Yuvarlatılmış Köşeler 11">
              <a:extLst>
                <a:ext uri="{FF2B5EF4-FFF2-40B4-BE49-F238E27FC236}">
                  <a16:creationId xmlns:a16="http://schemas.microsoft.com/office/drawing/2014/main" id="{B9670A0A-737E-4CEB-85D6-9928FF233361}"/>
                </a:ext>
              </a:extLst>
            </p:cNvPr>
            <p:cNvSpPr/>
            <p:nvPr/>
          </p:nvSpPr>
          <p:spPr>
            <a:xfrm rot="464866">
              <a:off x="6892876" y="4022737"/>
              <a:ext cx="2400741" cy="583033"/>
            </a:xfrm>
            <a:prstGeom prst="roundRect">
              <a:avLst/>
            </a:prstGeom>
            <a:solidFill>
              <a:schemeClr val="accent5">
                <a:lumMod val="75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Karar Almaya ve Yönetime Katılma</a:t>
              </a:r>
            </a:p>
          </p:txBody>
        </p:sp>
        <p:sp>
          <p:nvSpPr>
            <p:cNvPr id="13" name="Dikdörtgen: Yuvarlatılmış Köşeler 12">
              <a:extLst>
                <a:ext uri="{FF2B5EF4-FFF2-40B4-BE49-F238E27FC236}">
                  <a16:creationId xmlns:a16="http://schemas.microsoft.com/office/drawing/2014/main" id="{002E7671-C834-46FC-B72F-E200302506AF}"/>
                </a:ext>
              </a:extLst>
            </p:cNvPr>
            <p:cNvSpPr/>
            <p:nvPr/>
          </p:nvSpPr>
          <p:spPr>
            <a:xfrm rot="464866">
              <a:off x="6994953" y="3391555"/>
              <a:ext cx="2400741" cy="583033"/>
            </a:xfrm>
            <a:prstGeom prst="roundRect">
              <a:avLst/>
            </a:prstGeom>
            <a:solidFill>
              <a:srgbClr val="BF9000"/>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Yasal Düzenlemelerin Sayıca Azaltılması ve Sadeleştirilmesi</a:t>
              </a:r>
            </a:p>
          </p:txBody>
        </p:sp>
        <p:sp>
          <p:nvSpPr>
            <p:cNvPr id="14" name="Dikdörtgen: Yuvarlatılmış Köşeler 13">
              <a:extLst>
                <a:ext uri="{FF2B5EF4-FFF2-40B4-BE49-F238E27FC236}">
                  <a16:creationId xmlns:a16="http://schemas.microsoft.com/office/drawing/2014/main" id="{8B434F10-8CFD-4A8A-8B15-1DCDEE008AE3}"/>
                </a:ext>
              </a:extLst>
            </p:cNvPr>
            <p:cNvSpPr/>
            <p:nvPr/>
          </p:nvSpPr>
          <p:spPr>
            <a:xfrm rot="464866">
              <a:off x="7097031" y="2763661"/>
              <a:ext cx="2400741" cy="583033"/>
            </a:xfrm>
            <a:prstGeom prst="roundRect">
              <a:avLst/>
            </a:prstGeom>
            <a:solidFill>
              <a:srgbClr val="FFC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Esnek – Katılımcı Yönetim</a:t>
              </a:r>
            </a:p>
          </p:txBody>
        </p:sp>
        <p:sp>
          <p:nvSpPr>
            <p:cNvPr id="15" name="Dikdörtgen: Yuvarlatılmış Köşeler 14">
              <a:extLst>
                <a:ext uri="{FF2B5EF4-FFF2-40B4-BE49-F238E27FC236}">
                  <a16:creationId xmlns:a16="http://schemas.microsoft.com/office/drawing/2014/main" id="{FDBA9006-06D9-4FE5-AECB-5F1B5F4E7109}"/>
                </a:ext>
              </a:extLst>
            </p:cNvPr>
            <p:cNvSpPr/>
            <p:nvPr/>
          </p:nvSpPr>
          <p:spPr>
            <a:xfrm rot="464866">
              <a:off x="3063758" y="2873083"/>
              <a:ext cx="2422369" cy="583033"/>
            </a:xfrm>
            <a:prstGeom prst="roundRect">
              <a:avLst/>
            </a:prstGeom>
            <a:solidFill>
              <a:srgbClr val="C00000"/>
            </a:solid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Times New Roman" panose="02020603050405020304" pitchFamily="18" charset="0"/>
                </a:rPr>
                <a:t>Katı Yönetim</a:t>
              </a:r>
            </a:p>
          </p:txBody>
        </p:sp>
        <p:sp>
          <p:nvSpPr>
            <p:cNvPr id="16" name="Dikdörtgen: Yuvarlatılmış Köşeler 15">
              <a:extLst>
                <a:ext uri="{FF2B5EF4-FFF2-40B4-BE49-F238E27FC236}">
                  <a16:creationId xmlns:a16="http://schemas.microsoft.com/office/drawing/2014/main" id="{A325DB5E-5CBD-44E9-BF16-AE807E4D0F31}"/>
                </a:ext>
              </a:extLst>
            </p:cNvPr>
            <p:cNvSpPr/>
            <p:nvPr/>
          </p:nvSpPr>
          <p:spPr>
            <a:xfrm>
              <a:off x="7194001" y="1913339"/>
              <a:ext cx="2206799" cy="583033"/>
            </a:xfrm>
            <a:prstGeom prst="roundRect">
              <a:avLst/>
            </a:prstGeom>
            <a:solidFill>
              <a:srgbClr val="01B7C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YENİ KAMU YÖNETİMİ</a:t>
              </a:r>
            </a:p>
          </p:txBody>
        </p:sp>
        <p:sp>
          <p:nvSpPr>
            <p:cNvPr id="18" name="Dikdörtgen: Yuvarlatılmış Köşeler 17">
              <a:extLst>
                <a:ext uri="{FF2B5EF4-FFF2-40B4-BE49-F238E27FC236}">
                  <a16:creationId xmlns:a16="http://schemas.microsoft.com/office/drawing/2014/main" id="{18031427-8127-4FCB-90D9-F1B72B33B83A}"/>
                </a:ext>
              </a:extLst>
            </p:cNvPr>
            <p:cNvSpPr/>
            <p:nvPr/>
          </p:nvSpPr>
          <p:spPr>
            <a:xfrm>
              <a:off x="3137738" y="1915956"/>
              <a:ext cx="2422369" cy="583033"/>
            </a:xfrm>
            <a:prstGeom prst="roundRect">
              <a:avLst/>
            </a:prstGeom>
            <a:solidFill>
              <a:srgbClr val="01B7C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KLASİK KAMU YÖNETİMİ</a:t>
              </a:r>
            </a:p>
          </p:txBody>
        </p:sp>
      </p:grpSp>
      <p:sp>
        <p:nvSpPr>
          <p:cNvPr id="4" name="Dikdörtgen 3">
            <a:extLst>
              <a:ext uri="{FF2B5EF4-FFF2-40B4-BE49-F238E27FC236}">
                <a16:creationId xmlns:a16="http://schemas.microsoft.com/office/drawing/2014/main" id="{4415404E-D7B5-47AD-9242-B74F25442278}"/>
              </a:ext>
            </a:extLst>
          </p:cNvPr>
          <p:cNvSpPr/>
          <p:nvPr/>
        </p:nvSpPr>
        <p:spPr>
          <a:xfrm>
            <a:off x="662221" y="2539240"/>
            <a:ext cx="6096000" cy="101566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İç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kontrol</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3000" b="1" i="0" u="none" strike="noStrike" kern="1200" cap="none" spc="0" normalizeH="0" baseline="0" noProof="0" dirty="0">
                <a:ln>
                  <a:noFill/>
                </a:ln>
                <a:solidFill>
                  <a:prstClr val="black"/>
                </a:solidFill>
                <a:effectLst/>
                <a:uLnTx/>
                <a:uFillTx/>
                <a:latin typeface="Calibri" panose="020F0502020204030204"/>
                <a:ea typeface="+mn-ea"/>
                <a:cs typeface="+mn-cs"/>
              </a:rPr>
              <a:t>modern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ir</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yönetim</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modelidir</a:t>
            </a:r>
            <a:r>
              <a:rPr kumimoji="0" lang="tr-TR" sz="3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15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CF51A714-59C9-473E-8808-D9334DDB2D41}"/>
              </a:ext>
            </a:extLst>
          </p:cNvPr>
          <p:cNvSpPr/>
          <p:nvPr/>
        </p:nvSpPr>
        <p:spPr>
          <a:xfrm>
            <a:off x="2213672" y="0"/>
            <a:ext cx="638175" cy="6858000"/>
          </a:xfrm>
          <a:custGeom>
            <a:avLst/>
            <a:gdLst>
              <a:gd name="connsiteX0" fmla="*/ 638175 w 638175"/>
              <a:gd name="connsiteY0" fmla="*/ 4093182 h 6858000"/>
              <a:gd name="connsiteX1" fmla="*/ 638175 w 638175"/>
              <a:gd name="connsiteY1" fmla="*/ 6858000 h 6858000"/>
              <a:gd name="connsiteX2" fmla="*/ 0 w 638175"/>
              <a:gd name="connsiteY2" fmla="*/ 6858000 h 6858000"/>
              <a:gd name="connsiteX3" fmla="*/ 0 w 638175"/>
              <a:gd name="connsiteY3" fmla="*/ 4093182 h 6858000"/>
              <a:gd name="connsiteX4" fmla="*/ 5798 w 638175"/>
              <a:gd name="connsiteY4" fmla="*/ 4096012 h 6858000"/>
              <a:gd name="connsiteX5" fmla="*/ 319087 w 638175"/>
              <a:gd name="connsiteY5" fmla="*/ 4152900 h 6858000"/>
              <a:gd name="connsiteX6" fmla="*/ 632376 w 638175"/>
              <a:gd name="connsiteY6" fmla="*/ 4096012 h 6858000"/>
              <a:gd name="connsiteX7" fmla="*/ 0 w 638175"/>
              <a:gd name="connsiteY7" fmla="*/ 0 h 6858000"/>
              <a:gd name="connsiteX8" fmla="*/ 638175 w 638175"/>
              <a:gd name="connsiteY8" fmla="*/ 0 h 6858000"/>
              <a:gd name="connsiteX9" fmla="*/ 638175 w 638175"/>
              <a:gd name="connsiteY9" fmla="*/ 2764819 h 6858000"/>
              <a:gd name="connsiteX10" fmla="*/ 632376 w 638175"/>
              <a:gd name="connsiteY10" fmla="*/ 2761988 h 6858000"/>
              <a:gd name="connsiteX11" fmla="*/ 319087 w 638175"/>
              <a:gd name="connsiteY11" fmla="*/ 2705100 h 6858000"/>
              <a:gd name="connsiteX12" fmla="*/ 5798 w 638175"/>
              <a:gd name="connsiteY12" fmla="*/ 2761988 h 6858000"/>
              <a:gd name="connsiteX13" fmla="*/ 0 w 638175"/>
              <a:gd name="connsiteY13" fmla="*/ 2764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6858000">
                <a:moveTo>
                  <a:pt x="638175" y="4093182"/>
                </a:moveTo>
                <a:lnTo>
                  <a:pt x="638175" y="6858000"/>
                </a:lnTo>
                <a:lnTo>
                  <a:pt x="0" y="6858000"/>
                </a:lnTo>
                <a:lnTo>
                  <a:pt x="0" y="4093182"/>
                </a:lnTo>
                <a:lnTo>
                  <a:pt x="5798" y="4096012"/>
                </a:lnTo>
                <a:cubicBezTo>
                  <a:pt x="102090" y="4132644"/>
                  <a:pt x="207959" y="4152900"/>
                  <a:pt x="319087" y="4152900"/>
                </a:cubicBezTo>
                <a:cubicBezTo>
                  <a:pt x="430216" y="4152900"/>
                  <a:pt x="536084" y="4132644"/>
                  <a:pt x="632376" y="4096012"/>
                </a:cubicBezTo>
                <a:close/>
                <a:moveTo>
                  <a:pt x="0" y="0"/>
                </a:moveTo>
                <a:lnTo>
                  <a:pt x="638175" y="0"/>
                </a:lnTo>
                <a:lnTo>
                  <a:pt x="638175" y="2764819"/>
                </a:lnTo>
                <a:lnTo>
                  <a:pt x="632376" y="2761988"/>
                </a:lnTo>
                <a:cubicBezTo>
                  <a:pt x="536084" y="2725357"/>
                  <a:pt x="430216" y="2705100"/>
                  <a:pt x="319087" y="2705100"/>
                </a:cubicBezTo>
                <a:cubicBezTo>
                  <a:pt x="207959" y="2705100"/>
                  <a:pt x="102090" y="2725357"/>
                  <a:pt x="5798" y="2761988"/>
                </a:cubicBezTo>
                <a:lnTo>
                  <a:pt x="0" y="2764818"/>
                </a:lnTo>
                <a:close/>
              </a:path>
            </a:pathLst>
          </a:custGeom>
          <a:solidFill>
            <a:srgbClr val="5B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3D354BF-E365-4A71-A811-B77F792584AE}"/>
              </a:ext>
            </a:extLst>
          </p:cNvPr>
          <p:cNvSpPr/>
          <p:nvPr/>
        </p:nvSpPr>
        <p:spPr>
          <a:xfrm>
            <a:off x="1818380" y="2757487"/>
            <a:ext cx="1428750" cy="1343025"/>
          </a:xfrm>
          <a:prstGeom prst="ellipse">
            <a:avLst/>
          </a:prstGeom>
          <a:solidFill>
            <a:srgbClr val="74A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KOS</a:t>
            </a:r>
            <a:endPar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id="{572B5277-E437-4002-97C4-F30D347A4802}"/>
              </a:ext>
            </a:extLst>
          </p:cNvPr>
          <p:cNvSpPr/>
          <p:nvPr/>
        </p:nvSpPr>
        <p:spPr>
          <a:xfrm>
            <a:off x="2991496" y="2987646"/>
            <a:ext cx="5991729" cy="796413"/>
          </a:xfrm>
          <a:prstGeom prst="rect">
            <a:avLst/>
          </a:prstGeom>
          <a:solidFill>
            <a:srgbClr val="97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KONTROL ORTAMI STANDARTLARI</a:t>
            </a:r>
          </a:p>
        </p:txBody>
      </p:sp>
      <p:sp>
        <p:nvSpPr>
          <p:cNvPr id="9" name="Google Shape;297;p1"/>
          <p:cNvSpPr/>
          <p:nvPr/>
        </p:nvSpPr>
        <p:spPr>
          <a:xfrm>
            <a:off x="1639855" y="2493213"/>
            <a:ext cx="1837297" cy="1755705"/>
          </a:xfrm>
          <a:prstGeom prst="ellipse">
            <a:avLst/>
          </a:prstGeom>
          <a:solidFill>
            <a:schemeClr val="accent1">
              <a:lumMod val="60000"/>
              <a:lumOff val="40000"/>
            </a:schemeClr>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Google Shape;298;p1"/>
          <p:cNvSpPr/>
          <p:nvPr/>
        </p:nvSpPr>
        <p:spPr>
          <a:xfrm>
            <a:off x="1573902" y="2430189"/>
            <a:ext cx="1969207" cy="1881756"/>
          </a:xfrm>
          <a:prstGeom prst="ellipse">
            <a:avLst/>
          </a:prstGeom>
          <a:noFill/>
          <a:ln w="19050" cap="flat" cmpd="sng">
            <a:solidFill>
              <a:schemeClr val="accent1">
                <a:lumMod val="7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 name="Google Shape;303;p1"/>
          <p:cNvSpPr/>
          <p:nvPr/>
        </p:nvSpPr>
        <p:spPr>
          <a:xfrm>
            <a:off x="1897778" y="2740665"/>
            <a:ext cx="1313509" cy="1255177"/>
          </a:xfrm>
          <a:prstGeom prst="ellipse">
            <a:avLst/>
          </a:prstGeom>
          <a:solidFill>
            <a:schemeClr val="accent1">
              <a:lumMod val="20000"/>
              <a:lumOff val="80000"/>
            </a:schemeClr>
          </a:solidFill>
          <a:ln w="19050" cap="flat" cmpd="sng">
            <a:solidFill>
              <a:schemeClr val="accent1">
                <a:lumMod val="75000"/>
              </a:schemeClr>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 name="PA-文本框 7"/>
          <p:cNvSpPr txBox="1"/>
          <p:nvPr>
            <p:custDataLst>
              <p:tags r:id="rId1"/>
            </p:custDataLst>
          </p:nvPr>
        </p:nvSpPr>
        <p:spPr>
          <a:xfrm>
            <a:off x="1485479" y="3072338"/>
            <a:ext cx="20945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3200" b="1" i="0" u="none" strike="noStrike" kern="1200" cap="none" spc="0" normalizeH="0" baseline="0" noProof="0" dirty="0">
                <a:ln>
                  <a:noFill/>
                </a:ln>
                <a:solidFill>
                  <a:prstClr val="black"/>
                </a:solidFill>
                <a:effectLst/>
                <a:uLnTx/>
                <a:uFillTx/>
                <a:latin typeface="Calibri" panose="020F0502020204030204"/>
                <a:cs typeface="+mn-ea"/>
                <a:sym typeface="+mn-lt"/>
              </a:rPr>
              <a:t>KOS</a:t>
            </a:r>
            <a:endParaRPr kumimoji="0" lang="zh-CN" altLang="en-US" sz="32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spTree>
    <p:extLst>
      <p:ext uri="{BB962C8B-B14F-4D97-AF65-F5344CB8AC3E}">
        <p14:creationId xmlns:p14="http://schemas.microsoft.com/office/powerpoint/2010/main" val="436268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Yuvarlatılmış Dikdörtgen 5"/>
          <p:cNvSpPr/>
          <p:nvPr/>
        </p:nvSpPr>
        <p:spPr>
          <a:xfrm>
            <a:off x="4462203" y="1205802"/>
            <a:ext cx="7148640" cy="2421653"/>
          </a:xfrm>
          <a:prstGeom prst="roundRect">
            <a:avLst/>
          </a:prstGeom>
          <a:solidFill>
            <a:srgbClr val="90DAF8"/>
          </a:solidFill>
          <a:effectLst>
            <a:outerShdw blurRad="50800" dist="76200" dir="30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8000" tIns="72000" rIns="72000" bIns="231731"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iç kontrolün diğer unsurlarına temel teşkil eder, kişisel ve mesleki dürüstlük, yönetim ve personelin etik değerleri, iç kontrole yönelik destekleyici tutum, mesleki yeterlilik, </a:t>
            </a:r>
            <a:r>
              <a:rPr kumimoji="0" lang="tr-T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organizasyonel</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yapı, insan kaynakları politikaları ve uygulamaları ile yönetim felsefesi ve iş yapma tarzına ilişkin hususları kapsar.</a:t>
            </a:r>
            <a:endParaRPr kumimoji="0" lang="tr-TR"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up 6"/>
          <p:cNvGrpSpPr/>
          <p:nvPr/>
        </p:nvGrpSpPr>
        <p:grpSpPr>
          <a:xfrm>
            <a:off x="9500198" y="4372120"/>
            <a:ext cx="2110645" cy="1896430"/>
            <a:chOff x="8426194" y="4374955"/>
            <a:chExt cx="2110645" cy="1896430"/>
          </a:xfrm>
        </p:grpSpPr>
        <p:sp>
          <p:nvSpPr>
            <p:cNvPr id="1577" name="Google Shape;297;p1"/>
            <p:cNvSpPr/>
            <p:nvPr/>
          </p:nvSpPr>
          <p:spPr>
            <a:xfrm>
              <a:off x="8572201" y="4438471"/>
              <a:ext cx="1851415" cy="1769396"/>
            </a:xfrm>
            <a:prstGeom prst="ellipse">
              <a:avLst/>
            </a:prstGeom>
            <a:solidFill>
              <a:srgbClr val="FE631D"/>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78" name="Google Shape;298;p1"/>
            <p:cNvSpPr/>
            <p:nvPr/>
          </p:nvSpPr>
          <p:spPr>
            <a:xfrm>
              <a:off x="8505741" y="4374955"/>
              <a:ext cx="1984337" cy="1896430"/>
            </a:xfrm>
            <a:prstGeom prst="ellipse">
              <a:avLst/>
            </a:prstGeom>
            <a:noFill/>
            <a:ln w="19050" cap="flat" cmpd="sng">
              <a:solidFill>
                <a:srgbClr val="FE631D"/>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82" name="Google Shape;303;p1"/>
            <p:cNvSpPr/>
            <p:nvPr/>
          </p:nvSpPr>
          <p:spPr>
            <a:xfrm>
              <a:off x="8835409" y="4690690"/>
              <a:ext cx="1323602" cy="1264965"/>
            </a:xfrm>
            <a:prstGeom prst="ellipse">
              <a:avLst/>
            </a:prstGeom>
            <a:solidFill>
              <a:srgbClr val="FFDAC9"/>
            </a:solidFill>
            <a:ln w="19050" cap="flat" cmpd="sng">
              <a:solidFill>
                <a:srgbClr val="FE631D"/>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580" name="PA-文本框 7"/>
            <p:cNvSpPr txBox="1"/>
            <p:nvPr>
              <p:custDataLst>
                <p:tags r:id="rId4"/>
              </p:custDataLst>
            </p:nvPr>
          </p:nvSpPr>
          <p:spPr>
            <a:xfrm>
              <a:off x="8426194" y="4963525"/>
              <a:ext cx="211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Eylem</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4" name="Grup 3"/>
          <p:cNvGrpSpPr/>
          <p:nvPr/>
        </p:nvGrpSpPr>
        <p:grpSpPr>
          <a:xfrm>
            <a:off x="6981321" y="4374955"/>
            <a:ext cx="2110645" cy="1896430"/>
            <a:chOff x="6192742" y="4374955"/>
            <a:chExt cx="2110645" cy="1896430"/>
          </a:xfrm>
        </p:grpSpPr>
        <p:sp>
          <p:nvSpPr>
            <p:cNvPr id="1563" name="Google Shape;297;p1"/>
            <p:cNvSpPr/>
            <p:nvPr/>
          </p:nvSpPr>
          <p:spPr>
            <a:xfrm>
              <a:off x="6338749" y="4438471"/>
              <a:ext cx="1851415" cy="1769396"/>
            </a:xfrm>
            <a:prstGeom prst="ellipse">
              <a:avLst/>
            </a:prstGeom>
            <a:solidFill>
              <a:srgbClr val="7CCD3C"/>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64" name="Google Shape;298;p1"/>
            <p:cNvSpPr/>
            <p:nvPr/>
          </p:nvSpPr>
          <p:spPr>
            <a:xfrm>
              <a:off x="6272289" y="4374955"/>
              <a:ext cx="1984337" cy="1896430"/>
            </a:xfrm>
            <a:prstGeom prst="ellipse">
              <a:avLst/>
            </a:prstGeom>
            <a:noFill/>
            <a:ln w="190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70" name="Google Shape;303;p1"/>
            <p:cNvSpPr/>
            <p:nvPr/>
          </p:nvSpPr>
          <p:spPr>
            <a:xfrm>
              <a:off x="6601957" y="4690690"/>
              <a:ext cx="1323602" cy="1264965"/>
            </a:xfrm>
            <a:prstGeom prst="ellipse">
              <a:avLst/>
            </a:prstGeom>
            <a:solidFill>
              <a:srgbClr val="D7EBCB"/>
            </a:solidFill>
            <a:ln w="19050" cap="flat" cmpd="sng">
              <a:solidFill>
                <a:srgbClr val="83D93F"/>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571" name="PA-文本框 7"/>
            <p:cNvSpPr txBox="1"/>
            <p:nvPr>
              <p:custDataLst>
                <p:tags r:id="rId3"/>
              </p:custDataLst>
            </p:nvPr>
          </p:nvSpPr>
          <p:spPr>
            <a:xfrm>
              <a:off x="6192742" y="4963525"/>
              <a:ext cx="2110645" cy="851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Genel Şart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
        <p:nvSpPr>
          <p:cNvPr id="4712" name="Freeform: Shape 23">
            <a:extLst>
              <a:ext uri="{FF2B5EF4-FFF2-40B4-BE49-F238E27FC236}">
                <a16:creationId xmlns:a16="http://schemas.microsoft.com/office/drawing/2014/main" id="{95013092-B7CC-4278-A7EE-325C183C1FDC}"/>
              </a:ext>
            </a:extLst>
          </p:cNvPr>
          <p:cNvSpPr/>
          <p:nvPr/>
        </p:nvSpPr>
        <p:spPr>
          <a:xfrm rot="5400000" flipV="1">
            <a:off x="2890722" y="1431043"/>
            <a:ext cx="1623169" cy="2006894"/>
          </a:xfrm>
          <a:custGeom>
            <a:avLst/>
            <a:gdLst>
              <a:gd name="connsiteX0" fmla="*/ 0 w 2257424"/>
              <a:gd name="connsiteY0" fmla="*/ 3061101 h 3061101"/>
              <a:gd name="connsiteX1" fmla="*/ 2257424 w 2257424"/>
              <a:gd name="connsiteY1" fmla="*/ 3061101 h 3061101"/>
              <a:gd name="connsiteX2" fmla="*/ 1694182 w 2257424"/>
              <a:gd name="connsiteY2" fmla="*/ 256774 h 3061101"/>
              <a:gd name="connsiteX3" fmla="*/ 1695450 w 2257424"/>
              <a:gd name="connsiteY3" fmla="*/ 251222 h 3061101"/>
              <a:gd name="connsiteX4" fmla="*/ 1126331 w 2257424"/>
              <a:gd name="connsiteY4" fmla="*/ 0 h 3061101"/>
              <a:gd name="connsiteX5" fmla="*/ 557212 w 2257424"/>
              <a:gd name="connsiteY5" fmla="*/ 251222 h 3061101"/>
              <a:gd name="connsiteX6" fmla="*/ 561014 w 2257424"/>
              <a:gd name="connsiteY6" fmla="*/ 267868 h 306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4" h="3061101">
                <a:moveTo>
                  <a:pt x="0" y="3061101"/>
                </a:moveTo>
                <a:lnTo>
                  <a:pt x="2257424" y="3061101"/>
                </a:lnTo>
                <a:lnTo>
                  <a:pt x="1694182" y="256774"/>
                </a:lnTo>
                <a:lnTo>
                  <a:pt x="1695450" y="251222"/>
                </a:lnTo>
                <a:cubicBezTo>
                  <a:pt x="1695450" y="112476"/>
                  <a:pt x="1440647" y="0"/>
                  <a:pt x="1126331" y="0"/>
                </a:cubicBezTo>
                <a:cubicBezTo>
                  <a:pt x="812015" y="0"/>
                  <a:pt x="557212" y="112476"/>
                  <a:pt x="557212" y="251222"/>
                </a:cubicBezTo>
                <a:lnTo>
                  <a:pt x="561014" y="267868"/>
                </a:lnTo>
                <a:close/>
              </a:path>
            </a:pathLst>
          </a:custGeom>
          <a:gradFill>
            <a:gsLst>
              <a:gs pos="24000">
                <a:schemeClr val="bg1"/>
              </a:gs>
              <a:gs pos="89000">
                <a:schemeClr val="bg1">
                  <a:alpha val="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up 38"/>
          <p:cNvGrpSpPr/>
          <p:nvPr/>
        </p:nvGrpSpPr>
        <p:grpSpPr>
          <a:xfrm>
            <a:off x="864161" y="1515794"/>
            <a:ext cx="2110885" cy="1896430"/>
            <a:chOff x="3959051" y="4374955"/>
            <a:chExt cx="2110885" cy="1896430"/>
          </a:xfrm>
        </p:grpSpPr>
        <p:sp>
          <p:nvSpPr>
            <p:cNvPr id="40" name="Google Shape;297;p1"/>
            <p:cNvSpPr/>
            <p:nvPr/>
          </p:nvSpPr>
          <p:spPr>
            <a:xfrm>
              <a:off x="4093496" y="4438471"/>
              <a:ext cx="1851625" cy="1769396"/>
            </a:xfrm>
            <a:prstGeom prst="ellipse">
              <a:avLst/>
            </a:prstGeom>
            <a:solidFill>
              <a:srgbClr val="0081B5"/>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 name="Google Shape;298;p1"/>
            <p:cNvSpPr/>
            <p:nvPr/>
          </p:nvSpPr>
          <p:spPr>
            <a:xfrm>
              <a:off x="4027028" y="4374955"/>
              <a:ext cx="1984563" cy="1896430"/>
            </a:xfrm>
            <a:prstGeom prst="ellipse">
              <a:avLst/>
            </a:prstGeom>
            <a:noFill/>
            <a:ln w="19050" cap="flat" cmpd="sng">
              <a:solidFill>
                <a:srgbClr val="0081B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2" name="Google Shape;303;p1"/>
            <p:cNvSpPr/>
            <p:nvPr/>
          </p:nvSpPr>
          <p:spPr>
            <a:xfrm>
              <a:off x="4353430" y="4687853"/>
              <a:ext cx="1323752" cy="1264965"/>
            </a:xfrm>
            <a:prstGeom prst="ellipse">
              <a:avLst/>
            </a:prstGeom>
            <a:solidFill>
              <a:srgbClr val="B3E9FF"/>
            </a:solidFill>
            <a:ln w="19050" cap="flat" cmpd="sng">
              <a:solidFill>
                <a:srgbClr val="0081B5"/>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43" name="PA-文本框 7"/>
            <p:cNvSpPr txBox="1"/>
            <p:nvPr>
              <p:custDataLst>
                <p:tags r:id="rId2"/>
              </p:custDataLst>
            </p:nvPr>
          </p:nvSpPr>
          <p:spPr>
            <a:xfrm>
              <a:off x="3959051" y="4963525"/>
              <a:ext cx="21108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Kontrol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Ortamı</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44" name="Grup 43"/>
          <p:cNvGrpSpPr/>
          <p:nvPr/>
        </p:nvGrpSpPr>
        <p:grpSpPr>
          <a:xfrm>
            <a:off x="4478537" y="4389629"/>
            <a:ext cx="2094551" cy="1881756"/>
            <a:chOff x="6376147" y="2377288"/>
            <a:chExt cx="1752600" cy="1647719"/>
          </a:xfrm>
        </p:grpSpPr>
        <p:sp>
          <p:nvSpPr>
            <p:cNvPr id="45" name="Google Shape;297;p1"/>
            <p:cNvSpPr/>
            <p:nvPr/>
          </p:nvSpPr>
          <p:spPr>
            <a:xfrm>
              <a:off x="6503914" y="2432474"/>
              <a:ext cx="1537345" cy="1537345"/>
            </a:xfrm>
            <a:prstGeom prst="ellipse">
              <a:avLst/>
            </a:prstGeom>
            <a:solidFill>
              <a:srgbClr val="C00000"/>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6" name="Google Shape;298;p1"/>
            <p:cNvSpPr/>
            <p:nvPr/>
          </p:nvSpPr>
          <p:spPr>
            <a:xfrm>
              <a:off x="6448728" y="2377288"/>
              <a:ext cx="1647719" cy="1647719"/>
            </a:xfrm>
            <a:prstGeom prst="ellipse">
              <a:avLst/>
            </a:prstGeom>
            <a:noFill/>
            <a:ln w="1905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7" name="Google Shape;303;p1"/>
            <p:cNvSpPr/>
            <p:nvPr/>
          </p:nvSpPr>
          <p:spPr>
            <a:xfrm>
              <a:off x="6719729" y="2649150"/>
              <a:ext cx="1099069" cy="1099069"/>
            </a:xfrm>
            <a:prstGeom prst="ellipse">
              <a:avLst/>
            </a:prstGeom>
            <a:solidFill>
              <a:srgbClr val="FFB7B7"/>
            </a:solidFill>
            <a:ln w="19050" cap="flat" cmpd="sng">
              <a:solidFill>
                <a:srgbClr val="C00000"/>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48" name="PA-文本框 7"/>
            <p:cNvSpPr txBox="1"/>
            <p:nvPr>
              <p:custDataLst>
                <p:tags r:id="rId1"/>
              </p:custDataLst>
            </p:nvPr>
          </p:nvSpPr>
          <p:spPr>
            <a:xfrm>
              <a:off x="6376147" y="2948967"/>
              <a:ext cx="1752600" cy="5659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Standart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193637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a:t>
              </a:r>
              <a:r>
                <a:rPr lang="tr-TR" sz="1200" kern="0" dirty="0">
                  <a:latin typeface="Arial" panose="020B0604020202020204" pitchFamily="34" charset="0"/>
                  <a:cs typeface="Arial" panose="020B0604020202020204" pitchFamily="34" charset="0"/>
                </a:rPr>
                <a:t>düzeyinde web sayfasında bulunan iç kontrol sekmesinde yönetici onayı ile iç kontrole yönelik gerçekleştirilen güncel çalışmalara yer verilmesi.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E.1.1.2</a:t>
              </a:r>
            </a:p>
          </p:txBody>
        </p:sp>
      </p:grpSp>
      <p:sp>
        <p:nvSpPr>
          <p:cNvPr id="33" name="Yuvarlatılmış Dikdörtgen 32"/>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34" name="Yuvarlatılmış Dikdörtgen 33"/>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5" name="Yuvarlatılmış Dikdörtgen 34"/>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İç Kontrol Web Sayfası Linki</a:t>
            </a:r>
          </a:p>
        </p:txBody>
      </p:sp>
    </p:spTree>
    <p:extLst>
      <p:ext uri="{BB962C8B-B14F-4D97-AF65-F5344CB8AC3E}">
        <p14:creationId xmlns:p14="http://schemas.microsoft.com/office/powerpoint/2010/main" val="26791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İç kontrol sistemine yönelik eğitici eğitimlerinin yapılması.</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E.1.1.3</a:t>
              </a:r>
            </a:p>
          </p:txBody>
        </p:sp>
      </p:grpSp>
      <p:sp>
        <p:nvSpPr>
          <p:cNvPr id="38" name="Yuvarlatılmış Dikdörtgen 37"/>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39" name="Yuvarlatılmış Dikdörtgen 38"/>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40" name="Yuvarlatılmış Dikdörtgen 39"/>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Eğitim Görselleri / Katılımcı Listesi</a:t>
            </a:r>
          </a:p>
        </p:txBody>
      </p:sp>
    </p:spTree>
    <p:extLst>
      <p:ext uri="{BB962C8B-B14F-4D97-AF65-F5344CB8AC3E}">
        <p14:creationId xmlns:p14="http://schemas.microsoft.com/office/powerpoint/2010/main" val="2182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iç kontrol sorumluları koordinasyonunda harcama birimlerinde çalışan personele iç kontrol sistemine yönelik eğitimlerin yapılması.</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E.1.1.4</a:t>
              </a:r>
            </a:p>
          </p:txBody>
        </p:sp>
      </p:grpSp>
      <p:sp>
        <p:nvSpPr>
          <p:cNvPr id="19" name="Yuvarlatılmış Dikdörtgen 18"/>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33" name="Yuvarlatılmış Dikdörtgen 32"/>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4" name="Yuvarlatılmış Dikdörtgen 33"/>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Eğitim Görselleri / Katılımcı Listesi</a:t>
            </a:r>
          </a:p>
        </p:txBody>
      </p:sp>
    </p:spTree>
    <p:extLst>
      <p:ext uri="{BB962C8B-B14F-4D97-AF65-F5344CB8AC3E}">
        <p14:creationId xmlns:p14="http://schemas.microsoft.com/office/powerpoint/2010/main" val="20156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iç kontrol sisteminin uygulanmasında personele örnek olmalıdır.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yönetici tarafından kurumsallaşma kapsamında personeli ile toplantı düzenlenmesi.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E.1.2.1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2.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Toplantı Görselleri / Katılımcı Listesi</a:t>
            </a:r>
          </a:p>
        </p:txBody>
      </p:sp>
    </p:spTree>
    <p:extLst>
      <p:ext uri="{BB962C8B-B14F-4D97-AF65-F5344CB8AC3E}">
        <p14:creationId xmlns:p14="http://schemas.microsoft.com/office/powerpoint/2010/main" val="39335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iç kontrol sisteminin uygulanmasında personele örnek olmalıdır.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Bakanlık düzeyinde</a:t>
              </a:r>
              <a:r>
                <a:rPr lang="tr-TR" sz="1200" kern="0" dirty="0">
                  <a:latin typeface="Arial" panose="020B0604020202020204" pitchFamily="34" charset="0"/>
                  <a:cs typeface="Arial" panose="020B0604020202020204" pitchFamily="34" charset="0"/>
                </a:rPr>
                <a:t> Üst Yönetici (Bakan/Bakan Yardımcısı) başkanlığında harcama yetkililerinin katılımıyla gerçekleştirilen haftalık Birim Amirleri Toplantılarının altı ayda bir Üst Yöneticiye özet olarak raporlanması.</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E.1.2.2</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2.4.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2.4.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Birim Amirleri Toplantıları e-Raporu</a:t>
            </a:r>
          </a:p>
        </p:txBody>
      </p:sp>
    </p:spTree>
    <p:extLst>
      <p:ext uri="{BB962C8B-B14F-4D97-AF65-F5344CB8AC3E}">
        <p14:creationId xmlns:p14="http://schemas.microsoft.com/office/powerpoint/2010/main" val="28731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Etik kurallar bilinmeli ve tüm faaliyetlerde bu kurallara uyulmalıdır.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Kamu Görevlileri Etik Kurulunca yürürlükte olan "Etik Davranış İlkelerinin" tüm personele e-Posta olarak gönderilmesi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E.1.3.1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Etik Davranış İlkelerinin Gönderildiği resmi yazı / e-Posta Görseli ve İçeriği</a:t>
            </a:r>
          </a:p>
        </p:txBody>
      </p:sp>
    </p:spTree>
    <p:extLst>
      <p:ext uri="{BB962C8B-B14F-4D97-AF65-F5344CB8AC3E}">
        <p14:creationId xmlns:p14="http://schemas.microsoft.com/office/powerpoint/2010/main" val="421343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Etik kurallar bilinmeli ve tüm faaliyetlerde bu kurallara uyulmalıdır.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 </a:t>
              </a:r>
              <a:r>
                <a:rPr lang="tr-TR" sz="1200" kern="0" dirty="0">
                  <a:latin typeface="Arial" panose="020B0604020202020204" pitchFamily="34" charset="0"/>
                  <a:cs typeface="Arial" panose="020B0604020202020204" pitchFamily="34" charset="0"/>
                </a:rPr>
                <a:t>Etik Davranış İlkeleri doğrultusunda "Etik Slogan (Mesaj)" belirlenerek tüm personele resmi yazı / e-Posta olarak gönderilmesi.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E.1.3.2</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2.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Belirlenen Etik Sloganın (Mesaj) Gönderildiği resmi yazı / e-Posta Görseli ve İçeriği</a:t>
            </a:r>
          </a:p>
        </p:txBody>
      </p:sp>
    </p:spTree>
    <p:extLst>
      <p:ext uri="{BB962C8B-B14F-4D97-AF65-F5344CB8AC3E}">
        <p14:creationId xmlns:p14="http://schemas.microsoft.com/office/powerpoint/2010/main" val="41536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misyonu yazılı olarak belirlenmeli, duyurulmalı ve personel tarafından benimsenmesi sağlanmalıdır.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Bakanlığımızın misyon ve vizyonunun personelce benimsenmesine yönelik iç kontrol sorumlusu tarafından tüm personele misyon ve vizyonun   resmi yazı /e-posta olarak gönderilmesi.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E.2.1.1</a:t>
              </a:r>
            </a:p>
          </p:txBody>
        </p:sp>
      </p:grpSp>
      <p:sp>
        <p:nvSpPr>
          <p:cNvPr id="16" name="Yuvarlatılmış Dikdörtgen 15"/>
          <p:cNvSpPr/>
          <p:nvPr/>
        </p:nvSpPr>
        <p:spPr>
          <a:xfrm>
            <a:off x="3895344" y="5553363"/>
            <a:ext cx="3094392"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8" name="Yuvarlatılmış Dikdörtgen 17"/>
          <p:cNvSpPr/>
          <p:nvPr/>
        </p:nvSpPr>
        <p:spPr>
          <a:xfrm>
            <a:off x="6989736" y="5553362"/>
            <a:ext cx="4197732"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Misyon ve Vizyonun gönderildiği Resmi yazı / e-Posta Görseli ve Gönderilen e-Posta İçeriği</a:t>
            </a:r>
          </a:p>
        </p:txBody>
      </p:sp>
    </p:spTree>
    <p:extLst>
      <p:ext uri="{BB962C8B-B14F-4D97-AF65-F5344CB8AC3E}">
        <p14:creationId xmlns:p14="http://schemas.microsoft.com/office/powerpoint/2010/main" val="25395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59563" y="883275"/>
            <a:ext cx="6132437" cy="5871882"/>
          </a:xfrm>
          <a:prstGeom prst="rect">
            <a:avLst/>
          </a:prstGeom>
        </p:spPr>
      </p:pic>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Kavramı</a:t>
            </a:r>
          </a:p>
        </p:txBody>
      </p:sp>
      <p:sp>
        <p:nvSpPr>
          <p:cNvPr id="20" name="Dikdörtgen 19"/>
          <p:cNvSpPr/>
          <p:nvPr/>
        </p:nvSpPr>
        <p:spPr>
          <a:xfrm>
            <a:off x="926149" y="1787206"/>
            <a:ext cx="6737394" cy="300082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Gerek uluslararası alanda gerekse Osmanlı tarihinde mali denetimle ilgili ilk bulgular yüzlerce hatta binlerce yıl öncesine ulaşmaktadır Ancak bugün kullandığımız anlamda iç kontrol ve bağımsız denetim daha yeni kavramlar olup yirminci yüzyılın başlarında ortaya çıkmıştır.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88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Misyonun gerçekleştirilmesini sağlamak üzere idare birimleri ve alt birimlerince yürütülecek görevler yazılı olarak tanımlanmalı ve duyurulmalıdır.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Güncel görev çalışma usul ve esaslarının web sayfasında yer alması.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E.2.2.1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Yönetmelik ve/veya Yönergenin Web Sayfasında Yayınlanan Linki</a:t>
            </a:r>
          </a:p>
        </p:txBody>
      </p:sp>
    </p:spTree>
    <p:extLst>
      <p:ext uri="{BB962C8B-B14F-4D97-AF65-F5344CB8AC3E}">
        <p14:creationId xmlns:p14="http://schemas.microsoft.com/office/powerpoint/2010/main" val="30367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ve birimlerinin teşkilat şeması olmalı ve buna bağlı olarak fonksiyonel görev dağılımı belirlenmelidir.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teşkilat şemalarının web sayfasında yayınlanması.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.4</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E.2.4.1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2025</a:t>
            </a:r>
          </a:p>
          <a:p>
            <a:pPr marL="360363">
              <a:defRPr/>
            </a:pPr>
            <a:r>
              <a:rPr lang="tr-TR" sz="1200" kern="0" dirty="0">
                <a:solidFill>
                  <a:prstClr val="black"/>
                </a:solidFill>
                <a:latin typeface="Arial" panose="020B0604020202020204" pitchFamily="34" charset="0"/>
                <a:cs typeface="Arial" panose="020B0604020202020204" pitchFamily="34" charset="0"/>
              </a:rPr>
              <a:t>2.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Teşkilat Şeması Web Sayfası Linki</a:t>
            </a:r>
          </a:p>
        </p:txBody>
      </p:sp>
    </p:spTree>
    <p:extLst>
      <p:ext uri="{BB962C8B-B14F-4D97-AF65-F5344CB8AC3E}">
        <p14:creationId xmlns:p14="http://schemas.microsoft.com/office/powerpoint/2010/main" val="1755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3555315"/>
            <a:chOff x="69414" y="1134788"/>
            <a:chExt cx="10263182"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düzeydeki yöneticiler verilen görevlerin sonucunu izlemeye yönelik mekanizmalar oluşturmalıdır.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Başkanlık düzeyinde</a:t>
              </a:r>
              <a:r>
                <a:rPr lang="tr-TR" sz="1200" kern="0" dirty="0">
                  <a:latin typeface="Arial" panose="020B0604020202020204" pitchFamily="34" charset="0"/>
                  <a:cs typeface="Arial" panose="020B0604020202020204" pitchFamily="34" charset="0"/>
                </a:rPr>
                <a:t> görev alanı ile ilgili üç aylık durum raporunun hazırlanması.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.7</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E.2.7.1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Üç Aylık Durum Raporu</a:t>
            </a:r>
          </a:p>
          <a:p>
            <a:pPr marL="265113">
              <a:defRPr/>
            </a:pPr>
            <a:r>
              <a:rPr lang="tr-TR" sz="1400" kern="0" dirty="0">
                <a:solidFill>
                  <a:prstClr val="black"/>
                </a:solidFill>
                <a:latin typeface="Arial" panose="020B0604020202020204" pitchFamily="34" charset="0"/>
                <a:cs typeface="Arial" panose="020B0604020202020204" pitchFamily="34" charset="0"/>
              </a:rPr>
              <a:t>(Her Başkanlık Ayrı Ayrı)</a:t>
            </a:r>
          </a:p>
        </p:txBody>
      </p:sp>
    </p:spTree>
    <p:extLst>
      <p:ext uri="{BB962C8B-B14F-4D97-AF65-F5344CB8AC3E}">
        <p14:creationId xmlns:p14="http://schemas.microsoft.com/office/powerpoint/2010/main" val="140448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748983"/>
            <a:chOff x="69414" y="1134788"/>
            <a:chExt cx="10757139" cy="4088696"/>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Mesleki yeterliliğe önem verilmeli ve her görev için en uygun personel seçilmelidir.</a:t>
              </a:r>
            </a:p>
          </p:txBody>
        </p:sp>
        <p:sp>
          <p:nvSpPr>
            <p:cNvPr id="23" name="Beşgen 22"/>
            <p:cNvSpPr/>
            <p:nvPr/>
          </p:nvSpPr>
          <p:spPr>
            <a:xfrm>
              <a:off x="4390308" y="3947954"/>
              <a:ext cx="6436245" cy="1275530"/>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endParaRPr lang="tr-TR" sz="1200" kern="0" dirty="0">
                <a:latin typeface="Arial" panose="020B0604020202020204" pitchFamily="34" charset="0"/>
                <a:cs typeface="Arial" panose="020B0604020202020204" pitchFamily="34" charset="0"/>
              </a:endParaRP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266916"/>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E.3.3.1</a:t>
              </a:r>
            </a:p>
          </p:txBody>
        </p:sp>
      </p:grpSp>
      <p:sp>
        <p:nvSpPr>
          <p:cNvPr id="2" name="Dikdörtgen 1"/>
          <p:cNvSpPr/>
          <p:nvPr/>
        </p:nvSpPr>
        <p:spPr>
          <a:xfrm>
            <a:off x="4886632" y="4347977"/>
            <a:ext cx="5060431" cy="1015663"/>
          </a:xfrm>
          <a:prstGeom prst="rect">
            <a:avLst/>
          </a:prstGeom>
        </p:spPr>
        <p:txBody>
          <a:bodyPr wrap="square">
            <a:spAutoFit/>
          </a:bodyPr>
          <a:lstStyle/>
          <a:p>
            <a:r>
              <a:rPr lang="tr-TR" sz="1200" dirty="0">
                <a:latin typeface="Arial" panose="020B0604020202020204" pitchFamily="34" charset="0"/>
                <a:cs typeface="Arial" panose="020B0604020202020204" pitchFamily="34" charset="0"/>
              </a:rPr>
              <a:t>Mevcut görevde olan (2025) ve yeni sözleşme imzalayan (uzman olarak imzalayanlar hariç) tüm Sağlık Yöneticilerine “İl Sağlık Yöneticiliği </a:t>
            </a:r>
            <a:r>
              <a:rPr lang="tr-TR" sz="1200" dirty="0" err="1">
                <a:latin typeface="Arial" panose="020B0604020202020204" pitchFamily="34" charset="0"/>
                <a:cs typeface="Arial" panose="020B0604020202020204" pitchFamily="34" charset="0"/>
              </a:rPr>
              <a:t>Eğitimi”nin</a:t>
            </a:r>
            <a:r>
              <a:rPr lang="tr-TR" sz="1200" dirty="0">
                <a:latin typeface="Arial" panose="020B0604020202020204" pitchFamily="34" charset="0"/>
                <a:cs typeface="Arial" panose="020B0604020202020204" pitchFamily="34" charset="0"/>
              </a:rPr>
              <a:t> USES üzerinden tamamlama durumunun raporlanması. (Eğitim alacak yöneticiler Sağlık Hizmetleri Genel Müdürlüğü tarafından Bakanlık ilgili sisteminden alınacaktır.)</a:t>
            </a:r>
            <a:endParaRPr lang="tr-TR" sz="1200" kern="0" dirty="0">
              <a:latin typeface="Arial" panose="020B0604020202020204" pitchFamily="34" charset="0"/>
              <a:cs typeface="Arial" panose="020B0604020202020204" pitchFamily="34" charset="0"/>
            </a:endParaRPr>
          </a:p>
        </p:txBody>
      </p:sp>
      <p:sp>
        <p:nvSpPr>
          <p:cNvPr id="17" name="Yuvarlatılmış Dikdörtgen 16"/>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2025</a:t>
            </a:r>
          </a:p>
          <a:p>
            <a:pPr marL="360045" lvl="0">
              <a:defRPr/>
            </a:pPr>
            <a:r>
              <a:rPr lang="tr-TR" sz="1200" kern="0">
                <a:solidFill>
                  <a:prstClr val="black"/>
                </a:solidFill>
                <a:latin typeface="Arial" panose="020B0604020202020204" pitchFamily="34" charset="0"/>
                <a:cs typeface="Arial" panose="020B0604020202020204" pitchFamily="34" charset="0"/>
              </a:rPr>
              <a:t>1.2.3.4. Çeyrek Dönem 2025</a:t>
            </a:r>
          </a:p>
        </p:txBody>
      </p:sp>
      <p:sp>
        <p:nvSpPr>
          <p:cNvPr id="18" name="Yuvarlatılmış Dikdörtgen 17"/>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19" name="Yuvarlatılmış Dikdörtgen 18"/>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Sözleşmeli Yönetici USES Eğitimi Durum Raporu</a:t>
            </a:r>
          </a:p>
        </p:txBody>
      </p:sp>
    </p:spTree>
    <p:extLst>
      <p:ext uri="{BB962C8B-B14F-4D97-AF65-F5344CB8AC3E}">
        <p14:creationId xmlns:p14="http://schemas.microsoft.com/office/powerpoint/2010/main" val="3962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748983"/>
            <a:chOff x="69414" y="1134788"/>
            <a:chExt cx="10757139" cy="4088696"/>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Mesleki yeterliliğe önem verilmeli ve her görev için en uygun personel seçilmelidir.</a:t>
              </a:r>
            </a:p>
          </p:txBody>
        </p:sp>
        <p:sp>
          <p:nvSpPr>
            <p:cNvPr id="23" name="Beşgen 22"/>
            <p:cNvSpPr/>
            <p:nvPr/>
          </p:nvSpPr>
          <p:spPr>
            <a:xfrm>
              <a:off x="4390308" y="3947954"/>
              <a:ext cx="6436245" cy="1275530"/>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endParaRPr lang="tr-TR" sz="1200" kern="0" dirty="0">
                <a:latin typeface="Arial" panose="020B0604020202020204" pitchFamily="34" charset="0"/>
                <a:cs typeface="Arial" panose="020B0604020202020204" pitchFamily="34" charset="0"/>
              </a:endParaRP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266916"/>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E.3.3.1</a:t>
              </a:r>
            </a:p>
          </p:txBody>
        </p:sp>
      </p:grpSp>
      <p:sp>
        <p:nvSpPr>
          <p:cNvPr id="2" name="Dikdörtgen 1"/>
          <p:cNvSpPr/>
          <p:nvPr/>
        </p:nvSpPr>
        <p:spPr>
          <a:xfrm>
            <a:off x="4886632" y="4347977"/>
            <a:ext cx="5060431" cy="1015663"/>
          </a:xfrm>
          <a:prstGeom prst="rect">
            <a:avLst/>
          </a:prstGeom>
        </p:spPr>
        <p:txBody>
          <a:bodyPr wrap="square">
            <a:spAutoFit/>
          </a:bodyPr>
          <a:lstStyle/>
          <a:p>
            <a:r>
              <a:rPr lang="tr-TR" sz="1200" dirty="0">
                <a:latin typeface="Arial" panose="020B0604020202020204" pitchFamily="34" charset="0"/>
                <a:cs typeface="Arial" panose="020B0604020202020204" pitchFamily="34" charset="0"/>
              </a:rPr>
              <a:t>Mevcut görevde olan (2025) ve yeni sözleşme imzalayan (uzman olarak imzalayanlar hariç) tüm Sağlık Yöneticilerine “İl Sağlık Yöneticiliği </a:t>
            </a:r>
            <a:r>
              <a:rPr lang="tr-TR" sz="1200" dirty="0" err="1">
                <a:latin typeface="Arial" panose="020B0604020202020204" pitchFamily="34" charset="0"/>
                <a:cs typeface="Arial" panose="020B0604020202020204" pitchFamily="34" charset="0"/>
              </a:rPr>
              <a:t>Eğitimi”nin</a:t>
            </a:r>
            <a:r>
              <a:rPr lang="tr-TR" sz="1200" dirty="0">
                <a:latin typeface="Arial" panose="020B0604020202020204" pitchFamily="34" charset="0"/>
                <a:cs typeface="Arial" panose="020B0604020202020204" pitchFamily="34" charset="0"/>
              </a:rPr>
              <a:t> USES üzerinden tamamlama durumunun raporlanması. (Eğitim alacak yöneticiler Sağlık Hizmetleri Genel Müdürlüğü tarafından Bakanlık ilgili sisteminden alınacaktır.)</a:t>
            </a:r>
            <a:endParaRPr lang="tr-TR" sz="1200" kern="0" dirty="0">
              <a:latin typeface="Arial" panose="020B0604020202020204" pitchFamily="34" charset="0"/>
              <a:cs typeface="Arial" panose="020B0604020202020204" pitchFamily="34" charset="0"/>
            </a:endParaRPr>
          </a:p>
        </p:txBody>
      </p:sp>
      <p:sp>
        <p:nvSpPr>
          <p:cNvPr id="17" name="Yuvarlatılmış Dikdörtgen 16"/>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2025</a:t>
            </a:r>
          </a:p>
          <a:p>
            <a:pPr marL="360045" lvl="0">
              <a:defRPr/>
            </a:pPr>
            <a:r>
              <a:rPr lang="tr-TR" sz="1200" kern="0">
                <a:solidFill>
                  <a:prstClr val="black"/>
                </a:solidFill>
                <a:latin typeface="Arial" panose="020B0604020202020204" pitchFamily="34" charset="0"/>
                <a:cs typeface="Arial" panose="020B0604020202020204" pitchFamily="34" charset="0"/>
              </a:rPr>
              <a:t>1.2.3.4. Çeyrek Dönem 2025</a:t>
            </a:r>
          </a:p>
        </p:txBody>
      </p:sp>
      <p:sp>
        <p:nvSpPr>
          <p:cNvPr id="18" name="Yuvarlatılmış Dikdörtgen 17"/>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19" name="Yuvarlatılmış Dikdörtgen 18"/>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Sözleşmeli Yönetici USES Eğitimi Durum Raporu</a:t>
            </a:r>
          </a:p>
        </p:txBody>
      </p:sp>
    </p:spTree>
    <p:extLst>
      <p:ext uri="{BB962C8B-B14F-4D97-AF65-F5344CB8AC3E}">
        <p14:creationId xmlns:p14="http://schemas.microsoft.com/office/powerpoint/2010/main" val="13988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1541305" y="1481558"/>
            <a:ext cx="8872695" cy="4848904"/>
          </a:xfrm>
          <a:prstGeom prst="rect">
            <a:avLst/>
          </a:prstGeom>
          <a:noFill/>
          <a:ln>
            <a:solidFill>
              <a:srgbClr val="D1D1D1"/>
            </a:solidFill>
          </a:ln>
        </p:spPr>
        <p:style>
          <a:lnRef idx="1">
            <a:schemeClr val="accent2"/>
          </a:lnRef>
          <a:fillRef idx="2">
            <a:schemeClr val="accent2"/>
          </a:fillRef>
          <a:effectRef idx="1">
            <a:schemeClr val="accent2"/>
          </a:effectRef>
          <a:fontRef idx="minor">
            <a:schemeClr val="dk1"/>
          </a:fontRef>
        </p:style>
        <p:txBody>
          <a:bodyPr vert="horz" lIns="72746" tIns="36373" rIns="72746" bIns="363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tr-TR" sz="1400" dirty="0">
                <a:latin typeface="Times New Roman" panose="02020603050405020304" pitchFamily="18" charset="0"/>
                <a:cs typeface="Times New Roman" panose="02020603050405020304" pitchFamily="18" charset="0"/>
              </a:rPr>
              <a:t>2025 Yılında görevde olan ve yeni sözleşme imzalayan tüm sağlık yöneticileri (uzman hariç) 1. çeyrek dönemde</a:t>
            </a:r>
          </a:p>
          <a:p>
            <a:pPr marL="0" lvl="0" indent="0">
              <a:lnSpc>
                <a:spcPct val="100000"/>
              </a:lnSpc>
              <a:spcBef>
                <a:spcPts val="0"/>
              </a:spcBef>
              <a:buNone/>
            </a:pPr>
            <a:r>
              <a:rPr lang="tr-TR" sz="1400" dirty="0">
                <a:solidFill>
                  <a:schemeClr val="accent1">
                    <a:lumMod val="75000"/>
                  </a:schemeClr>
                </a:solidFill>
                <a:latin typeface="Times New Roman" panose="02020603050405020304" pitchFamily="18" charset="0"/>
                <a:cs typeface="Times New Roman" panose="02020603050405020304" pitchFamily="18" charset="0"/>
              </a:rPr>
              <a:t>2025 Yılında görevde olan ve yeni sözleşme imzalayan tüm sağlık yöneticileri (uzman hariç)</a:t>
            </a:r>
          </a:p>
          <a:p>
            <a:pPr lvl="0">
              <a:lnSpc>
                <a:spcPct val="100000"/>
              </a:lnSpc>
              <a:spcBef>
                <a:spcPts val="0"/>
              </a:spcBef>
              <a:buFont typeface="Wingdings" panose="05000000000000000000" pitchFamily="2" charset="2"/>
              <a:buChar char="v"/>
            </a:pPr>
            <a:endParaRPr lang="tr-TR" sz="1400" dirty="0">
              <a:solidFill>
                <a:schemeClr val="accent1">
                  <a:lumMod val="75000"/>
                </a:schemeClr>
              </a:solidFill>
              <a:latin typeface="Times New Roman" panose="02020603050405020304" pitchFamily="18" charset="0"/>
              <a:cs typeface="Times New Roman" panose="02020603050405020304" pitchFamily="18" charset="0"/>
            </a:endParaRP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İl Sağlık Müdürü</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Başkanlar</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Başkan Yardımcıları</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İlçe Sağlık Müdürü</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Başhekimler</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Başhekim Yardımcıları</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İdari ve Mali İşler Müdürü/Müdür Yardımcısı</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Sağlık Bakım Hizmetleri Müdür/Müdür Yardımcısı</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Destek ve Kalite Müdürü/Müdür Yardımcısı</a:t>
            </a:r>
          </a:p>
          <a:p>
            <a:pPr lvl="1">
              <a:lnSpc>
                <a:spcPct val="100000"/>
              </a:lnSpc>
              <a:spcBef>
                <a:spcPts val="0"/>
              </a:spcBef>
              <a:buFont typeface="Wingdings" panose="05000000000000000000" pitchFamily="2" charset="2"/>
              <a:buChar char="v"/>
            </a:pPr>
            <a:r>
              <a:rPr lang="tr-TR" sz="1400" dirty="0">
                <a:solidFill>
                  <a:schemeClr val="accent1">
                    <a:lumMod val="75000"/>
                  </a:schemeClr>
                </a:solidFill>
                <a:latin typeface="Times New Roman" panose="02020603050405020304" pitchFamily="18" charset="0"/>
                <a:cs typeface="Times New Roman" panose="02020603050405020304" pitchFamily="18" charset="0"/>
              </a:rPr>
              <a:t>Teknik İşler Müdürü/Müdür Yardımcısı</a:t>
            </a:r>
          </a:p>
          <a:p>
            <a:pPr marL="457200" lvl="1" indent="0">
              <a:lnSpc>
                <a:spcPct val="100000"/>
              </a:lnSpc>
              <a:spcBef>
                <a:spcPts val="0"/>
              </a:spcBef>
              <a:buNone/>
            </a:pPr>
            <a:r>
              <a:rPr lang="tr-TR" sz="1400" dirty="0">
                <a:solidFill>
                  <a:schemeClr val="accent1">
                    <a:lumMod val="75000"/>
                  </a:schemeClr>
                </a:solidFill>
                <a:latin typeface="Times New Roman" panose="02020603050405020304" pitchFamily="18" charset="0"/>
                <a:cs typeface="Times New Roman" panose="02020603050405020304" pitchFamily="18" charset="0"/>
              </a:rPr>
              <a:t>1. çeyrek dönemde USES üzerinden açılan eğitimi tamamlayacaklardır. </a:t>
            </a:r>
          </a:p>
          <a:p>
            <a:pPr marL="457200" lvl="1" indent="0">
              <a:lnSpc>
                <a:spcPct val="100000"/>
              </a:lnSpc>
              <a:spcBef>
                <a:spcPts val="0"/>
              </a:spcBef>
              <a:buNone/>
            </a:pPr>
            <a:endParaRPr lang="tr-TR" sz="1400" dirty="0">
              <a:solidFill>
                <a:schemeClr val="accent1">
                  <a:lumMod val="75000"/>
                </a:schemeClr>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tr-TR" sz="1400" dirty="0">
                <a:solidFill>
                  <a:schemeClr val="accent1">
                    <a:lumMod val="75000"/>
                  </a:schemeClr>
                </a:solidFill>
                <a:latin typeface="Times New Roman" panose="02020603050405020304" pitchFamily="18" charset="0"/>
                <a:cs typeface="Times New Roman" panose="02020603050405020304" pitchFamily="18" charset="0"/>
              </a:rPr>
              <a:t>Sonraki çeyrek dönemlerde ise yeni sözleşme imzalayan veya sözleşme yenileyen (başkan yardımcısı iken başkan) yöneticiler ilgili çeyrek dönemde açılan eğitimlerini tamamlamaları gerekmektedir.</a:t>
            </a:r>
          </a:p>
          <a:p>
            <a:pPr marL="457200" lvl="1" indent="0">
              <a:lnSpc>
                <a:spcPct val="100000"/>
              </a:lnSpc>
              <a:spcBef>
                <a:spcPts val="0"/>
              </a:spcBef>
              <a:buNone/>
            </a:pPr>
            <a:endParaRPr lang="tr-TR" sz="1400" dirty="0">
              <a:solidFill>
                <a:schemeClr val="accent1">
                  <a:lumMod val="75000"/>
                </a:schemeClr>
              </a:solidFill>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 Sağlık 2025 Yılında görevde olan ve yeni sözleşme imzalayan tüm sağlık yöneticileri (uzman hariç) 1. çeyrek dönemde</a:t>
            </a:r>
          </a:p>
          <a:p>
            <a:endParaRPr lang="tr-TR" sz="1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Başkanlar</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İlçe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Tüm Hastanelerin Başhekimleri</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Başhekim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İdari ve Mali İşler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Sağlık Bakım Hizmetleri Müdür/Müdür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Destek ve Kalite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Teknik İşler Müdürü/Müdür Yardımcısı</a:t>
            </a:r>
          </a:p>
          <a:p>
            <a:pPr lvl="1"/>
            <a:r>
              <a:rPr lang="tr-TR" sz="1400" dirty="0">
                <a:latin typeface="Times New Roman" panose="02020603050405020304" pitchFamily="18" charset="0"/>
                <a:cs typeface="Times New Roman" panose="02020603050405020304" pitchFamily="18" charset="0"/>
              </a:rPr>
              <a:t>USES üzerinden açılan eğitimi tamamlayacaklardır. </a:t>
            </a:r>
          </a:p>
          <a:p>
            <a:pPr lvl="1"/>
            <a:r>
              <a:rPr lang="tr-TR" sz="1400" dirty="0">
                <a:latin typeface="Times New Roman" panose="02020603050405020304" pitchFamily="18" charset="0"/>
                <a:cs typeface="Times New Roman" panose="02020603050405020304" pitchFamily="18" charset="0"/>
              </a:rPr>
              <a:t>Eğitim alacak yöneticiler Sağlık Hizmetleri Genel Müdürlüğü tarafından Bakanlık ilgili sisteminden alınacaktır.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Sonraki çeyrek dönemlerde ise yeni sözleşme imzalayan veya sözleşme yenileyen (başkan yardımcısı iken başkan) yöneticiler ilgili çeyrek dönemde açılan eğitimlerini tamamlamaları gerekmektedir.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Eğitim alacak yöneticilere USES Birimi tarafından sağlık mail adreslerine eğitimle ilgili bilgi gönderilecektir. Bu sebeple konunun hassasiyeti sebebi ile maillerinin takip edilmesi gerekmektedir. </a:t>
            </a:r>
          </a:p>
          <a:p>
            <a:pPr lvl="1"/>
            <a:endParaRPr lang="tr-T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Başkanlar</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İlçe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Tüm Hastanelerin Başhekimleri</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Başhekim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İdari ve Mali İşler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Sağlık Bakım Hizmetleri Müdür/Müdür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Destek ve Kalite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Teknik İşler Müdürü/Müdür Yardımcısı</a:t>
            </a:r>
          </a:p>
          <a:p>
            <a:pPr lvl="1"/>
            <a:r>
              <a:rPr lang="tr-TR" sz="1400" dirty="0">
                <a:latin typeface="Times New Roman" panose="02020603050405020304" pitchFamily="18" charset="0"/>
                <a:cs typeface="Times New Roman" panose="02020603050405020304" pitchFamily="18" charset="0"/>
              </a:rPr>
              <a:t>USES üzerinden açılan eğitimi tamamlayacaklardır. </a:t>
            </a:r>
          </a:p>
          <a:p>
            <a:pPr lvl="1"/>
            <a:r>
              <a:rPr lang="tr-TR" sz="1400" dirty="0">
                <a:latin typeface="Times New Roman" panose="02020603050405020304" pitchFamily="18" charset="0"/>
                <a:cs typeface="Times New Roman" panose="02020603050405020304" pitchFamily="18" charset="0"/>
              </a:rPr>
              <a:t>Eğitim alacak yöneticiler Sağlık Hizmetleri Genel Müdürlüğü tarafından Bakanlık ilgili sisteminden alınacaktır.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Sonraki çeyrek dönemlerde ise yeni sözleşme imzalayan veya sözleşme yenileyen (başkan yardımcısı iken başkan) yöneticiler ilgili çeyrek dönemde açılan eğitimlerini tamamlamaları gerekmektedir.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Eğitim alacak yöneticilere USES Birimi tarafından sağlık mail adreslerine eğitimle ilgili bilgi gönderilecektir. Bu sebeple konunun hassasiyeti sebebi ile maillerinin takip edilmesi gerekmektedir. </a:t>
            </a:r>
          </a:p>
          <a:p>
            <a:pPr lvl="1"/>
            <a:endParaRPr lang="tr-TR" dirty="0">
              <a:latin typeface="Arial" panose="020B0604020202020204" pitchFamily="34" charset="0"/>
              <a:cs typeface="Arial" panose="020B0604020202020204" pitchFamily="34" charset="0"/>
            </a:endParaRPr>
          </a:p>
        </p:txBody>
      </p:sp>
      <p:sp>
        <p:nvSpPr>
          <p:cNvPr id="5" name="Metin kutusu 4"/>
          <p:cNvSpPr txBox="1"/>
          <p:nvPr/>
        </p:nvSpPr>
        <p:spPr>
          <a:xfrm>
            <a:off x="1185705" y="527538"/>
            <a:ext cx="4246685" cy="369332"/>
          </a:xfrm>
          <a:prstGeom prst="rect">
            <a:avLst/>
          </a:prstGeom>
          <a:noFill/>
        </p:spPr>
        <p:txBody>
          <a:bodyPr wrap="square" rtlCol="0">
            <a:spAutoFit/>
          </a:bodyPr>
          <a:lstStyle/>
          <a:p>
            <a:r>
              <a:rPr lang="tr-TR" dirty="0">
                <a:solidFill>
                  <a:schemeClr val="bg1"/>
                </a:solidFill>
              </a:rPr>
              <a:t>USES EĞİTİMLERİ</a:t>
            </a:r>
          </a:p>
        </p:txBody>
      </p:sp>
    </p:spTree>
    <p:extLst>
      <p:ext uri="{BB962C8B-B14F-4D97-AF65-F5344CB8AC3E}">
        <p14:creationId xmlns:p14="http://schemas.microsoft.com/office/powerpoint/2010/main" val="39184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1541305" y="1481558"/>
            <a:ext cx="8872695" cy="2917722"/>
          </a:xfrm>
          <a:prstGeom prst="rect">
            <a:avLst/>
          </a:prstGeom>
          <a:noFill/>
          <a:ln>
            <a:solidFill>
              <a:srgbClr val="D1D1D1"/>
            </a:solidFill>
          </a:ln>
        </p:spPr>
        <p:style>
          <a:lnRef idx="1">
            <a:schemeClr val="accent2"/>
          </a:lnRef>
          <a:fillRef idx="2">
            <a:schemeClr val="accent2"/>
          </a:fillRef>
          <a:effectRef idx="1">
            <a:schemeClr val="accent2"/>
          </a:effectRef>
          <a:fontRef idx="minor">
            <a:schemeClr val="dk1"/>
          </a:fontRef>
        </p:style>
        <p:txBody>
          <a:bodyPr vert="horz" lIns="72746" tIns="36373" rIns="72746" bIns="363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tr-TR" sz="1400" dirty="0">
                <a:latin typeface="Times New Roman" panose="02020603050405020304" pitchFamily="18" charset="0"/>
                <a:cs typeface="Times New Roman" panose="02020603050405020304" pitchFamily="18" charset="0"/>
              </a:rPr>
              <a:t>2025 Yılında görevde olan ve yeni sözleşme imzalayan tüm sağlık yöneticileri (uzman hariç) 1. çeyrek dönemde</a:t>
            </a:r>
          </a:p>
          <a:p>
            <a:pPr marL="457200" lvl="1" indent="0">
              <a:lnSpc>
                <a:spcPct val="100000"/>
              </a:lnSpc>
              <a:spcBef>
                <a:spcPts val="0"/>
              </a:spcBef>
              <a:buNone/>
            </a:pPr>
            <a:endParaRPr lang="tr-TR" sz="1400" dirty="0">
              <a:solidFill>
                <a:schemeClr val="accent1">
                  <a:lumMod val="75000"/>
                </a:schemeClr>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tr-TR" dirty="0">
                <a:solidFill>
                  <a:schemeClr val="accent1">
                    <a:lumMod val="75000"/>
                  </a:schemeClr>
                </a:solidFill>
                <a:latin typeface="Times New Roman" panose="02020603050405020304" pitchFamily="18" charset="0"/>
                <a:cs typeface="Times New Roman" panose="02020603050405020304" pitchFamily="18" charset="0"/>
              </a:rPr>
              <a:t>Eğitim alacak yöneticiler Sağlık Hizmetleri Genel Müdürlüğü tarafından Bakanlık ilgili sisteminden alınacaktır.</a:t>
            </a:r>
          </a:p>
          <a:p>
            <a:pPr marL="457200" lvl="1" indent="0">
              <a:lnSpc>
                <a:spcPct val="100000"/>
              </a:lnSpc>
              <a:spcBef>
                <a:spcPts val="0"/>
              </a:spcBef>
              <a:buNone/>
            </a:pPr>
            <a:r>
              <a:rPr lang="tr-TR" dirty="0">
                <a:solidFill>
                  <a:schemeClr val="accent1">
                    <a:lumMod val="75000"/>
                  </a:schemeClr>
                </a:solidFill>
                <a:latin typeface="Times New Roman" panose="02020603050405020304" pitchFamily="18" charset="0"/>
                <a:cs typeface="Times New Roman" panose="02020603050405020304" pitchFamily="18" charset="0"/>
              </a:rPr>
              <a:t>Süreç içerisinde ihtiyaç olması halinde SHGM USES birimi ile görüşülmesi gerekmektedir.</a:t>
            </a:r>
          </a:p>
          <a:p>
            <a:pPr marL="457200" lvl="1" indent="0">
              <a:lnSpc>
                <a:spcPct val="100000"/>
              </a:lnSpc>
              <a:spcBef>
                <a:spcPts val="0"/>
              </a:spcBef>
              <a:buNone/>
            </a:pPr>
            <a:endParaRPr lang="tr-TR" sz="1400" dirty="0">
              <a:solidFill>
                <a:prstClr val="black"/>
              </a:solidFill>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 Sağlık 2025 Yılında görevde olan ve yeni sözleşme imzalayan tüm sağlık yöneticileri (uzman hariç) 1. çeyrek dönemde</a:t>
            </a:r>
          </a:p>
          <a:p>
            <a:endParaRPr lang="tr-TR" sz="1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Başkanlar</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İlçe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Tüm Hastanelerin Başhekimleri</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Başhekim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İdari ve Mali İşler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Sağlık Bakım Hizmetleri Müdür/Müdür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Destek ve Kalite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Teknik İşler Müdürü/Müdür Yardımcısı</a:t>
            </a:r>
          </a:p>
          <a:p>
            <a:pPr lvl="1"/>
            <a:r>
              <a:rPr lang="tr-TR" sz="1400" dirty="0">
                <a:latin typeface="Times New Roman" panose="02020603050405020304" pitchFamily="18" charset="0"/>
                <a:cs typeface="Times New Roman" panose="02020603050405020304" pitchFamily="18" charset="0"/>
              </a:rPr>
              <a:t>USES üzerinden açılan eğitimi tamamlayacaklardır. </a:t>
            </a:r>
          </a:p>
          <a:p>
            <a:pPr lvl="1"/>
            <a:r>
              <a:rPr lang="tr-TR" sz="1400" dirty="0">
                <a:latin typeface="Times New Roman" panose="02020603050405020304" pitchFamily="18" charset="0"/>
                <a:cs typeface="Times New Roman" panose="02020603050405020304" pitchFamily="18" charset="0"/>
              </a:rPr>
              <a:t>Eğitim alacak yöneticiler Sağlık Hizmetleri Genel Müdürlüğü tarafından Bakanlık ilgili sisteminden alınacaktır.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Sonraki çeyrek dönemlerde ise yeni sözleşme imzalayan veya sözleşme yenileyen (başkan yardımcısı iken başkan) yöneticiler ilgili çeyrek dönemde açılan eğitimlerini tamamlamaları gerekmektedir.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Eğitim alacak yöneticilere USES Birimi tarafından sağlık mail adreslerine eğitimle ilgili bilgi gönderilecektir. Bu sebeple konunun hassasiyeti sebebi ile maillerinin takip edilmesi gerekmektedir. </a:t>
            </a:r>
          </a:p>
          <a:p>
            <a:pPr lvl="1"/>
            <a:endParaRPr lang="tr-T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Başkanlar</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Başkan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İlçe Sağlık Müdürü</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Tüm Hastanelerin Başhekimleri</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Başhekim Yardımcıları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İdari ve Mali İşler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Sağlık Bakım Hizmetleri Müdür/Müdür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Destek ve Kalite Müdürü/Müdür Yardımcısı</a:t>
            </a:r>
          </a:p>
          <a:p>
            <a:pPr marL="742950" lvl="1" indent="-285750">
              <a:buFont typeface="Wingdings" panose="05000000000000000000" pitchFamily="2" charset="2"/>
              <a:buChar char="ü"/>
            </a:pPr>
            <a:r>
              <a:rPr lang="tr-TR" sz="1400" dirty="0">
                <a:latin typeface="Times New Roman" panose="02020603050405020304" pitchFamily="18" charset="0"/>
                <a:cs typeface="Times New Roman" panose="02020603050405020304" pitchFamily="18" charset="0"/>
              </a:rPr>
              <a:t>Teknik İşler Müdürü/Müdür Yardımcısı</a:t>
            </a:r>
          </a:p>
          <a:p>
            <a:pPr lvl="1"/>
            <a:r>
              <a:rPr lang="tr-TR" sz="1400" dirty="0">
                <a:latin typeface="Times New Roman" panose="02020603050405020304" pitchFamily="18" charset="0"/>
                <a:cs typeface="Times New Roman" panose="02020603050405020304" pitchFamily="18" charset="0"/>
              </a:rPr>
              <a:t>USES üzerinden açılan eğitimi tamamlayacaklardır. </a:t>
            </a:r>
          </a:p>
          <a:p>
            <a:pPr lvl="1"/>
            <a:r>
              <a:rPr lang="tr-TR" sz="1400" dirty="0">
                <a:latin typeface="Times New Roman" panose="02020603050405020304" pitchFamily="18" charset="0"/>
                <a:cs typeface="Times New Roman" panose="02020603050405020304" pitchFamily="18" charset="0"/>
              </a:rPr>
              <a:t>Eğitim alacak yöneticiler Sağlık Hizmetleri Genel Müdürlüğü tarafından Bakanlık ilgili sisteminden alınacaktır.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Sonraki çeyrek dönemlerde ise yeni sözleşme imzalayan veya sözleşme yenileyen (başkan yardımcısı iken başkan) yöneticiler ilgili çeyrek dönemde açılan eğitimlerini tamamlamaları gerekmektedir.</a:t>
            </a:r>
          </a:p>
          <a:p>
            <a:pPr lvl="1"/>
            <a:endParaRPr lang="tr-TR" sz="1400" dirty="0">
              <a:latin typeface="Times New Roman" panose="02020603050405020304" pitchFamily="18" charset="0"/>
              <a:cs typeface="Times New Roman" panose="02020603050405020304" pitchFamily="18" charset="0"/>
            </a:endParaRPr>
          </a:p>
          <a:p>
            <a:pPr lvl="1"/>
            <a:r>
              <a:rPr lang="tr-TR" sz="1400" dirty="0">
                <a:latin typeface="Times New Roman" panose="02020603050405020304" pitchFamily="18" charset="0"/>
                <a:cs typeface="Times New Roman" panose="02020603050405020304" pitchFamily="18" charset="0"/>
              </a:rPr>
              <a:t>Eğitim alacak yöneticilere USES Birimi tarafından sağlık mail adreslerine eğitimle ilgili bilgi gönderilecektir. Bu sebeple konunun hassasiyeti sebebi ile maillerinin takip edilmesi gerekmektedir. </a:t>
            </a:r>
          </a:p>
          <a:p>
            <a:pPr lvl="1"/>
            <a:endParaRPr lang="tr-TR" dirty="0">
              <a:latin typeface="Arial" panose="020B0604020202020204" pitchFamily="34" charset="0"/>
              <a:cs typeface="Arial" panose="020B0604020202020204" pitchFamily="34" charset="0"/>
            </a:endParaRPr>
          </a:p>
        </p:txBody>
      </p:sp>
      <p:sp>
        <p:nvSpPr>
          <p:cNvPr id="5" name="Metin kutusu 4"/>
          <p:cNvSpPr txBox="1"/>
          <p:nvPr/>
        </p:nvSpPr>
        <p:spPr>
          <a:xfrm>
            <a:off x="1185705" y="527538"/>
            <a:ext cx="4246685" cy="369332"/>
          </a:xfrm>
          <a:prstGeom prst="rect">
            <a:avLst/>
          </a:prstGeom>
          <a:noFill/>
        </p:spPr>
        <p:txBody>
          <a:bodyPr wrap="square" rtlCol="0">
            <a:spAutoFit/>
          </a:bodyPr>
          <a:lstStyle/>
          <a:p>
            <a:r>
              <a:rPr lang="tr-TR" dirty="0">
                <a:solidFill>
                  <a:schemeClr val="bg1"/>
                </a:solidFill>
              </a:rPr>
              <a:t>USES EĞİTİMLERİ</a:t>
            </a:r>
          </a:p>
        </p:txBody>
      </p:sp>
    </p:spTree>
    <p:extLst>
      <p:ext uri="{BB962C8B-B14F-4D97-AF65-F5344CB8AC3E}">
        <p14:creationId xmlns:p14="http://schemas.microsoft.com/office/powerpoint/2010/main" val="19967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Mesleki yeterliliğe önem verilmeli ve her görev için en uygun personel seçilmelidir.</a:t>
              </a:r>
            </a:p>
          </p:txBody>
        </p:sp>
        <p:sp>
          <p:nvSpPr>
            <p:cNvPr id="23" name="Beşgen 22"/>
            <p:cNvSpPr/>
            <p:nvPr/>
          </p:nvSpPr>
          <p:spPr>
            <a:xfrm>
              <a:off x="4390308" y="3947954"/>
              <a:ext cx="6436245" cy="1064312"/>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endParaRPr lang="tr-TR" sz="1200" kern="0" dirty="0">
                <a:latin typeface="Arial" panose="020B0604020202020204" pitchFamily="34" charset="0"/>
                <a:cs typeface="Arial" panose="020B0604020202020204" pitchFamily="34" charset="0"/>
              </a:endParaRP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E.3.3.2</a:t>
              </a:r>
            </a:p>
          </p:txBody>
        </p:sp>
      </p:grpSp>
      <p:sp>
        <p:nvSpPr>
          <p:cNvPr id="2" name="Dikdörtgen 1"/>
          <p:cNvSpPr/>
          <p:nvPr/>
        </p:nvSpPr>
        <p:spPr>
          <a:xfrm>
            <a:off x="4900700" y="4430606"/>
            <a:ext cx="5060431" cy="646331"/>
          </a:xfrm>
          <a:prstGeom prst="rect">
            <a:avLst/>
          </a:prstGeom>
        </p:spPr>
        <p:txBody>
          <a:bodyPr wrap="square">
            <a:spAutoFit/>
          </a:bodyPr>
          <a:lstStyle/>
          <a:p>
            <a:r>
              <a:rPr lang="tr-TR" sz="1200" dirty="0">
                <a:latin typeface="Arial" panose="020B0604020202020204" pitchFamily="34" charset="0"/>
                <a:cs typeface="Arial" panose="020B0604020202020204" pitchFamily="34" charset="0"/>
              </a:rPr>
              <a:t>Mevcut görevde olan (2025) ve yeni sözleşme imzalayan (uzman olarak imzalayanlar hariç) tüm Sağlık Yöneticilerinin “İl Sağlık Yöneticiliği </a:t>
            </a:r>
            <a:r>
              <a:rPr lang="tr-TR" sz="1200" dirty="0" err="1">
                <a:latin typeface="Arial" panose="020B0604020202020204" pitchFamily="34" charset="0"/>
                <a:cs typeface="Arial" panose="020B0604020202020204" pitchFamily="34" charset="0"/>
              </a:rPr>
              <a:t>Eğitimi”ni</a:t>
            </a:r>
            <a:r>
              <a:rPr lang="tr-TR" sz="1200" dirty="0">
                <a:latin typeface="Arial" panose="020B0604020202020204" pitchFamily="34" charset="0"/>
                <a:cs typeface="Arial" panose="020B0604020202020204" pitchFamily="34" charset="0"/>
              </a:rPr>
              <a:t> USES üzerinden tamamlaması.</a:t>
            </a:r>
          </a:p>
        </p:txBody>
      </p:sp>
      <p:sp>
        <p:nvSpPr>
          <p:cNvPr id="17" name="Yuvarlatılmış Dikdörtgen 16"/>
          <p:cNvSpPr/>
          <p:nvPr/>
        </p:nvSpPr>
        <p:spPr>
          <a:xfrm>
            <a:off x="2851688" y="5491370"/>
            <a:ext cx="2687977" cy="1103973"/>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1.2.3.4. Çeyrek Dönem 2026</a:t>
            </a:r>
          </a:p>
        </p:txBody>
      </p:sp>
      <p:sp>
        <p:nvSpPr>
          <p:cNvPr id="18" name="Yuvarlatılmış Dikdörtgen 17"/>
          <p:cNvSpPr/>
          <p:nvPr/>
        </p:nvSpPr>
        <p:spPr>
          <a:xfrm>
            <a:off x="438869" y="5491371"/>
            <a:ext cx="2412819" cy="1085924"/>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19" name="Yuvarlatılmış Dikdörtgen 18"/>
          <p:cNvSpPr/>
          <p:nvPr/>
        </p:nvSpPr>
        <p:spPr>
          <a:xfrm>
            <a:off x="5539665" y="5491370"/>
            <a:ext cx="5647803" cy="1085924"/>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b="1" kern="0" dirty="0">
                <a:solidFill>
                  <a:prstClr val="black"/>
                </a:solidFill>
                <a:latin typeface="Arial" panose="020B0604020202020204" pitchFamily="34" charset="0"/>
                <a:cs typeface="Arial" panose="020B0604020202020204" pitchFamily="34" charset="0"/>
              </a:rPr>
              <a:t>Sözleşmeli Yönetici USES Eğitimi İSM Takip Formu</a:t>
            </a:r>
          </a:p>
        </p:txBody>
      </p:sp>
    </p:spTree>
    <p:extLst>
      <p:ext uri="{BB962C8B-B14F-4D97-AF65-F5344CB8AC3E}">
        <p14:creationId xmlns:p14="http://schemas.microsoft.com/office/powerpoint/2010/main" val="26769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59523" y="527538"/>
            <a:ext cx="4246685" cy="369332"/>
          </a:xfrm>
          <a:prstGeom prst="rect">
            <a:avLst/>
          </a:prstGeom>
          <a:noFill/>
        </p:spPr>
        <p:txBody>
          <a:bodyPr wrap="square" rtlCol="0">
            <a:spAutoFit/>
          </a:bodyPr>
          <a:lstStyle/>
          <a:p>
            <a:r>
              <a:rPr lang="tr-TR" b="1" dirty="0">
                <a:solidFill>
                  <a:schemeClr val="bg1"/>
                </a:solidFill>
              </a:rPr>
              <a:t>USES EĞİTİMLERİ</a:t>
            </a:r>
          </a:p>
        </p:txBody>
      </p:sp>
      <p:sp>
        <p:nvSpPr>
          <p:cNvPr id="2" name="Metin kutusu 1"/>
          <p:cNvSpPr txBox="1"/>
          <p:nvPr/>
        </p:nvSpPr>
        <p:spPr>
          <a:xfrm>
            <a:off x="8280400" y="2145671"/>
            <a:ext cx="3489106" cy="3570208"/>
          </a:xfrm>
          <a:prstGeom prst="rect">
            <a:avLst/>
          </a:prstGeom>
          <a:noFill/>
        </p:spPr>
        <p:txBody>
          <a:bodyPr wrap="square" rtlCol="0">
            <a:spAutoFit/>
          </a:bodyPr>
          <a:lstStyle/>
          <a:p>
            <a:pPr lvl="1" algn="just"/>
            <a:r>
              <a:rPr lang="tr-TR" sz="1600" dirty="0">
                <a:solidFill>
                  <a:prstClr val="black"/>
                </a:solidFill>
                <a:latin typeface="Arial" panose="020B0604020202020204" pitchFamily="34" charset="0"/>
                <a:cs typeface="Arial" panose="020B0604020202020204" pitchFamily="34" charset="0"/>
              </a:rPr>
              <a:t>İl Sağlık Müdürlüklerinin sözleşmeli yöneticileri takip edeceği bir form oluşturulmuştur. E3.3.2 eylemine eklenen formun her çeyrek dönem doldurulup sisteme eklenmesi gerekmektedir.</a:t>
            </a:r>
          </a:p>
          <a:p>
            <a:pPr lvl="1" algn="just"/>
            <a:r>
              <a:rPr lang="tr-TR" sz="1600" dirty="0">
                <a:solidFill>
                  <a:prstClr val="black"/>
                </a:solidFill>
                <a:latin typeface="Arial" panose="020B0604020202020204" pitchFamily="34" charset="0"/>
                <a:cs typeface="Arial" panose="020B0604020202020204" pitchFamily="34" charset="0"/>
              </a:rPr>
              <a:t>İlgili formda kadrolara ilişkin çoktan seçmeli alanlar bulunmaktadır. Kadrolar buradan seçilerek işaretlenecektir.</a:t>
            </a:r>
          </a:p>
          <a:p>
            <a:endParaRPr lang="tr-TR" dirty="0"/>
          </a:p>
        </p:txBody>
      </p:sp>
      <p:pic>
        <p:nvPicPr>
          <p:cNvPr id="7" name="Resim 6">
            <a:extLst>
              <a:ext uri="{FF2B5EF4-FFF2-40B4-BE49-F238E27FC236}">
                <a16:creationId xmlns:a16="http://schemas.microsoft.com/office/drawing/2014/main" id="{0B37AAB1-F681-4903-943C-AF405092AE27}"/>
              </a:ext>
            </a:extLst>
          </p:cNvPr>
          <p:cNvPicPr>
            <a:picLocks noChangeAspect="1"/>
          </p:cNvPicPr>
          <p:nvPr/>
        </p:nvPicPr>
        <p:blipFill>
          <a:blip r:embed="rId3"/>
          <a:stretch>
            <a:fillRect/>
          </a:stretch>
        </p:blipFill>
        <p:spPr>
          <a:xfrm>
            <a:off x="296545" y="1107973"/>
            <a:ext cx="8248015" cy="5104232"/>
          </a:xfrm>
          <a:prstGeom prst="rect">
            <a:avLst/>
          </a:prstGeom>
        </p:spPr>
      </p:pic>
    </p:spTree>
    <p:extLst>
      <p:ext uri="{BB962C8B-B14F-4D97-AF65-F5344CB8AC3E}">
        <p14:creationId xmlns:p14="http://schemas.microsoft.com/office/powerpoint/2010/main" val="105541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0A1B4C12-B345-4645-B9A2-55A4638452FE}"/>
              </a:ext>
            </a:extLst>
          </p:cNvPr>
          <p:cNvGrpSpPr/>
          <p:nvPr/>
        </p:nvGrpSpPr>
        <p:grpSpPr>
          <a:xfrm>
            <a:off x="1347553" y="544751"/>
            <a:ext cx="9196039" cy="5536296"/>
            <a:chOff x="1426007" y="41386"/>
            <a:chExt cx="8258093" cy="5006475"/>
          </a:xfrm>
        </p:grpSpPr>
        <p:sp>
          <p:nvSpPr>
            <p:cNvPr id="5" name="Metin kutusu 4"/>
            <p:cNvSpPr txBox="1"/>
            <p:nvPr/>
          </p:nvSpPr>
          <p:spPr>
            <a:xfrm>
              <a:off x="1426007" y="41386"/>
              <a:ext cx="4246685" cy="333987"/>
            </a:xfrm>
            <a:prstGeom prst="rect">
              <a:avLst/>
            </a:prstGeom>
            <a:noFill/>
          </p:spPr>
          <p:txBody>
            <a:bodyPr wrap="square" rtlCol="0">
              <a:spAutoFit/>
            </a:bodyPr>
            <a:lstStyle/>
            <a:p>
              <a:r>
                <a:rPr lang="tr-TR" b="1" dirty="0">
                  <a:solidFill>
                    <a:schemeClr val="bg1"/>
                  </a:solidFill>
                </a:rPr>
                <a:t>USES EĞİTİMLERİ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00" y="527538"/>
              <a:ext cx="7620000" cy="4520323"/>
            </a:xfrm>
            <a:prstGeom prst="rect">
              <a:avLst/>
            </a:prstGeom>
          </p:spPr>
        </p:pic>
        <p:sp>
          <p:nvSpPr>
            <p:cNvPr id="2" name="Metin kutusu 1">
              <a:extLst>
                <a:ext uri="{FF2B5EF4-FFF2-40B4-BE49-F238E27FC236}">
                  <a16:creationId xmlns:a16="http://schemas.microsoft.com/office/drawing/2014/main" id="{972DB84D-B33F-46EE-AD0A-5762CA29BA6F}"/>
                </a:ext>
              </a:extLst>
            </p:cNvPr>
            <p:cNvSpPr txBox="1"/>
            <p:nvPr/>
          </p:nvSpPr>
          <p:spPr>
            <a:xfrm>
              <a:off x="2822510" y="3778897"/>
              <a:ext cx="3512975" cy="892552"/>
            </a:xfrm>
            <a:prstGeom prst="rect">
              <a:avLst/>
            </a:prstGeom>
            <a:solidFill>
              <a:schemeClr val="bg1"/>
            </a:solidFill>
            <a:ln>
              <a:solidFill>
                <a:srgbClr val="D34817"/>
              </a:solidFill>
            </a:ln>
          </p:spPr>
          <p:txBody>
            <a:bodyPr wrap="square" rtlCol="0">
              <a:spAutoFit/>
            </a:bodyPr>
            <a:lstStyle/>
            <a:p>
              <a:pPr algn="just"/>
              <a:r>
                <a:rPr lang="tr-TR" sz="1300" b="1" dirty="0">
                  <a:solidFill>
                    <a:srgbClr val="D34817"/>
                  </a:solidFill>
                </a:rPr>
                <a:t>Eğitimler, yeni sözleşme imzalayan tüm taşra teşkilatı yöneticilerine (uzman hariç) USES üzerinden gerekli tanımlamalar ve erişim izinleri verilerek tamamlanmaktadır. </a:t>
              </a:r>
            </a:p>
          </p:txBody>
        </p:sp>
      </p:grpSp>
      <p:sp>
        <p:nvSpPr>
          <p:cNvPr id="4" name="Dikdörtgen 3">
            <a:extLst>
              <a:ext uri="{FF2B5EF4-FFF2-40B4-BE49-F238E27FC236}">
                <a16:creationId xmlns:a16="http://schemas.microsoft.com/office/drawing/2014/main" id="{4CEC9817-26A9-43FC-988E-B3C5ECEECCF3}"/>
              </a:ext>
            </a:extLst>
          </p:cNvPr>
          <p:cNvSpPr/>
          <p:nvPr/>
        </p:nvSpPr>
        <p:spPr>
          <a:xfrm>
            <a:off x="6948005" y="2000136"/>
            <a:ext cx="3911975" cy="3970318"/>
          </a:xfrm>
          <a:prstGeom prst="rect">
            <a:avLst/>
          </a:prstGeom>
          <a:solidFill>
            <a:schemeClr val="bg1"/>
          </a:solidFill>
        </p:spPr>
        <p:txBody>
          <a:bodyPr wrap="square">
            <a:spAutoFit/>
          </a:bodyPr>
          <a:lstStyle/>
          <a:p>
            <a:pPr algn="just"/>
            <a:r>
              <a:rPr lang="tr-TR" sz="1400" b="1" dirty="0"/>
              <a:t>1. Hukuk Hizmetleri Genel Müdürlüğü</a:t>
            </a:r>
          </a:p>
          <a:p>
            <a:pPr algn="just"/>
            <a:r>
              <a:rPr lang="tr-TR" sz="1400" b="1" dirty="0"/>
              <a:t>2. Sağlık Yatırımları Genel Müdürlüğü</a:t>
            </a:r>
          </a:p>
          <a:p>
            <a:pPr algn="just"/>
            <a:r>
              <a:rPr lang="tr-TR" sz="1400" b="1" dirty="0"/>
              <a:t>3. KHGM/Finansal Analiz ve Faturalandırma Daire Başkanlığı </a:t>
            </a:r>
          </a:p>
          <a:p>
            <a:pPr algn="just"/>
            <a:r>
              <a:rPr lang="tr-TR" sz="1400" b="1" dirty="0"/>
              <a:t>4. KHGM/Tedarik Yöntemleri ve Satın Alma Daire Başkanlığı</a:t>
            </a:r>
          </a:p>
          <a:p>
            <a:pPr algn="just"/>
            <a:r>
              <a:rPr lang="tr-TR" sz="1400" b="1" dirty="0"/>
              <a:t>5.KHGM/Tıbbi Cihaz ve Tıbbi Hizmet Alımları Planlama Daire Başkanlığı</a:t>
            </a:r>
          </a:p>
          <a:p>
            <a:pPr algn="just"/>
            <a:r>
              <a:rPr lang="tr-TR" sz="1400" b="1" dirty="0"/>
              <a:t>6.SHGM/Denetim ve Değerlendirme Daire Başkanlığı</a:t>
            </a:r>
          </a:p>
          <a:p>
            <a:pPr algn="just"/>
            <a:r>
              <a:rPr lang="tr-TR" sz="1400" b="1" dirty="0"/>
              <a:t>7. SHGM/Sağlıkta Kalite, Akreditasyon ve Çalışan Hakları Daire Başkanlığı</a:t>
            </a:r>
          </a:p>
          <a:p>
            <a:pPr algn="just"/>
            <a:r>
              <a:rPr lang="tr-TR" sz="1400" b="1" dirty="0"/>
              <a:t>8. SGB/4734 Sayılı Kamu İhale Kanunu </a:t>
            </a:r>
          </a:p>
          <a:p>
            <a:pPr algn="just"/>
            <a:r>
              <a:rPr lang="tr-TR" sz="1400" b="1" dirty="0"/>
              <a:t>9. SGB/Döner Sermaye Mevzuatı ve İşlemleri   </a:t>
            </a:r>
          </a:p>
          <a:p>
            <a:pPr algn="just"/>
            <a:r>
              <a:rPr lang="tr-TR" sz="1400" b="1" dirty="0"/>
              <a:t>10. SGB/İhalelere Katılmaktan Yasaklama</a:t>
            </a:r>
          </a:p>
          <a:p>
            <a:pPr algn="just"/>
            <a:r>
              <a:rPr lang="tr-TR" sz="1400" b="1" dirty="0"/>
              <a:t>11. SGB/Ön Mali Kontrol</a:t>
            </a:r>
          </a:p>
          <a:p>
            <a:pPr algn="just"/>
            <a:r>
              <a:rPr lang="tr-TR" sz="1400" b="1" dirty="0"/>
              <a:t>…</a:t>
            </a:r>
          </a:p>
          <a:p>
            <a:pPr algn="just"/>
            <a:r>
              <a:rPr lang="tr-TR" sz="1400" b="1" i="0" dirty="0">
                <a:effectLst/>
              </a:rPr>
              <a:t>96.</a:t>
            </a:r>
            <a:r>
              <a:rPr lang="tr-TR" sz="1400" b="1" dirty="0"/>
              <a:t> SGB-Kamu Zararı Kamu Alacağı</a:t>
            </a:r>
            <a:endParaRPr lang="tr-TR" sz="1400" b="1" i="0" dirty="0">
              <a:effectLst/>
            </a:endParaRPr>
          </a:p>
        </p:txBody>
      </p:sp>
    </p:spTree>
    <p:extLst>
      <p:ext uri="{BB962C8B-B14F-4D97-AF65-F5344CB8AC3E}">
        <p14:creationId xmlns:p14="http://schemas.microsoft.com/office/powerpoint/2010/main" val="3480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E7DE89E-8F36-479E-B86B-C6CFC2106B70}"/>
              </a:ext>
            </a:extLst>
          </p:cNvPr>
          <p:cNvSpPr/>
          <p:nvPr/>
        </p:nvSpPr>
        <p:spPr>
          <a:xfrm>
            <a:off x="1202651" y="1083570"/>
            <a:ext cx="9360846" cy="53783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rPr>
              <a:t>1940’lı yıllar – Kavram ilk kez kullanıldı</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rPr>
              <a:t>1970’li yıllar – </a:t>
            </a:r>
            <a:r>
              <a:rPr kumimoji="0" lang="tr-TR" alt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Watergate</a:t>
            </a: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rPr>
              <a:t> skandalı</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rPr>
              <a:t>1980’li yıllar – İlk standart oluşturma çabaları</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mn-cs"/>
              </a:rPr>
              <a:t>1990’lı yıllar – İç kontrol modellerinin ortaya çıkışı</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1992 COSO, İç Kontrol Bütünleşik Çerçeve Raporu, ABD</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1992 </a:t>
            </a:r>
            <a:r>
              <a:rPr kumimoji="0" lang="tr-TR" alt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Cadbury</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 Report, İngiltere</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1994 </a:t>
            </a:r>
            <a:r>
              <a:rPr kumimoji="0" lang="tr-TR" alt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King</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 Report, Kurumsal Yönetişimin Üst Düzey Standartları, Güney Afrika</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1995 COCO, </a:t>
            </a:r>
            <a:r>
              <a:rPr kumimoji="0" lang="tr-TR" alt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Criteria</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 of Control , Kanada</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1998 Şeffaflık ve Kontrol Yasası  (</a:t>
            </a:r>
            <a:r>
              <a:rPr kumimoji="0" lang="tr-TR" alt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Kontrag</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 Almanya</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1999 İç Kontrol, Birleştirilmiş Kurallar Üzerine Yönetim Kurulu Üyeleri İçin Rehber, (</a:t>
            </a:r>
            <a:r>
              <a:rPr kumimoji="0" lang="tr-TR" alt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Turnbull</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 Report) </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2002 </a:t>
            </a:r>
            <a:r>
              <a:rPr kumimoji="0" lang="tr-TR" altLang="tr-TR" sz="1600" b="1" i="0" u="none" strike="noStrike" kern="1200" cap="none" spc="0" normalizeH="0" baseline="0" noProof="0" dirty="0" err="1">
                <a:ln>
                  <a:noFill/>
                </a:ln>
                <a:solidFill>
                  <a:prstClr val="black"/>
                </a:solidFill>
                <a:effectLst/>
                <a:uLnTx/>
                <a:uFillTx/>
                <a:latin typeface="Calibri" panose="020F0502020204030204"/>
                <a:ea typeface="+mn-ea"/>
                <a:cs typeface="+mn-cs"/>
              </a:rPr>
              <a:t>Sarbanes</a:t>
            </a: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tr-TR" altLang="tr-TR" sz="1600" b="1" i="0" u="none" strike="noStrike" kern="1200" cap="none" spc="0" normalizeH="0" baseline="0" noProof="0" dirty="0" err="1">
                <a:ln>
                  <a:noFill/>
                </a:ln>
                <a:solidFill>
                  <a:prstClr val="black"/>
                </a:solidFill>
                <a:effectLst/>
                <a:uLnTx/>
                <a:uFillTx/>
                <a:latin typeface="Calibri" panose="020F0502020204030204"/>
                <a:ea typeface="+mn-ea"/>
                <a:cs typeface="+mn-cs"/>
              </a:rPr>
              <a:t>Oxley</a:t>
            </a: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 Yasası (SOX), ABD</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2013 COSO,  İç Kontrol Bütünleşik Çerçeve Raporu (Güncelleme), ABD</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2017 </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COSO, Kurumsal Risk Yönetimi </a:t>
            </a:r>
            <a:r>
              <a:rPr kumimoji="0" lang="tr-TR" altLang="tr-TR" sz="1600" b="0" i="0" u="none" strike="noStrike" kern="1200" cap="none" spc="0" normalizeH="0" baseline="0" noProof="0" dirty="0">
                <a:ln>
                  <a:noFill/>
                </a:ln>
                <a:solidFill>
                  <a:prstClr val="black"/>
                </a:solidFill>
                <a:effectLst/>
                <a:uLnTx/>
                <a:uFillTx/>
                <a:latin typeface="Calibri" panose="020F0502020204030204"/>
                <a:ea typeface="+mn-ea"/>
                <a:cs typeface="+mn-cs"/>
              </a:rPr>
              <a:t>Bütünleşik Çerçeve Raporu, ABD</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2019 COSO, </a:t>
            </a: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Sağlık Hizmeti Sağlayıcı Sektörü için Uygulama Kılavuzu, ABD</a:t>
            </a:r>
          </a:p>
          <a:p>
            <a:pPr marL="789750" marR="0" lvl="1" indent="-28575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tr-TR" altLang="tr-TR" sz="1600" b="1" i="0" u="none" strike="noStrike" kern="1200" cap="none" spc="0" normalizeH="0" baseline="0" noProof="0" dirty="0">
                <a:ln>
                  <a:noFill/>
                </a:ln>
                <a:solidFill>
                  <a:prstClr val="black"/>
                </a:solidFill>
                <a:effectLst/>
                <a:uLnTx/>
                <a:uFillTx/>
                <a:latin typeface="Calibri" panose="020F0502020204030204"/>
                <a:ea typeface="+mn-ea"/>
                <a:cs typeface="+mn-cs"/>
              </a:rPr>
              <a:t>2023 COSO, Etkin İç Kontrolün Sağlanması (ICRS – Sürdürülebilirlik Raporlaması)</a:t>
            </a:r>
          </a:p>
        </p:txBody>
      </p:sp>
      <p:pic>
        <p:nvPicPr>
          <p:cNvPr id="4" name="Resim 3">
            <a:extLst>
              <a:ext uri="{FF2B5EF4-FFF2-40B4-BE49-F238E27FC236}">
                <a16:creationId xmlns:a16="http://schemas.microsoft.com/office/drawing/2014/main" id="{31B18796-AE63-4FC8-96DB-1077DE5FBF19}"/>
              </a:ext>
            </a:extLst>
          </p:cNvPr>
          <p:cNvPicPr>
            <a:picLocks noChangeAspect="1"/>
          </p:cNvPicPr>
          <p:nvPr/>
        </p:nvPicPr>
        <p:blipFill>
          <a:blip r:embed="rId3"/>
          <a:stretch>
            <a:fillRect/>
          </a:stretch>
        </p:blipFill>
        <p:spPr>
          <a:xfrm>
            <a:off x="8129579" y="1175657"/>
            <a:ext cx="3020710" cy="2270761"/>
          </a:xfrm>
          <a:prstGeom prst="rect">
            <a:avLst/>
          </a:prstGeom>
        </p:spPr>
      </p:pic>
      <p:sp>
        <p:nvSpPr>
          <p:cNvPr id="6"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Sisteminin Doğuşu ve Gelişimi</a:t>
            </a:r>
          </a:p>
        </p:txBody>
      </p:sp>
    </p:spTree>
    <p:extLst>
      <p:ext uri="{BB962C8B-B14F-4D97-AF65-F5344CB8AC3E}">
        <p14:creationId xmlns:p14="http://schemas.microsoft.com/office/powerpoint/2010/main" val="16678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75752" y="536868"/>
            <a:ext cx="4246685" cy="338554"/>
          </a:xfrm>
          <a:prstGeom prst="rect">
            <a:avLst/>
          </a:prstGeom>
          <a:noFill/>
        </p:spPr>
        <p:txBody>
          <a:bodyPr wrap="square" rtlCol="0">
            <a:spAutoFit/>
          </a:bodyPr>
          <a:lstStyle/>
          <a:p>
            <a:pPr lvl="1" algn="ctr"/>
            <a:r>
              <a:rPr lang="tr-TR" sz="1600" dirty="0">
                <a:solidFill>
                  <a:schemeClr val="bg1"/>
                </a:solidFill>
                <a:latin typeface="Arial" panose="020B0604020202020204" pitchFamily="34" charset="0"/>
                <a:cs typeface="Arial" panose="020B0604020202020204" pitchFamily="34" charset="0"/>
              </a:rPr>
              <a:t>İl Sağlık Yöneticiliği Eğitimi Kazanımları</a:t>
            </a:r>
          </a:p>
        </p:txBody>
      </p:sp>
      <p:sp>
        <p:nvSpPr>
          <p:cNvPr id="2" name="Metin kutusu 1"/>
          <p:cNvSpPr txBox="1"/>
          <p:nvPr/>
        </p:nvSpPr>
        <p:spPr>
          <a:xfrm>
            <a:off x="1294981" y="1873120"/>
            <a:ext cx="8484577" cy="2862322"/>
          </a:xfrm>
          <a:prstGeom prst="rect">
            <a:avLst/>
          </a:prstGeom>
          <a:noFill/>
        </p:spPr>
        <p:txBody>
          <a:bodyPr wrap="square" rtlCol="0">
            <a:spAutoFit/>
          </a:bodyPr>
          <a:lstStyle/>
          <a:p>
            <a:pPr marL="342900" indent="-342900">
              <a:buFont typeface="Wingdings" panose="05000000000000000000" pitchFamily="2" charset="2"/>
              <a:buChar char="Ø"/>
            </a:pPr>
            <a:r>
              <a:rPr lang="tr-TR" dirty="0">
                <a:solidFill>
                  <a:schemeClr val="accent1">
                    <a:lumMod val="75000"/>
                  </a:schemeClr>
                </a:solidFill>
                <a:latin typeface="Times New Roman" panose="02020603050405020304" pitchFamily="18" charset="0"/>
              </a:rPr>
              <a:t>Sözleşmeli yöneticilerin mevzuat bilgilerini artırmak,</a:t>
            </a:r>
          </a:p>
          <a:p>
            <a:pPr marL="342900" indent="-342900">
              <a:buFont typeface="Wingdings" panose="05000000000000000000" pitchFamily="2" charset="2"/>
              <a:buChar char="Ø"/>
            </a:pPr>
            <a:endParaRPr lang="tr-TR" dirty="0">
              <a:solidFill>
                <a:schemeClr val="accent1">
                  <a:lumMod val="75000"/>
                </a:schemeClr>
              </a:solidFill>
              <a:latin typeface="Times New Roman" panose="02020603050405020304" pitchFamily="18" charset="0"/>
            </a:endParaRPr>
          </a:p>
          <a:p>
            <a:pPr marL="342900" indent="-342900">
              <a:buFont typeface="Wingdings" panose="05000000000000000000" pitchFamily="2" charset="2"/>
              <a:buChar char="Ø"/>
            </a:pPr>
            <a:r>
              <a:rPr lang="tr-TR" dirty="0">
                <a:solidFill>
                  <a:schemeClr val="accent1">
                    <a:lumMod val="75000"/>
                  </a:schemeClr>
                </a:solidFill>
                <a:latin typeface="Times New Roman" panose="02020603050405020304" pitchFamily="18" charset="0"/>
              </a:rPr>
              <a:t>Adaptasyon sürelerini kısaltmak,</a:t>
            </a:r>
          </a:p>
          <a:p>
            <a:pPr marL="342900" indent="-342900">
              <a:buFont typeface="Wingdings" panose="05000000000000000000" pitchFamily="2" charset="2"/>
              <a:buChar char="Ø"/>
            </a:pPr>
            <a:endParaRPr lang="tr-TR" dirty="0">
              <a:solidFill>
                <a:schemeClr val="accent1">
                  <a:lumMod val="75000"/>
                </a:schemeClr>
              </a:solidFill>
              <a:latin typeface="Times New Roman" panose="02020603050405020304" pitchFamily="18" charset="0"/>
            </a:endParaRPr>
          </a:p>
          <a:p>
            <a:pPr marL="342900" indent="-342900">
              <a:buFont typeface="Wingdings" panose="05000000000000000000" pitchFamily="2" charset="2"/>
              <a:buChar char="Ø"/>
            </a:pPr>
            <a:r>
              <a:rPr lang="tr-TR" dirty="0">
                <a:solidFill>
                  <a:schemeClr val="accent1">
                    <a:lumMod val="75000"/>
                  </a:schemeClr>
                </a:solidFill>
                <a:latin typeface="Times New Roman" panose="02020603050405020304" pitchFamily="18" charset="0"/>
              </a:rPr>
              <a:t>Sözleşmeli yöneticilerin bakanlık teşkilatını hızlıca tanımalarını sağlamak,</a:t>
            </a:r>
          </a:p>
          <a:p>
            <a:pPr marL="342900" indent="-342900">
              <a:buFont typeface="Wingdings" panose="05000000000000000000" pitchFamily="2" charset="2"/>
              <a:buChar char="Ø"/>
            </a:pPr>
            <a:endParaRPr lang="tr-TR" dirty="0">
              <a:solidFill>
                <a:schemeClr val="accent1">
                  <a:lumMod val="75000"/>
                </a:schemeClr>
              </a:solidFill>
              <a:latin typeface="Times New Roman" panose="02020603050405020304" pitchFamily="18" charset="0"/>
            </a:endParaRPr>
          </a:p>
          <a:p>
            <a:pPr marL="342900" indent="-342900">
              <a:buFont typeface="Wingdings" panose="05000000000000000000" pitchFamily="2" charset="2"/>
              <a:buChar char="Ø"/>
            </a:pPr>
            <a:r>
              <a:rPr lang="tr-TR" dirty="0">
                <a:solidFill>
                  <a:schemeClr val="accent1">
                    <a:lumMod val="75000"/>
                  </a:schemeClr>
                </a:solidFill>
                <a:latin typeface="Times New Roman" panose="02020603050405020304" pitchFamily="18" charset="0"/>
              </a:rPr>
              <a:t>Sağlık Hizmetleri Genel Müdürlüğünden alınan Sözleşmeli yönetici USES eğitim raporu başkanlığımızca puanlama rehberi doğrultusunda puanlanarak makama </a:t>
            </a:r>
          </a:p>
          <a:p>
            <a:r>
              <a:rPr lang="tr-TR" dirty="0">
                <a:solidFill>
                  <a:schemeClr val="accent1">
                    <a:lumMod val="75000"/>
                  </a:schemeClr>
                </a:solidFill>
                <a:latin typeface="Times New Roman" panose="02020603050405020304" pitchFamily="18" charset="0"/>
              </a:rPr>
              <a:t>    arz edilmektedir.</a:t>
            </a:r>
          </a:p>
          <a:p>
            <a:endParaRPr lang="tr-TR" dirty="0"/>
          </a:p>
        </p:txBody>
      </p:sp>
    </p:spTree>
    <p:extLst>
      <p:ext uri="{BB962C8B-B14F-4D97-AF65-F5344CB8AC3E}">
        <p14:creationId xmlns:p14="http://schemas.microsoft.com/office/powerpoint/2010/main" val="23143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Onaylanan Bakanlık ilgili yıl hizmet İçi Eğitim Planının bildirilmesi.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E.3.5.1</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Hizmet İçi Eğitim Planı</a:t>
            </a:r>
          </a:p>
        </p:txBody>
      </p:sp>
    </p:spTree>
    <p:extLst>
      <p:ext uri="{BB962C8B-B14F-4D97-AF65-F5344CB8AC3E}">
        <p14:creationId xmlns:p14="http://schemas.microsoft.com/office/powerpoint/2010/main" val="364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İlgili yıl için yapılan hizmet içi eğitim planlamalarının uygulanma durumlarının raporlanması.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E.3.5.2</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tr-TR" sz="1400" kern="0" dirty="0">
                <a:solidFill>
                  <a:prstClr val="black"/>
                </a:solidFill>
                <a:latin typeface="Arial" panose="020B0604020202020204" pitchFamily="34" charset="0"/>
                <a:cs typeface="Arial" panose="020B0604020202020204" pitchFamily="34" charset="0"/>
              </a:rPr>
              <a:t>Hizmet İçi Eğitim Planı Durum Raporu</a:t>
            </a:r>
          </a:p>
        </p:txBody>
      </p:sp>
    </p:spTree>
    <p:extLst>
      <p:ext uri="{BB962C8B-B14F-4D97-AF65-F5344CB8AC3E}">
        <p14:creationId xmlns:p14="http://schemas.microsoft.com/office/powerpoint/2010/main" val="41231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İlgili yıl içerisinde planlanan hizmet içi eğitimlerin tamamının gerçekleştirilmesi amacıyla uyum oranı bildirilmesi. (Gerçekleştirilemeyen eğitimlerin gerçekleşmeme sebeplerinin Sağlık Hizmetleri Genel Müdürlüğü'ne iletilmesi)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E.3.5.3</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Uygulama Oranının %80 in Üzerinde Olması</a:t>
            </a:r>
            <a:endParaRPr lang="tr-TR" sz="14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9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 </a:t>
              </a:r>
              <a:r>
                <a:rPr lang="tr-TR" sz="1200" kern="0" dirty="0">
                  <a:latin typeface="Arial" panose="020B0604020202020204" pitchFamily="34" charset="0"/>
                  <a:cs typeface="Arial" panose="020B0604020202020204" pitchFamily="34" charset="0"/>
                </a:rPr>
                <a:t>Muhasebe Yetkilileri tarafından görev alanı ile ilgili sık karşılaşılan sorunlar hakkında  yılda en az bir defa ilgili İl Sağlık Müdürlüğü/Hastane/ADSM personeline  eğitim verilmesi.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E.3.5.4</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Eğitim Dokümanı ve Katılımcı Listesi</a:t>
            </a:r>
            <a:endParaRPr lang="tr-TR" sz="14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7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3555315"/>
            <a:chOff x="69414" y="1134788"/>
            <a:chExt cx="10757139" cy="3877479"/>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Muhasebe Yetkilileri tarafından görev alanı ile ilgili sık karşılaşılan sorunlar hakkında  yılda en az bir defa ilgili personeline eğitim verilmesi.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E.3.5.5</a:t>
              </a:r>
            </a:p>
          </p:txBody>
        </p:sp>
      </p:grpSp>
      <p:sp>
        <p:nvSpPr>
          <p:cNvPr id="16" name="Yuvarlatılmış Dikdörtgen 15"/>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Eğitim Dokümanı ve Katılımcı Listesi</a:t>
            </a:r>
            <a:endParaRPr lang="tr-TR" sz="14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6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CF51A714-59C9-473E-8808-D9334DDB2D41}"/>
              </a:ext>
            </a:extLst>
          </p:cNvPr>
          <p:cNvSpPr/>
          <p:nvPr/>
        </p:nvSpPr>
        <p:spPr>
          <a:xfrm>
            <a:off x="2213672" y="0"/>
            <a:ext cx="638175" cy="6858000"/>
          </a:xfrm>
          <a:custGeom>
            <a:avLst/>
            <a:gdLst>
              <a:gd name="connsiteX0" fmla="*/ 638175 w 638175"/>
              <a:gd name="connsiteY0" fmla="*/ 4093182 h 6858000"/>
              <a:gd name="connsiteX1" fmla="*/ 638175 w 638175"/>
              <a:gd name="connsiteY1" fmla="*/ 6858000 h 6858000"/>
              <a:gd name="connsiteX2" fmla="*/ 0 w 638175"/>
              <a:gd name="connsiteY2" fmla="*/ 6858000 h 6858000"/>
              <a:gd name="connsiteX3" fmla="*/ 0 w 638175"/>
              <a:gd name="connsiteY3" fmla="*/ 4093182 h 6858000"/>
              <a:gd name="connsiteX4" fmla="*/ 5798 w 638175"/>
              <a:gd name="connsiteY4" fmla="*/ 4096012 h 6858000"/>
              <a:gd name="connsiteX5" fmla="*/ 319087 w 638175"/>
              <a:gd name="connsiteY5" fmla="*/ 4152900 h 6858000"/>
              <a:gd name="connsiteX6" fmla="*/ 632376 w 638175"/>
              <a:gd name="connsiteY6" fmla="*/ 4096012 h 6858000"/>
              <a:gd name="connsiteX7" fmla="*/ 0 w 638175"/>
              <a:gd name="connsiteY7" fmla="*/ 0 h 6858000"/>
              <a:gd name="connsiteX8" fmla="*/ 638175 w 638175"/>
              <a:gd name="connsiteY8" fmla="*/ 0 h 6858000"/>
              <a:gd name="connsiteX9" fmla="*/ 638175 w 638175"/>
              <a:gd name="connsiteY9" fmla="*/ 2764819 h 6858000"/>
              <a:gd name="connsiteX10" fmla="*/ 632376 w 638175"/>
              <a:gd name="connsiteY10" fmla="*/ 2761988 h 6858000"/>
              <a:gd name="connsiteX11" fmla="*/ 319087 w 638175"/>
              <a:gd name="connsiteY11" fmla="*/ 2705100 h 6858000"/>
              <a:gd name="connsiteX12" fmla="*/ 5798 w 638175"/>
              <a:gd name="connsiteY12" fmla="*/ 2761988 h 6858000"/>
              <a:gd name="connsiteX13" fmla="*/ 0 w 638175"/>
              <a:gd name="connsiteY13" fmla="*/ 2764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6858000">
                <a:moveTo>
                  <a:pt x="638175" y="4093182"/>
                </a:moveTo>
                <a:lnTo>
                  <a:pt x="638175" y="6858000"/>
                </a:lnTo>
                <a:lnTo>
                  <a:pt x="0" y="6858000"/>
                </a:lnTo>
                <a:lnTo>
                  <a:pt x="0" y="4093182"/>
                </a:lnTo>
                <a:lnTo>
                  <a:pt x="5798" y="4096012"/>
                </a:lnTo>
                <a:cubicBezTo>
                  <a:pt x="102090" y="4132644"/>
                  <a:pt x="207959" y="4152900"/>
                  <a:pt x="319087" y="4152900"/>
                </a:cubicBezTo>
                <a:cubicBezTo>
                  <a:pt x="430216" y="4152900"/>
                  <a:pt x="536084" y="4132644"/>
                  <a:pt x="632376" y="4096012"/>
                </a:cubicBezTo>
                <a:close/>
                <a:moveTo>
                  <a:pt x="0" y="0"/>
                </a:moveTo>
                <a:lnTo>
                  <a:pt x="638175" y="0"/>
                </a:lnTo>
                <a:lnTo>
                  <a:pt x="638175" y="2764819"/>
                </a:lnTo>
                <a:lnTo>
                  <a:pt x="632376" y="2761988"/>
                </a:lnTo>
                <a:cubicBezTo>
                  <a:pt x="536084" y="2725357"/>
                  <a:pt x="430216" y="2705100"/>
                  <a:pt x="319087" y="2705100"/>
                </a:cubicBezTo>
                <a:cubicBezTo>
                  <a:pt x="207959" y="2705100"/>
                  <a:pt x="102090" y="2725357"/>
                  <a:pt x="5798" y="2761988"/>
                </a:cubicBezTo>
                <a:lnTo>
                  <a:pt x="0" y="2764818"/>
                </a:lnTo>
                <a:close/>
              </a:path>
            </a:pathLst>
          </a:custGeom>
          <a:solidFill>
            <a:srgbClr val="FFC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id="{572B5277-E437-4002-97C4-F30D347A4802}"/>
              </a:ext>
            </a:extLst>
          </p:cNvPr>
          <p:cNvSpPr/>
          <p:nvPr/>
        </p:nvSpPr>
        <p:spPr>
          <a:xfrm>
            <a:off x="2991496" y="2987646"/>
            <a:ext cx="5991729" cy="796413"/>
          </a:xfrm>
          <a:prstGeom prst="rect">
            <a:avLst/>
          </a:prstGeom>
          <a:solidFill>
            <a:srgbClr val="FFC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KONTROL FAALİYETLERİ STANDARTLARI</a:t>
            </a:r>
          </a:p>
        </p:txBody>
      </p:sp>
      <p:grpSp>
        <p:nvGrpSpPr>
          <p:cNvPr id="15" name="Grup 14"/>
          <p:cNvGrpSpPr/>
          <p:nvPr/>
        </p:nvGrpSpPr>
        <p:grpSpPr>
          <a:xfrm>
            <a:off x="1477436" y="2437637"/>
            <a:ext cx="2110645" cy="1896430"/>
            <a:chOff x="8426194" y="4374955"/>
            <a:chExt cx="2110645" cy="1896430"/>
          </a:xfrm>
        </p:grpSpPr>
        <p:sp>
          <p:nvSpPr>
            <p:cNvPr id="16" name="Google Shape;297;p1"/>
            <p:cNvSpPr/>
            <p:nvPr/>
          </p:nvSpPr>
          <p:spPr>
            <a:xfrm>
              <a:off x="8572201" y="4438471"/>
              <a:ext cx="1851415" cy="1769396"/>
            </a:xfrm>
            <a:prstGeom prst="ellipse">
              <a:avLst/>
            </a:prstGeom>
            <a:solidFill>
              <a:srgbClr val="FE631D"/>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 name="Google Shape;298;p1"/>
            <p:cNvSpPr/>
            <p:nvPr/>
          </p:nvSpPr>
          <p:spPr>
            <a:xfrm>
              <a:off x="8505741" y="4374955"/>
              <a:ext cx="1984337" cy="1896430"/>
            </a:xfrm>
            <a:prstGeom prst="ellipse">
              <a:avLst/>
            </a:prstGeom>
            <a:noFill/>
            <a:ln w="19050" cap="flat" cmpd="sng">
              <a:solidFill>
                <a:srgbClr val="FE631D"/>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8" name="Google Shape;303;p1"/>
            <p:cNvSpPr/>
            <p:nvPr/>
          </p:nvSpPr>
          <p:spPr>
            <a:xfrm>
              <a:off x="8835409" y="4690690"/>
              <a:ext cx="1323602" cy="1264965"/>
            </a:xfrm>
            <a:prstGeom prst="ellipse">
              <a:avLst/>
            </a:prstGeom>
            <a:solidFill>
              <a:srgbClr val="FFDAC9"/>
            </a:solidFill>
            <a:ln w="19050" cap="flat" cmpd="sng">
              <a:solidFill>
                <a:srgbClr val="FE631D"/>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9" name="PA-文本框 7"/>
            <p:cNvSpPr txBox="1"/>
            <p:nvPr>
              <p:custDataLst>
                <p:tags r:id="rId1"/>
              </p:custDataLst>
            </p:nvPr>
          </p:nvSpPr>
          <p:spPr>
            <a:xfrm>
              <a:off x="8426194" y="5030781"/>
              <a:ext cx="21106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3200" b="1" i="0" u="none" strike="noStrike" kern="1200" cap="none" spc="0" normalizeH="0" baseline="0" noProof="0" dirty="0">
                  <a:ln>
                    <a:noFill/>
                  </a:ln>
                  <a:solidFill>
                    <a:prstClr val="black"/>
                  </a:solidFill>
                  <a:effectLst/>
                  <a:uLnTx/>
                  <a:uFillTx/>
                  <a:latin typeface="Calibri" panose="020F0502020204030204"/>
                  <a:cs typeface="+mn-ea"/>
                  <a:sym typeface="+mn-lt"/>
                </a:rPr>
                <a:t>KFS</a:t>
              </a:r>
              <a:endParaRPr kumimoji="0" lang="zh-CN" altLang="en-US" sz="32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42845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Yuvarlatılmış Dikdörtgen 5"/>
          <p:cNvSpPr/>
          <p:nvPr/>
        </p:nvSpPr>
        <p:spPr>
          <a:xfrm>
            <a:off x="4462203" y="1205802"/>
            <a:ext cx="7148640" cy="2421653"/>
          </a:xfrm>
          <a:prstGeom prst="roundRect">
            <a:avLst/>
          </a:prstGeom>
          <a:solidFill>
            <a:srgbClr val="FFDAC9"/>
          </a:solidFill>
          <a:effectLst>
            <a:outerShdw blurRad="50800" dist="76200" dir="30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8000" tIns="72000" rIns="72000" bIns="231731"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İdarenin hedeflerinin gerçekleştirilmesini sağlamak ve belirlenen riskleri yönetmek amacıyla oluşturulan politika ve prosedürlerdir.</a:t>
            </a:r>
            <a:endParaRPr kumimoji="0" lang="tr-TR"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up 1"/>
          <p:cNvGrpSpPr/>
          <p:nvPr/>
        </p:nvGrpSpPr>
        <p:grpSpPr>
          <a:xfrm>
            <a:off x="4462203" y="4374955"/>
            <a:ext cx="2110885" cy="1896430"/>
            <a:chOff x="3959051" y="4374955"/>
            <a:chExt cx="2110885" cy="1896430"/>
          </a:xfrm>
        </p:grpSpPr>
        <p:sp>
          <p:nvSpPr>
            <p:cNvPr id="1608" name="Google Shape;297;p1"/>
            <p:cNvSpPr/>
            <p:nvPr/>
          </p:nvSpPr>
          <p:spPr>
            <a:xfrm>
              <a:off x="4093496" y="4438471"/>
              <a:ext cx="1851625" cy="1769396"/>
            </a:xfrm>
            <a:prstGeom prst="ellipse">
              <a:avLst/>
            </a:prstGeom>
            <a:solidFill>
              <a:srgbClr val="0081B5"/>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09" name="Google Shape;298;p1"/>
            <p:cNvSpPr/>
            <p:nvPr/>
          </p:nvSpPr>
          <p:spPr>
            <a:xfrm>
              <a:off x="4027028" y="4374955"/>
              <a:ext cx="1984563" cy="1896430"/>
            </a:xfrm>
            <a:prstGeom prst="ellipse">
              <a:avLst/>
            </a:prstGeom>
            <a:noFill/>
            <a:ln w="19050" cap="flat" cmpd="sng">
              <a:solidFill>
                <a:srgbClr val="0081B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10" name="Google Shape;303;p1"/>
            <p:cNvSpPr/>
            <p:nvPr/>
          </p:nvSpPr>
          <p:spPr>
            <a:xfrm>
              <a:off x="4353430" y="4687853"/>
              <a:ext cx="1323752" cy="1264965"/>
            </a:xfrm>
            <a:prstGeom prst="ellipse">
              <a:avLst/>
            </a:prstGeom>
            <a:solidFill>
              <a:srgbClr val="B3E9FF"/>
            </a:solidFill>
            <a:ln w="19050" cap="flat" cmpd="sng">
              <a:solidFill>
                <a:srgbClr val="0081B5"/>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611" name="PA-文本框 7"/>
            <p:cNvSpPr txBox="1"/>
            <p:nvPr>
              <p:custDataLst>
                <p:tags r:id="rId4"/>
              </p:custDataLst>
            </p:nvPr>
          </p:nvSpPr>
          <p:spPr>
            <a:xfrm>
              <a:off x="3959051" y="4963525"/>
              <a:ext cx="21108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Standart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4" name="Grup 3"/>
          <p:cNvGrpSpPr/>
          <p:nvPr/>
        </p:nvGrpSpPr>
        <p:grpSpPr>
          <a:xfrm>
            <a:off x="6981321" y="4374955"/>
            <a:ext cx="2110645" cy="1896430"/>
            <a:chOff x="6192742" y="4374955"/>
            <a:chExt cx="2110645" cy="1896430"/>
          </a:xfrm>
        </p:grpSpPr>
        <p:sp>
          <p:nvSpPr>
            <p:cNvPr id="1563" name="Google Shape;297;p1"/>
            <p:cNvSpPr/>
            <p:nvPr/>
          </p:nvSpPr>
          <p:spPr>
            <a:xfrm>
              <a:off x="6338749" y="4438471"/>
              <a:ext cx="1851415" cy="1769396"/>
            </a:xfrm>
            <a:prstGeom prst="ellipse">
              <a:avLst/>
            </a:prstGeom>
            <a:solidFill>
              <a:srgbClr val="7CCD3C"/>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64" name="Google Shape;298;p1"/>
            <p:cNvSpPr/>
            <p:nvPr/>
          </p:nvSpPr>
          <p:spPr>
            <a:xfrm>
              <a:off x="6272289" y="4374955"/>
              <a:ext cx="1984337" cy="1896430"/>
            </a:xfrm>
            <a:prstGeom prst="ellipse">
              <a:avLst/>
            </a:prstGeom>
            <a:noFill/>
            <a:ln w="190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70" name="Google Shape;303;p1"/>
            <p:cNvSpPr/>
            <p:nvPr/>
          </p:nvSpPr>
          <p:spPr>
            <a:xfrm>
              <a:off x="6601957" y="4690690"/>
              <a:ext cx="1323602" cy="1264965"/>
            </a:xfrm>
            <a:prstGeom prst="ellipse">
              <a:avLst/>
            </a:prstGeom>
            <a:solidFill>
              <a:srgbClr val="D7EBCB"/>
            </a:solidFill>
            <a:ln w="19050" cap="flat" cmpd="sng">
              <a:solidFill>
                <a:srgbClr val="83D93F"/>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571" name="PA-文本框 7"/>
            <p:cNvSpPr txBox="1"/>
            <p:nvPr>
              <p:custDataLst>
                <p:tags r:id="rId3"/>
              </p:custDataLst>
            </p:nvPr>
          </p:nvSpPr>
          <p:spPr>
            <a:xfrm>
              <a:off x="6192742" y="4963525"/>
              <a:ext cx="211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Genel Şart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
        <p:nvSpPr>
          <p:cNvPr id="4712" name="Freeform: Shape 23">
            <a:extLst>
              <a:ext uri="{FF2B5EF4-FFF2-40B4-BE49-F238E27FC236}">
                <a16:creationId xmlns:a16="http://schemas.microsoft.com/office/drawing/2014/main" id="{95013092-B7CC-4278-A7EE-325C183C1FDC}"/>
              </a:ext>
            </a:extLst>
          </p:cNvPr>
          <p:cNvSpPr/>
          <p:nvPr/>
        </p:nvSpPr>
        <p:spPr>
          <a:xfrm rot="5400000" flipV="1">
            <a:off x="2890722" y="1431043"/>
            <a:ext cx="1623169" cy="2006894"/>
          </a:xfrm>
          <a:custGeom>
            <a:avLst/>
            <a:gdLst>
              <a:gd name="connsiteX0" fmla="*/ 0 w 2257424"/>
              <a:gd name="connsiteY0" fmla="*/ 3061101 h 3061101"/>
              <a:gd name="connsiteX1" fmla="*/ 2257424 w 2257424"/>
              <a:gd name="connsiteY1" fmla="*/ 3061101 h 3061101"/>
              <a:gd name="connsiteX2" fmla="*/ 1694182 w 2257424"/>
              <a:gd name="connsiteY2" fmla="*/ 256774 h 3061101"/>
              <a:gd name="connsiteX3" fmla="*/ 1695450 w 2257424"/>
              <a:gd name="connsiteY3" fmla="*/ 251222 h 3061101"/>
              <a:gd name="connsiteX4" fmla="*/ 1126331 w 2257424"/>
              <a:gd name="connsiteY4" fmla="*/ 0 h 3061101"/>
              <a:gd name="connsiteX5" fmla="*/ 557212 w 2257424"/>
              <a:gd name="connsiteY5" fmla="*/ 251222 h 3061101"/>
              <a:gd name="connsiteX6" fmla="*/ 561014 w 2257424"/>
              <a:gd name="connsiteY6" fmla="*/ 267868 h 306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4" h="3061101">
                <a:moveTo>
                  <a:pt x="0" y="3061101"/>
                </a:moveTo>
                <a:lnTo>
                  <a:pt x="2257424" y="3061101"/>
                </a:lnTo>
                <a:lnTo>
                  <a:pt x="1694182" y="256774"/>
                </a:lnTo>
                <a:lnTo>
                  <a:pt x="1695450" y="251222"/>
                </a:lnTo>
                <a:cubicBezTo>
                  <a:pt x="1695450" y="112476"/>
                  <a:pt x="1440647" y="0"/>
                  <a:pt x="1126331" y="0"/>
                </a:cubicBezTo>
                <a:cubicBezTo>
                  <a:pt x="812015" y="0"/>
                  <a:pt x="557212" y="112476"/>
                  <a:pt x="557212" y="251222"/>
                </a:cubicBezTo>
                <a:lnTo>
                  <a:pt x="561014" y="267868"/>
                </a:lnTo>
                <a:close/>
              </a:path>
            </a:pathLst>
          </a:custGeom>
          <a:gradFill>
            <a:gsLst>
              <a:gs pos="24000">
                <a:schemeClr val="bg1"/>
              </a:gs>
              <a:gs pos="89000">
                <a:schemeClr val="bg1">
                  <a:alpha val="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up 24"/>
          <p:cNvGrpSpPr/>
          <p:nvPr/>
        </p:nvGrpSpPr>
        <p:grpSpPr>
          <a:xfrm>
            <a:off x="844267" y="1515794"/>
            <a:ext cx="2110645" cy="1896430"/>
            <a:chOff x="8426194" y="4374955"/>
            <a:chExt cx="2110645" cy="1896430"/>
          </a:xfrm>
        </p:grpSpPr>
        <p:sp>
          <p:nvSpPr>
            <p:cNvPr id="26" name="Google Shape;297;p1"/>
            <p:cNvSpPr/>
            <p:nvPr/>
          </p:nvSpPr>
          <p:spPr>
            <a:xfrm>
              <a:off x="8572201" y="4438471"/>
              <a:ext cx="1851415" cy="1769396"/>
            </a:xfrm>
            <a:prstGeom prst="ellipse">
              <a:avLst/>
            </a:prstGeom>
            <a:solidFill>
              <a:srgbClr val="FE631D"/>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7" name="Google Shape;298;p1"/>
            <p:cNvSpPr/>
            <p:nvPr/>
          </p:nvSpPr>
          <p:spPr>
            <a:xfrm>
              <a:off x="8505741" y="4374955"/>
              <a:ext cx="1984337" cy="1896430"/>
            </a:xfrm>
            <a:prstGeom prst="ellipse">
              <a:avLst/>
            </a:prstGeom>
            <a:noFill/>
            <a:ln w="19050" cap="flat" cmpd="sng">
              <a:solidFill>
                <a:srgbClr val="FE631D"/>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8" name="Google Shape;303;p1"/>
            <p:cNvSpPr/>
            <p:nvPr/>
          </p:nvSpPr>
          <p:spPr>
            <a:xfrm>
              <a:off x="8835409" y="4690690"/>
              <a:ext cx="1323602" cy="1264965"/>
            </a:xfrm>
            <a:prstGeom prst="ellipse">
              <a:avLst/>
            </a:prstGeom>
            <a:solidFill>
              <a:srgbClr val="FFDAC9"/>
            </a:solidFill>
            <a:ln w="19050" cap="flat" cmpd="sng">
              <a:solidFill>
                <a:srgbClr val="FE631D"/>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9" name="PA-文本框 7"/>
            <p:cNvSpPr txBox="1"/>
            <p:nvPr>
              <p:custDataLst>
                <p:tags r:id="rId2"/>
              </p:custDataLst>
            </p:nvPr>
          </p:nvSpPr>
          <p:spPr>
            <a:xfrm>
              <a:off x="8426194" y="4963525"/>
              <a:ext cx="211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rPr>
                <a:t>Kontrol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rPr>
                <a:t>Faaliyetleri</a:t>
              </a: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grpSp>
      <p:grpSp>
        <p:nvGrpSpPr>
          <p:cNvPr id="35" name="Grup 34"/>
          <p:cNvGrpSpPr/>
          <p:nvPr/>
        </p:nvGrpSpPr>
        <p:grpSpPr>
          <a:xfrm>
            <a:off x="9591330" y="4389629"/>
            <a:ext cx="2094551" cy="1881756"/>
            <a:chOff x="6422288" y="2377288"/>
            <a:chExt cx="1752600" cy="1647719"/>
          </a:xfrm>
        </p:grpSpPr>
        <p:sp>
          <p:nvSpPr>
            <p:cNvPr id="36" name="Google Shape;297;p1"/>
            <p:cNvSpPr/>
            <p:nvPr/>
          </p:nvSpPr>
          <p:spPr>
            <a:xfrm>
              <a:off x="6503914" y="2432474"/>
              <a:ext cx="1537345" cy="1537345"/>
            </a:xfrm>
            <a:prstGeom prst="ellipse">
              <a:avLst/>
            </a:prstGeom>
            <a:solidFill>
              <a:srgbClr val="C00000"/>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7" name="Google Shape;298;p1"/>
            <p:cNvSpPr/>
            <p:nvPr/>
          </p:nvSpPr>
          <p:spPr>
            <a:xfrm>
              <a:off x="6448728" y="2377288"/>
              <a:ext cx="1647719" cy="1647719"/>
            </a:xfrm>
            <a:prstGeom prst="ellipse">
              <a:avLst/>
            </a:prstGeom>
            <a:noFill/>
            <a:ln w="1905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8" name="Google Shape;303;p1"/>
            <p:cNvSpPr/>
            <p:nvPr/>
          </p:nvSpPr>
          <p:spPr>
            <a:xfrm>
              <a:off x="6719729" y="2649150"/>
              <a:ext cx="1099069" cy="1099069"/>
            </a:xfrm>
            <a:prstGeom prst="ellipse">
              <a:avLst/>
            </a:prstGeom>
            <a:solidFill>
              <a:srgbClr val="FFB7B7"/>
            </a:solidFill>
            <a:ln w="19050" cap="flat" cmpd="sng">
              <a:solidFill>
                <a:srgbClr val="C00000"/>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9" name="PA-文本框 7"/>
            <p:cNvSpPr txBox="1"/>
            <p:nvPr>
              <p:custDataLst>
                <p:tags r:id="rId1"/>
              </p:custDataLst>
            </p:nvPr>
          </p:nvSpPr>
          <p:spPr>
            <a:xfrm>
              <a:off x="6422288" y="2897089"/>
              <a:ext cx="1752600" cy="5659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Eylem</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1042791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Bilgi sistemine veri ve bilgi girişi ile bunlara erişim konusunda yetkilendirmeler yapılmalı, hata ve usulsüzlüklerin önlenmesi, tespit edilmesi ve düzeltilmesini sağlayacak mekanizmalar oluşturulmalıdır.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Bilgi güvenliği yetkilileri tarafından kendi birimlerindeki tüm personele bilgi güvenliği eğitiminin yapılması</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Bilgi Sistemleri Kontrolleri: </a:t>
              </a:r>
              <a:r>
                <a:rPr lang="tr-TR" sz="1200" kern="0" dirty="0">
                  <a:solidFill>
                    <a:prstClr val="white"/>
                  </a:solidFill>
                  <a:latin typeface="Arial" panose="020B0604020202020204" pitchFamily="34" charset="0"/>
                  <a:cs typeface="Arial" panose="020B0604020202020204" pitchFamily="34" charset="0"/>
                </a:rPr>
                <a:t>İdareler, bilgi sistemlerinin sürekliliğini ve güvenilirliğini sağlamak için gerekli kontrol mekanizmaları geliştirmelidir.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12 </a:t>
              </a:r>
            </a:p>
          </p:txBody>
        </p:sp>
        <p:sp>
          <p:nvSpPr>
            <p:cNvPr id="34" name="Serbest Form 33"/>
            <p:cNvSpPr/>
            <p:nvPr/>
          </p:nvSpPr>
          <p:spPr>
            <a:xfrm>
              <a:off x="680714" y="3158582"/>
              <a:ext cx="3694728" cy="900001"/>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12.2</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E.12.2.1</a:t>
              </a:r>
            </a:p>
          </p:txBody>
        </p:sp>
      </p:grpSp>
      <p:sp>
        <p:nvSpPr>
          <p:cNvPr id="23" name="Yuvarlatılmış Dikdörtgen 22"/>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24" name="Yuvarlatılmış Dikdörtgen 23"/>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Eğitim Görselleri</a:t>
            </a:r>
            <a:r>
              <a:rPr lang="tr-TR" sz="1400" kern="0" dirty="0">
                <a:solidFill>
                  <a:prstClr val="black"/>
                </a:solidFill>
                <a:latin typeface="Arial" panose="020B0604020202020204" pitchFamily="34" charset="0"/>
                <a:cs typeface="Arial" panose="020B0604020202020204" pitchFamily="34" charset="0"/>
              </a:rPr>
              <a:t> / </a:t>
            </a:r>
            <a:r>
              <a:rPr lang="sv-SE" sz="1400" kern="0" dirty="0">
                <a:solidFill>
                  <a:prstClr val="black"/>
                </a:solidFill>
                <a:latin typeface="Arial" panose="020B0604020202020204" pitchFamily="34" charset="0"/>
                <a:cs typeface="Arial" panose="020B0604020202020204" pitchFamily="34" charset="0"/>
              </a:rPr>
              <a:t>Katılımcı Listesi</a:t>
            </a:r>
            <a:endParaRPr lang="tr-TR" sz="1400" kern="0" dirty="0">
              <a:solidFill>
                <a:prstClr val="black"/>
              </a:solidFill>
              <a:latin typeface="Arial" panose="020B0604020202020204" pitchFamily="34" charset="0"/>
              <a:cs typeface="Arial" panose="020B0604020202020204" pitchFamily="34" charset="0"/>
            </a:endParaRPr>
          </a:p>
        </p:txBody>
      </p:sp>
      <p:sp>
        <p:nvSpPr>
          <p:cNvPr id="25" name="Yuvarlatılmış Dikdörtgen 24"/>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2026</a:t>
            </a:r>
          </a:p>
        </p:txBody>
      </p:sp>
    </p:spTree>
    <p:extLst>
      <p:ext uri="{BB962C8B-B14F-4D97-AF65-F5344CB8AC3E}">
        <p14:creationId xmlns:p14="http://schemas.microsoft.com/office/powerpoint/2010/main" val="18599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CF51A714-59C9-473E-8808-D9334DDB2D41}"/>
              </a:ext>
            </a:extLst>
          </p:cNvPr>
          <p:cNvSpPr/>
          <p:nvPr/>
        </p:nvSpPr>
        <p:spPr>
          <a:xfrm>
            <a:off x="2213672" y="0"/>
            <a:ext cx="638175" cy="6858000"/>
          </a:xfrm>
          <a:custGeom>
            <a:avLst/>
            <a:gdLst>
              <a:gd name="connsiteX0" fmla="*/ 638175 w 638175"/>
              <a:gd name="connsiteY0" fmla="*/ 4093182 h 6858000"/>
              <a:gd name="connsiteX1" fmla="*/ 638175 w 638175"/>
              <a:gd name="connsiteY1" fmla="*/ 6858000 h 6858000"/>
              <a:gd name="connsiteX2" fmla="*/ 0 w 638175"/>
              <a:gd name="connsiteY2" fmla="*/ 6858000 h 6858000"/>
              <a:gd name="connsiteX3" fmla="*/ 0 w 638175"/>
              <a:gd name="connsiteY3" fmla="*/ 4093182 h 6858000"/>
              <a:gd name="connsiteX4" fmla="*/ 5798 w 638175"/>
              <a:gd name="connsiteY4" fmla="*/ 4096012 h 6858000"/>
              <a:gd name="connsiteX5" fmla="*/ 319087 w 638175"/>
              <a:gd name="connsiteY5" fmla="*/ 4152900 h 6858000"/>
              <a:gd name="connsiteX6" fmla="*/ 632376 w 638175"/>
              <a:gd name="connsiteY6" fmla="*/ 4096012 h 6858000"/>
              <a:gd name="connsiteX7" fmla="*/ 0 w 638175"/>
              <a:gd name="connsiteY7" fmla="*/ 0 h 6858000"/>
              <a:gd name="connsiteX8" fmla="*/ 638175 w 638175"/>
              <a:gd name="connsiteY8" fmla="*/ 0 h 6858000"/>
              <a:gd name="connsiteX9" fmla="*/ 638175 w 638175"/>
              <a:gd name="connsiteY9" fmla="*/ 2764819 h 6858000"/>
              <a:gd name="connsiteX10" fmla="*/ 632376 w 638175"/>
              <a:gd name="connsiteY10" fmla="*/ 2761988 h 6858000"/>
              <a:gd name="connsiteX11" fmla="*/ 319087 w 638175"/>
              <a:gd name="connsiteY11" fmla="*/ 2705100 h 6858000"/>
              <a:gd name="connsiteX12" fmla="*/ 5798 w 638175"/>
              <a:gd name="connsiteY12" fmla="*/ 2761988 h 6858000"/>
              <a:gd name="connsiteX13" fmla="*/ 0 w 638175"/>
              <a:gd name="connsiteY13" fmla="*/ 2764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6858000">
                <a:moveTo>
                  <a:pt x="638175" y="4093182"/>
                </a:moveTo>
                <a:lnTo>
                  <a:pt x="638175" y="6858000"/>
                </a:lnTo>
                <a:lnTo>
                  <a:pt x="0" y="6858000"/>
                </a:lnTo>
                <a:lnTo>
                  <a:pt x="0" y="4093182"/>
                </a:lnTo>
                <a:lnTo>
                  <a:pt x="5798" y="4096012"/>
                </a:lnTo>
                <a:cubicBezTo>
                  <a:pt x="102090" y="4132644"/>
                  <a:pt x="207959" y="4152900"/>
                  <a:pt x="319087" y="4152900"/>
                </a:cubicBezTo>
                <a:cubicBezTo>
                  <a:pt x="430216" y="4152900"/>
                  <a:pt x="536084" y="4132644"/>
                  <a:pt x="632376" y="4096012"/>
                </a:cubicBezTo>
                <a:close/>
                <a:moveTo>
                  <a:pt x="0" y="0"/>
                </a:moveTo>
                <a:lnTo>
                  <a:pt x="638175" y="0"/>
                </a:lnTo>
                <a:lnTo>
                  <a:pt x="638175" y="2764819"/>
                </a:lnTo>
                <a:lnTo>
                  <a:pt x="632376" y="2761988"/>
                </a:lnTo>
                <a:cubicBezTo>
                  <a:pt x="536084" y="2725357"/>
                  <a:pt x="430216" y="2705100"/>
                  <a:pt x="319087" y="2705100"/>
                </a:cubicBezTo>
                <a:cubicBezTo>
                  <a:pt x="207959" y="2705100"/>
                  <a:pt x="102090" y="2725357"/>
                  <a:pt x="5798" y="2761988"/>
                </a:cubicBezTo>
                <a:lnTo>
                  <a:pt x="0" y="276481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id="{572B5277-E437-4002-97C4-F30D347A4802}"/>
              </a:ext>
            </a:extLst>
          </p:cNvPr>
          <p:cNvSpPr/>
          <p:nvPr/>
        </p:nvSpPr>
        <p:spPr>
          <a:xfrm>
            <a:off x="2991496" y="2987646"/>
            <a:ext cx="5991729" cy="79641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BİLGİ VE İLETİŞİM STANDARTLARI</a:t>
            </a:r>
          </a:p>
        </p:txBody>
      </p:sp>
      <p:grpSp>
        <p:nvGrpSpPr>
          <p:cNvPr id="9" name="Grup 8"/>
          <p:cNvGrpSpPr/>
          <p:nvPr/>
        </p:nvGrpSpPr>
        <p:grpSpPr>
          <a:xfrm>
            <a:off x="1431095" y="2450641"/>
            <a:ext cx="2110645" cy="1896430"/>
            <a:chOff x="6169112" y="4374955"/>
            <a:chExt cx="2110645" cy="1896430"/>
          </a:xfrm>
        </p:grpSpPr>
        <p:sp>
          <p:nvSpPr>
            <p:cNvPr id="11" name="Google Shape;297;p1"/>
            <p:cNvSpPr/>
            <p:nvPr/>
          </p:nvSpPr>
          <p:spPr>
            <a:xfrm>
              <a:off x="6338749" y="4438471"/>
              <a:ext cx="1851415" cy="1769396"/>
            </a:xfrm>
            <a:prstGeom prst="ellipse">
              <a:avLst/>
            </a:prstGeom>
            <a:solidFill>
              <a:srgbClr val="7CCD3C"/>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Google Shape;298;p1"/>
            <p:cNvSpPr/>
            <p:nvPr/>
          </p:nvSpPr>
          <p:spPr>
            <a:xfrm>
              <a:off x="6272289" y="4374955"/>
              <a:ext cx="1984337" cy="1896430"/>
            </a:xfrm>
            <a:prstGeom prst="ellipse">
              <a:avLst/>
            </a:prstGeom>
            <a:noFill/>
            <a:ln w="190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 name="Google Shape;303;p1"/>
            <p:cNvSpPr/>
            <p:nvPr/>
          </p:nvSpPr>
          <p:spPr>
            <a:xfrm>
              <a:off x="6601957" y="4690690"/>
              <a:ext cx="1323602" cy="1264965"/>
            </a:xfrm>
            <a:prstGeom prst="ellipse">
              <a:avLst/>
            </a:prstGeom>
            <a:solidFill>
              <a:srgbClr val="D7EBCB"/>
            </a:solidFill>
            <a:ln w="19050" cap="flat" cmpd="sng">
              <a:solidFill>
                <a:srgbClr val="83D93F"/>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 name="PA-文本框 7"/>
            <p:cNvSpPr txBox="1"/>
            <p:nvPr>
              <p:custDataLst>
                <p:tags r:id="rId1"/>
              </p:custDataLst>
            </p:nvPr>
          </p:nvSpPr>
          <p:spPr>
            <a:xfrm>
              <a:off x="6169112" y="5017778"/>
              <a:ext cx="21106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3200" b="1" i="0" u="none" strike="noStrike" kern="1200" cap="none" spc="0" normalizeH="0" baseline="0" noProof="0" dirty="0">
                  <a:ln>
                    <a:noFill/>
                  </a:ln>
                  <a:solidFill>
                    <a:prstClr val="black"/>
                  </a:solidFill>
                  <a:effectLst/>
                  <a:uLnTx/>
                  <a:uFillTx/>
                  <a:latin typeface="Calibri" panose="020F0502020204030204"/>
                  <a:cs typeface="+mn-ea"/>
                  <a:sym typeface="+mn-lt"/>
                </a:rPr>
                <a:t>BİS</a:t>
              </a:r>
              <a:endParaRPr kumimoji="0" lang="zh-CN" altLang="en-US" sz="32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224555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Sisteminin Doğuşu ve Gelişimi</a:t>
            </a:r>
          </a:p>
        </p:txBody>
      </p:sp>
      <p:sp>
        <p:nvSpPr>
          <p:cNvPr id="3" name="Dikdörtgen 2"/>
          <p:cNvSpPr/>
          <p:nvPr/>
        </p:nvSpPr>
        <p:spPr>
          <a:xfrm>
            <a:off x="5979475" y="1794722"/>
            <a:ext cx="4672435" cy="44786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1970’li yılların ortalarında yaşanan </a:t>
            </a:r>
            <a:r>
              <a:rPr kumimoji="0" 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Watergate</a:t>
            </a: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 Lockheed skandallarının iç kontrol yapılarının oluşumunda tetikleyici bir rol üstlendiğini ifade etmek yanlış olmayacaktır.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Zira bu skandalların araştırmalarının sonucunda 1977’de ana teması iç kontrol olan Yabancı Yolsuzluk Kanununun (</a:t>
            </a:r>
            <a:r>
              <a:rPr kumimoji="0" 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Foreign</a:t>
            </a: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Corrupt</a:t>
            </a: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Practices</a:t>
            </a: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Act</a:t>
            </a:r>
            <a:r>
              <a:rPr kumimoji="0" 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yürürlüğe girmesi ve bu Kanunla ABD’de ilk kez iç kontrol sisteminin kurulmasının zorunlu tutulması, sistemin ülke çapında yaygın hale gelmesindeki başat rolü üstlenmiştir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18" y="2063923"/>
            <a:ext cx="4490173" cy="2525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23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712" name="Freeform: Shape 23">
            <a:extLst>
              <a:ext uri="{FF2B5EF4-FFF2-40B4-BE49-F238E27FC236}">
                <a16:creationId xmlns:a16="http://schemas.microsoft.com/office/drawing/2014/main" id="{95013092-B7CC-4278-A7EE-325C183C1FDC}"/>
              </a:ext>
            </a:extLst>
          </p:cNvPr>
          <p:cNvSpPr/>
          <p:nvPr/>
        </p:nvSpPr>
        <p:spPr>
          <a:xfrm rot="5400000" flipV="1">
            <a:off x="2890722" y="1391896"/>
            <a:ext cx="1623169" cy="2006894"/>
          </a:xfrm>
          <a:custGeom>
            <a:avLst/>
            <a:gdLst>
              <a:gd name="connsiteX0" fmla="*/ 0 w 2257424"/>
              <a:gd name="connsiteY0" fmla="*/ 3061101 h 3061101"/>
              <a:gd name="connsiteX1" fmla="*/ 2257424 w 2257424"/>
              <a:gd name="connsiteY1" fmla="*/ 3061101 h 3061101"/>
              <a:gd name="connsiteX2" fmla="*/ 1694182 w 2257424"/>
              <a:gd name="connsiteY2" fmla="*/ 256774 h 3061101"/>
              <a:gd name="connsiteX3" fmla="*/ 1695450 w 2257424"/>
              <a:gd name="connsiteY3" fmla="*/ 251222 h 3061101"/>
              <a:gd name="connsiteX4" fmla="*/ 1126331 w 2257424"/>
              <a:gd name="connsiteY4" fmla="*/ 0 h 3061101"/>
              <a:gd name="connsiteX5" fmla="*/ 557212 w 2257424"/>
              <a:gd name="connsiteY5" fmla="*/ 251222 h 3061101"/>
              <a:gd name="connsiteX6" fmla="*/ 561014 w 2257424"/>
              <a:gd name="connsiteY6" fmla="*/ 267868 h 306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4" h="3061101">
                <a:moveTo>
                  <a:pt x="0" y="3061101"/>
                </a:moveTo>
                <a:lnTo>
                  <a:pt x="2257424" y="3061101"/>
                </a:lnTo>
                <a:lnTo>
                  <a:pt x="1694182" y="256774"/>
                </a:lnTo>
                <a:lnTo>
                  <a:pt x="1695450" y="251222"/>
                </a:lnTo>
                <a:cubicBezTo>
                  <a:pt x="1695450" y="112476"/>
                  <a:pt x="1440647" y="0"/>
                  <a:pt x="1126331" y="0"/>
                </a:cubicBezTo>
                <a:cubicBezTo>
                  <a:pt x="812015" y="0"/>
                  <a:pt x="557212" y="112476"/>
                  <a:pt x="557212" y="251222"/>
                </a:cubicBezTo>
                <a:lnTo>
                  <a:pt x="561014" y="267868"/>
                </a:lnTo>
                <a:close/>
              </a:path>
            </a:pathLst>
          </a:custGeom>
          <a:gradFill>
            <a:gsLst>
              <a:gs pos="24000">
                <a:schemeClr val="bg1"/>
              </a:gs>
              <a:gs pos="89000">
                <a:schemeClr val="bg1">
                  <a:alpha val="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Yuvarlatılmış Dikdörtgen 5"/>
          <p:cNvSpPr/>
          <p:nvPr/>
        </p:nvSpPr>
        <p:spPr>
          <a:xfrm>
            <a:off x="4462203" y="1205802"/>
            <a:ext cx="7148640" cy="2421653"/>
          </a:xfrm>
          <a:prstGeom prst="roundRect">
            <a:avLst/>
          </a:prstGeom>
          <a:solidFill>
            <a:srgbClr val="D7EBCB"/>
          </a:solidFill>
          <a:effectLst>
            <a:outerShdw blurRad="50800" dist="76200" dir="30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8000" tIns="72000" rIns="72000" bIns="231731"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Gerekli bilginin ihtiyaç duyan kişi, personel ve yöneticiye belirli bir formatta ve ilgililerin iç kontrol ve diğer sorumluluklarını yerine getirmelerine imkan verecek bir zaman dilimi içinde iletilmesini sağlayacak bilgi, iletişim ve kayıt sistemini kapsar.</a:t>
            </a:r>
            <a:endParaRPr kumimoji="0" lang="tr-TR"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up 1"/>
          <p:cNvGrpSpPr/>
          <p:nvPr/>
        </p:nvGrpSpPr>
        <p:grpSpPr>
          <a:xfrm>
            <a:off x="4462203" y="4374955"/>
            <a:ext cx="2110885" cy="1896430"/>
            <a:chOff x="3959051" y="4374955"/>
            <a:chExt cx="2110885" cy="1896430"/>
          </a:xfrm>
        </p:grpSpPr>
        <p:sp>
          <p:nvSpPr>
            <p:cNvPr id="1608" name="Google Shape;297;p1"/>
            <p:cNvSpPr/>
            <p:nvPr/>
          </p:nvSpPr>
          <p:spPr>
            <a:xfrm>
              <a:off x="4093496" y="4438471"/>
              <a:ext cx="1851625" cy="1769396"/>
            </a:xfrm>
            <a:prstGeom prst="ellipse">
              <a:avLst/>
            </a:prstGeom>
            <a:solidFill>
              <a:srgbClr val="0081B5"/>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09" name="Google Shape;298;p1"/>
            <p:cNvSpPr/>
            <p:nvPr/>
          </p:nvSpPr>
          <p:spPr>
            <a:xfrm>
              <a:off x="4027028" y="4374955"/>
              <a:ext cx="1984563" cy="1896430"/>
            </a:xfrm>
            <a:prstGeom prst="ellipse">
              <a:avLst/>
            </a:prstGeom>
            <a:noFill/>
            <a:ln w="19050" cap="flat" cmpd="sng">
              <a:solidFill>
                <a:srgbClr val="0081B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10" name="Google Shape;303;p1"/>
            <p:cNvSpPr/>
            <p:nvPr/>
          </p:nvSpPr>
          <p:spPr>
            <a:xfrm>
              <a:off x="4353430" y="4687853"/>
              <a:ext cx="1323752" cy="1264965"/>
            </a:xfrm>
            <a:prstGeom prst="ellipse">
              <a:avLst/>
            </a:prstGeom>
            <a:solidFill>
              <a:srgbClr val="B3E9FF"/>
            </a:solidFill>
            <a:ln w="19050" cap="flat" cmpd="sng">
              <a:solidFill>
                <a:srgbClr val="0081B5"/>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611" name="PA-文本框 7"/>
            <p:cNvSpPr txBox="1"/>
            <p:nvPr>
              <p:custDataLst>
                <p:tags r:id="rId4"/>
              </p:custDataLst>
            </p:nvPr>
          </p:nvSpPr>
          <p:spPr>
            <a:xfrm>
              <a:off x="3959051" y="4963525"/>
              <a:ext cx="21108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Standart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4" name="Grup 3"/>
          <p:cNvGrpSpPr/>
          <p:nvPr/>
        </p:nvGrpSpPr>
        <p:grpSpPr>
          <a:xfrm>
            <a:off x="757855" y="1447128"/>
            <a:ext cx="2110645" cy="1896430"/>
            <a:chOff x="6169109" y="4374955"/>
            <a:chExt cx="2110645" cy="1896430"/>
          </a:xfrm>
        </p:grpSpPr>
        <p:sp>
          <p:nvSpPr>
            <p:cNvPr id="1563" name="Google Shape;297;p1"/>
            <p:cNvSpPr/>
            <p:nvPr/>
          </p:nvSpPr>
          <p:spPr>
            <a:xfrm>
              <a:off x="6338749" y="4438471"/>
              <a:ext cx="1851415" cy="1769396"/>
            </a:xfrm>
            <a:prstGeom prst="ellipse">
              <a:avLst/>
            </a:prstGeom>
            <a:solidFill>
              <a:srgbClr val="7CCD3C"/>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64" name="Google Shape;298;p1"/>
            <p:cNvSpPr/>
            <p:nvPr/>
          </p:nvSpPr>
          <p:spPr>
            <a:xfrm>
              <a:off x="6272289" y="4374955"/>
              <a:ext cx="1984337" cy="1896430"/>
            </a:xfrm>
            <a:prstGeom prst="ellipse">
              <a:avLst/>
            </a:prstGeom>
            <a:noFill/>
            <a:ln w="190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70" name="Google Shape;303;p1"/>
            <p:cNvSpPr/>
            <p:nvPr/>
          </p:nvSpPr>
          <p:spPr>
            <a:xfrm>
              <a:off x="6601957" y="4690690"/>
              <a:ext cx="1323602" cy="1264965"/>
            </a:xfrm>
            <a:prstGeom prst="ellipse">
              <a:avLst/>
            </a:prstGeom>
            <a:solidFill>
              <a:srgbClr val="D7EBCB"/>
            </a:solidFill>
            <a:ln w="19050" cap="flat" cmpd="sng">
              <a:solidFill>
                <a:srgbClr val="83D93F"/>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571" name="PA-文本框 7"/>
            <p:cNvSpPr txBox="1"/>
            <p:nvPr>
              <p:custDataLst>
                <p:tags r:id="rId3"/>
              </p:custDataLst>
            </p:nvPr>
          </p:nvSpPr>
          <p:spPr>
            <a:xfrm>
              <a:off x="6169109" y="4882790"/>
              <a:ext cx="21106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rPr>
                <a:t>Bilgi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rPr>
                <a:t>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rPr>
                <a:t>İletişim</a:t>
              </a: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grpSp>
      <p:grpSp>
        <p:nvGrpSpPr>
          <p:cNvPr id="25" name="Grup 24"/>
          <p:cNvGrpSpPr/>
          <p:nvPr/>
        </p:nvGrpSpPr>
        <p:grpSpPr>
          <a:xfrm>
            <a:off x="7026887" y="4374955"/>
            <a:ext cx="2110645" cy="1896430"/>
            <a:chOff x="8426194" y="4374955"/>
            <a:chExt cx="2110645" cy="1896430"/>
          </a:xfrm>
        </p:grpSpPr>
        <p:sp>
          <p:nvSpPr>
            <p:cNvPr id="26" name="Google Shape;297;p1"/>
            <p:cNvSpPr/>
            <p:nvPr/>
          </p:nvSpPr>
          <p:spPr>
            <a:xfrm>
              <a:off x="8572201" y="4438471"/>
              <a:ext cx="1851415" cy="1769396"/>
            </a:xfrm>
            <a:prstGeom prst="ellipse">
              <a:avLst/>
            </a:prstGeom>
            <a:solidFill>
              <a:srgbClr val="FE631D"/>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7" name="Google Shape;298;p1"/>
            <p:cNvSpPr/>
            <p:nvPr/>
          </p:nvSpPr>
          <p:spPr>
            <a:xfrm>
              <a:off x="8505741" y="4374955"/>
              <a:ext cx="1984337" cy="1896430"/>
            </a:xfrm>
            <a:prstGeom prst="ellipse">
              <a:avLst/>
            </a:prstGeom>
            <a:noFill/>
            <a:ln w="19050" cap="flat" cmpd="sng">
              <a:solidFill>
                <a:srgbClr val="FE631D"/>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8" name="Google Shape;303;p1"/>
            <p:cNvSpPr/>
            <p:nvPr/>
          </p:nvSpPr>
          <p:spPr>
            <a:xfrm>
              <a:off x="8835409" y="4690690"/>
              <a:ext cx="1323602" cy="1264965"/>
            </a:xfrm>
            <a:prstGeom prst="ellipse">
              <a:avLst/>
            </a:prstGeom>
            <a:solidFill>
              <a:srgbClr val="FFDAC9"/>
            </a:solidFill>
            <a:ln w="19050" cap="flat" cmpd="sng">
              <a:solidFill>
                <a:srgbClr val="FE631D"/>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9" name="PA-文本框 7"/>
            <p:cNvSpPr txBox="1"/>
            <p:nvPr>
              <p:custDataLst>
                <p:tags r:id="rId2"/>
              </p:custDataLst>
            </p:nvPr>
          </p:nvSpPr>
          <p:spPr>
            <a:xfrm>
              <a:off x="8426194" y="4963525"/>
              <a:ext cx="211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Genel Şart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35" name="Grup 34"/>
          <p:cNvGrpSpPr/>
          <p:nvPr/>
        </p:nvGrpSpPr>
        <p:grpSpPr>
          <a:xfrm>
            <a:off x="9591330" y="4389629"/>
            <a:ext cx="2094551" cy="1881756"/>
            <a:chOff x="6422288" y="2377288"/>
            <a:chExt cx="1752600" cy="1647719"/>
          </a:xfrm>
        </p:grpSpPr>
        <p:sp>
          <p:nvSpPr>
            <p:cNvPr id="36" name="Google Shape;297;p1"/>
            <p:cNvSpPr/>
            <p:nvPr/>
          </p:nvSpPr>
          <p:spPr>
            <a:xfrm>
              <a:off x="6503914" y="2432474"/>
              <a:ext cx="1537345" cy="1537345"/>
            </a:xfrm>
            <a:prstGeom prst="ellipse">
              <a:avLst/>
            </a:prstGeom>
            <a:solidFill>
              <a:srgbClr val="C00000"/>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7" name="Google Shape;298;p1"/>
            <p:cNvSpPr/>
            <p:nvPr/>
          </p:nvSpPr>
          <p:spPr>
            <a:xfrm>
              <a:off x="6448728" y="2377288"/>
              <a:ext cx="1647719" cy="1647719"/>
            </a:xfrm>
            <a:prstGeom prst="ellipse">
              <a:avLst/>
            </a:prstGeom>
            <a:noFill/>
            <a:ln w="1905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8" name="Google Shape;303;p1"/>
            <p:cNvSpPr/>
            <p:nvPr/>
          </p:nvSpPr>
          <p:spPr>
            <a:xfrm>
              <a:off x="6719729" y="2649150"/>
              <a:ext cx="1099069" cy="1099069"/>
            </a:xfrm>
            <a:prstGeom prst="ellipse">
              <a:avLst/>
            </a:prstGeom>
            <a:solidFill>
              <a:srgbClr val="FFB7B7"/>
            </a:solidFill>
            <a:ln w="19050" cap="flat" cmpd="sng">
              <a:solidFill>
                <a:srgbClr val="C00000"/>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9" name="PA-文本框 7"/>
            <p:cNvSpPr txBox="1"/>
            <p:nvPr>
              <p:custDataLst>
                <p:tags r:id="rId1"/>
              </p:custDataLst>
            </p:nvPr>
          </p:nvSpPr>
          <p:spPr>
            <a:xfrm>
              <a:off x="6422288" y="2897089"/>
              <a:ext cx="1752600" cy="5659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Eylem</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2927921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05478" cy="3463751"/>
            <a:chOff x="75640" y="1272243"/>
            <a:chExt cx="10470488" cy="3698663"/>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yatay ve dikey iletişim sistemi personelin değerlendirme, öneri ve sorunlarını iletebilmelerini sağlamalıdır.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Merkez Teşkilatı çalışanlarına yönelik memnuniyet araştırması yapılması, sonuçların değerlendirilerek raporlanması.</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13.7</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E.13.7.1</a:t>
              </a:r>
            </a:p>
          </p:txBody>
        </p:sp>
      </p:gr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Sağlığın Geliştirilmesi Genel Müdürlüğü</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Merkez Birimler Çalışan Memnuniyet Araştırması Sonuç Raporu</a:t>
            </a:r>
            <a:endParaRPr lang="tr-TR" sz="1400" kern="0" dirty="0">
              <a:solidFill>
                <a:prstClr val="black"/>
              </a:solidFill>
              <a:latin typeface="Arial" panose="020B0604020202020204" pitchFamily="34" charset="0"/>
              <a:cs typeface="Arial" panose="020B0604020202020204" pitchFamily="34" charset="0"/>
            </a:endParaRPr>
          </a:p>
        </p:txBody>
      </p:sp>
      <p:sp>
        <p:nvSpPr>
          <p:cNvPr id="20" name="Yuvarlatılmış Dikdörtgen 19"/>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Tree>
    <p:extLst>
      <p:ext uri="{BB962C8B-B14F-4D97-AF65-F5344CB8AC3E}">
        <p14:creationId xmlns:p14="http://schemas.microsoft.com/office/powerpoint/2010/main" val="32170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05478" cy="3463751"/>
            <a:chOff x="75640" y="1272243"/>
            <a:chExt cx="10470488" cy="3698663"/>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yatay ve dikey iletişim sistemi personelin değerlendirme, öneri ve sorunlarını iletebilmelerini sağlamalıdır.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81 İl Sağlık Müdürlüğü çalışanlarına yönelik memnuniyet araştırması yapılması, sonuçların değerlendirilerek raporlanması.</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13.7</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E.13.7.2</a:t>
              </a:r>
            </a:p>
          </p:txBody>
        </p:sp>
      </p:gr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Sağlığın Geliştirilmesi Genel Müdürlüğü</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İl Sağlık Müdürlükleri Çalışan Memnuniyet Araştırması Sonuç Raporu</a:t>
            </a:r>
            <a:endParaRPr lang="tr-TR" sz="1400" kern="0" dirty="0">
              <a:solidFill>
                <a:prstClr val="black"/>
              </a:solidFill>
              <a:latin typeface="Arial" panose="020B0604020202020204" pitchFamily="34" charset="0"/>
              <a:cs typeface="Arial" panose="020B0604020202020204" pitchFamily="34" charset="0"/>
            </a:endParaRPr>
          </a:p>
        </p:txBody>
      </p:sp>
      <p:sp>
        <p:nvSpPr>
          <p:cNvPr id="20" name="Yuvarlatılmış Dikdörtgen 19"/>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2. Çeyrek Dönem 2026</a:t>
            </a:r>
          </a:p>
        </p:txBody>
      </p:sp>
    </p:spTree>
    <p:extLst>
      <p:ext uri="{BB962C8B-B14F-4D97-AF65-F5344CB8AC3E}">
        <p14:creationId xmlns:p14="http://schemas.microsoft.com/office/powerpoint/2010/main" val="318864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05478" cy="3463751"/>
            <a:chOff x="75640" y="1272243"/>
            <a:chExt cx="10470488" cy="3698663"/>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yatay ve dikey iletişim sistemi personelin değerlendirme, öneri ve sorunlarını iletebilmelerini sağlamalıdır.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Taşra Teşkilatı çalışanlarına yönelik kadro bazlı memnuniyet araştırması yapılması, sonuçların değerlendirilerek raporlanması.</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13.7</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E.13.7.3</a:t>
              </a:r>
            </a:p>
          </p:txBody>
        </p:sp>
      </p:gr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Sağlığın Geliştirilmesi Genel Müdürlüğü</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Taşra Teşkilatı Kadro Bazlı Memnuniyet Araştırması Sonuç Raporu</a:t>
            </a:r>
            <a:endParaRPr lang="tr-TR" sz="1400" kern="0" dirty="0">
              <a:solidFill>
                <a:prstClr val="black"/>
              </a:solidFill>
              <a:latin typeface="Arial" panose="020B0604020202020204" pitchFamily="34" charset="0"/>
              <a:cs typeface="Arial" panose="020B0604020202020204" pitchFamily="34" charset="0"/>
            </a:endParaRPr>
          </a:p>
        </p:txBody>
      </p:sp>
      <p:sp>
        <p:nvSpPr>
          <p:cNvPr id="20" name="Yuvarlatılmış Dikdörtgen 19"/>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1. Çeyrek Dönem 2026</a:t>
            </a:r>
          </a:p>
        </p:txBody>
      </p:sp>
    </p:spTree>
    <p:extLst>
      <p:ext uri="{BB962C8B-B14F-4D97-AF65-F5344CB8AC3E}">
        <p14:creationId xmlns:p14="http://schemas.microsoft.com/office/powerpoint/2010/main" val="756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şgen 20"/>
          <p:cNvSpPr/>
          <p:nvPr/>
        </p:nvSpPr>
        <p:spPr>
          <a:xfrm>
            <a:off x="3151164" y="2606419"/>
            <a:ext cx="5134708" cy="842839"/>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Kayıt ve Dosyalama Sistemi:</a:t>
            </a:r>
            <a:r>
              <a:rPr lang="tr-TR" sz="1200" kern="0" dirty="0">
                <a:solidFill>
                  <a:prstClr val="black"/>
                </a:solidFill>
                <a:latin typeface="Arial" panose="020B0604020202020204" pitchFamily="34" charset="0"/>
              </a:rPr>
              <a:t> İdareler, gelen ve giden her türlü evrak dahil iş ve işlemlerin kaydedildiği, sınıflandırıldığı ve dosyalandığı kapsamlı ve güncel bir sisteme sahip olmalıdır.</a:t>
            </a:r>
            <a:endParaRPr lang="tr-TR" sz="1100" kern="0" dirty="0">
              <a:solidFill>
                <a:prstClr val="black"/>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05478" cy="3463751"/>
            <a:chOff x="75640" y="1272243"/>
            <a:chExt cx="10470488" cy="3698663"/>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iş ve işlemlerinin kaydı, sınıflandırılması, korunması ve erişimini de kapsayan, belirlenmiş standartlara uygun arşiv ve dokümantasyon sistemi oluşturulmalıdır.</a:t>
              </a:r>
            </a:p>
          </p:txBody>
        </p:sp>
        <p:sp>
          <p:nvSpPr>
            <p:cNvPr id="19" name="Beşgen 18"/>
            <p:cNvSpPr/>
            <p:nvPr/>
          </p:nvSpPr>
          <p:spPr>
            <a:xfrm>
              <a:off x="4385793" y="4069369"/>
              <a:ext cx="6160335" cy="899999"/>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Arşiv mevzuatı ve Standart Dosya Planı kodlarının arşivlenme sistemine göre yazışmalarda etkin bir şekilde kullanılması amacıyla eğitim düzenlenmesi.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15</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15.6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E.15.6.1</a:t>
              </a:r>
            </a:p>
          </p:txBody>
        </p:sp>
      </p:gr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Eğitim Görselleri</a:t>
            </a:r>
            <a:r>
              <a:rPr lang="tr-TR" sz="1400" kern="0" dirty="0">
                <a:solidFill>
                  <a:prstClr val="black"/>
                </a:solidFill>
                <a:latin typeface="Arial" panose="020B0604020202020204" pitchFamily="34" charset="0"/>
                <a:cs typeface="Arial" panose="020B0604020202020204" pitchFamily="34" charset="0"/>
              </a:rPr>
              <a:t> / </a:t>
            </a:r>
            <a:r>
              <a:rPr lang="sv-SE" sz="1400" kern="0" dirty="0">
                <a:solidFill>
                  <a:prstClr val="black"/>
                </a:solidFill>
                <a:latin typeface="Arial" panose="020B0604020202020204" pitchFamily="34" charset="0"/>
                <a:cs typeface="Arial" panose="020B0604020202020204" pitchFamily="34" charset="0"/>
              </a:rPr>
              <a:t>Katılımcı Listesi</a:t>
            </a:r>
            <a:endParaRPr lang="tr-TR" sz="1400" kern="0" dirty="0">
              <a:solidFill>
                <a:prstClr val="black"/>
              </a:solidFill>
              <a:latin typeface="Arial" panose="020B0604020202020204" pitchFamily="34" charset="0"/>
              <a:cs typeface="Arial" panose="020B0604020202020204" pitchFamily="34" charset="0"/>
            </a:endParaRPr>
          </a:p>
        </p:txBody>
      </p:sp>
      <p:sp>
        <p:nvSpPr>
          <p:cNvPr id="20" name="Yuvarlatılmış Dikdörtgen 19"/>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3.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3. Çeyrek Dönem 2026</a:t>
            </a:r>
          </a:p>
        </p:txBody>
      </p:sp>
    </p:spTree>
    <p:extLst>
      <p:ext uri="{BB962C8B-B14F-4D97-AF65-F5344CB8AC3E}">
        <p14:creationId xmlns:p14="http://schemas.microsoft.com/office/powerpoint/2010/main" val="341891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05478" cy="3463751"/>
            <a:chOff x="75640" y="1272243"/>
            <a:chExt cx="10470488" cy="3698663"/>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iş ve işlemlerinin kaydı, sınıflandırılması, korunması ve erişimini de kapsayan, belirlenmiş standartlara uygun arşiv ve dokümantasyon sistemi oluşturulmalıdır.</a:t>
              </a:r>
            </a:p>
          </p:txBody>
        </p:sp>
        <p:sp>
          <p:nvSpPr>
            <p:cNvPr id="19" name="Beşgen 18"/>
            <p:cNvSpPr/>
            <p:nvPr/>
          </p:nvSpPr>
          <p:spPr>
            <a:xfrm>
              <a:off x="4385793" y="4069369"/>
              <a:ext cx="6160335" cy="899999"/>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Harcama Birimi düzeyinde </a:t>
              </a:r>
              <a:r>
                <a:rPr lang="tr-TR" sz="1200" kern="0" dirty="0">
                  <a:solidFill>
                    <a:prstClr val="black"/>
                  </a:solidFill>
                  <a:latin typeface="Arial" panose="020B0604020202020204" pitchFamily="34" charset="0"/>
                </a:rPr>
                <a:t>ilgili personel tarafından arşiv mevzuatı ve Standart Dosya Planı kodlarına ilişkin eğitim düzenlenmesi.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Kayıt ve Dosyalama Sistemi:</a:t>
              </a:r>
              <a:r>
                <a:rPr lang="tr-TR" sz="1200" kern="0" dirty="0">
                  <a:solidFill>
                    <a:prstClr val="black"/>
                  </a:solidFill>
                  <a:latin typeface="Arial" panose="020B0604020202020204" pitchFamily="34" charset="0"/>
                </a:rPr>
                <a:t> İdareler, gelen ve giden her türlü evrak dahil iş ve işlemlerin kaydedildiği, sınıflandırıldığı ve dosyalandığı kapsamlı ve güncel bir sisteme sahip olmalıdır.</a:t>
              </a:r>
              <a:endParaRPr lang="tr-TR" sz="1100" kern="0" dirty="0">
                <a:solidFill>
                  <a:prstClr val="black"/>
                </a:solidFill>
                <a:latin typeface="Arial" panose="020B0604020202020204" pitchFamily="34" charset="0"/>
              </a:endParaRP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15</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15.6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E.15.6.2</a:t>
              </a:r>
            </a:p>
          </p:txBody>
        </p:sp>
      </p:grpSp>
      <p:sp>
        <p:nvSpPr>
          <p:cNvPr id="17" name="Yuvarlatılmış Dikdörtgen 16"/>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18" name="Yuvarlatılmış Dikdörtgen 17"/>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Eğitim Görselleri</a:t>
            </a:r>
            <a:r>
              <a:rPr lang="tr-TR" sz="1400" kern="0" dirty="0">
                <a:solidFill>
                  <a:prstClr val="black"/>
                </a:solidFill>
                <a:latin typeface="Arial" panose="020B0604020202020204" pitchFamily="34" charset="0"/>
                <a:cs typeface="Arial" panose="020B0604020202020204" pitchFamily="34" charset="0"/>
              </a:rPr>
              <a:t> / </a:t>
            </a:r>
            <a:r>
              <a:rPr lang="sv-SE" sz="1400" kern="0" dirty="0">
                <a:solidFill>
                  <a:prstClr val="black"/>
                </a:solidFill>
                <a:latin typeface="Arial" panose="020B0604020202020204" pitchFamily="34" charset="0"/>
                <a:cs typeface="Arial" panose="020B0604020202020204" pitchFamily="34" charset="0"/>
              </a:rPr>
              <a:t>Katılımcı Listesi</a:t>
            </a:r>
            <a:endParaRPr lang="tr-TR" sz="1400" kern="0" dirty="0">
              <a:solidFill>
                <a:prstClr val="black"/>
              </a:solidFill>
              <a:latin typeface="Arial" panose="020B0604020202020204" pitchFamily="34" charset="0"/>
              <a:cs typeface="Arial" panose="020B0604020202020204" pitchFamily="34" charset="0"/>
            </a:endParaRPr>
          </a:p>
        </p:txBody>
      </p:sp>
      <p:sp>
        <p:nvSpPr>
          <p:cNvPr id="20" name="Yuvarlatılmış Dikdörtgen 19"/>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Tree>
    <p:extLst>
      <p:ext uri="{BB962C8B-B14F-4D97-AF65-F5344CB8AC3E}">
        <p14:creationId xmlns:p14="http://schemas.microsoft.com/office/powerpoint/2010/main" val="28459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CF51A714-59C9-473E-8808-D9334DDB2D41}"/>
              </a:ext>
            </a:extLst>
          </p:cNvPr>
          <p:cNvSpPr/>
          <p:nvPr/>
        </p:nvSpPr>
        <p:spPr>
          <a:xfrm>
            <a:off x="2213672" y="0"/>
            <a:ext cx="638175" cy="6858000"/>
          </a:xfrm>
          <a:custGeom>
            <a:avLst/>
            <a:gdLst>
              <a:gd name="connsiteX0" fmla="*/ 638175 w 638175"/>
              <a:gd name="connsiteY0" fmla="*/ 4093182 h 6858000"/>
              <a:gd name="connsiteX1" fmla="*/ 638175 w 638175"/>
              <a:gd name="connsiteY1" fmla="*/ 6858000 h 6858000"/>
              <a:gd name="connsiteX2" fmla="*/ 0 w 638175"/>
              <a:gd name="connsiteY2" fmla="*/ 6858000 h 6858000"/>
              <a:gd name="connsiteX3" fmla="*/ 0 w 638175"/>
              <a:gd name="connsiteY3" fmla="*/ 4093182 h 6858000"/>
              <a:gd name="connsiteX4" fmla="*/ 5798 w 638175"/>
              <a:gd name="connsiteY4" fmla="*/ 4096012 h 6858000"/>
              <a:gd name="connsiteX5" fmla="*/ 319087 w 638175"/>
              <a:gd name="connsiteY5" fmla="*/ 4152900 h 6858000"/>
              <a:gd name="connsiteX6" fmla="*/ 632376 w 638175"/>
              <a:gd name="connsiteY6" fmla="*/ 4096012 h 6858000"/>
              <a:gd name="connsiteX7" fmla="*/ 0 w 638175"/>
              <a:gd name="connsiteY7" fmla="*/ 0 h 6858000"/>
              <a:gd name="connsiteX8" fmla="*/ 638175 w 638175"/>
              <a:gd name="connsiteY8" fmla="*/ 0 h 6858000"/>
              <a:gd name="connsiteX9" fmla="*/ 638175 w 638175"/>
              <a:gd name="connsiteY9" fmla="*/ 2764819 h 6858000"/>
              <a:gd name="connsiteX10" fmla="*/ 632376 w 638175"/>
              <a:gd name="connsiteY10" fmla="*/ 2761988 h 6858000"/>
              <a:gd name="connsiteX11" fmla="*/ 319087 w 638175"/>
              <a:gd name="connsiteY11" fmla="*/ 2705100 h 6858000"/>
              <a:gd name="connsiteX12" fmla="*/ 5798 w 638175"/>
              <a:gd name="connsiteY12" fmla="*/ 2761988 h 6858000"/>
              <a:gd name="connsiteX13" fmla="*/ 0 w 638175"/>
              <a:gd name="connsiteY13" fmla="*/ 2764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175" h="6858000">
                <a:moveTo>
                  <a:pt x="638175" y="4093182"/>
                </a:moveTo>
                <a:lnTo>
                  <a:pt x="638175" y="6858000"/>
                </a:lnTo>
                <a:lnTo>
                  <a:pt x="0" y="6858000"/>
                </a:lnTo>
                <a:lnTo>
                  <a:pt x="0" y="4093182"/>
                </a:lnTo>
                <a:lnTo>
                  <a:pt x="5798" y="4096012"/>
                </a:lnTo>
                <a:cubicBezTo>
                  <a:pt x="102090" y="4132644"/>
                  <a:pt x="207959" y="4152900"/>
                  <a:pt x="319087" y="4152900"/>
                </a:cubicBezTo>
                <a:cubicBezTo>
                  <a:pt x="430216" y="4152900"/>
                  <a:pt x="536084" y="4132644"/>
                  <a:pt x="632376" y="4096012"/>
                </a:cubicBezTo>
                <a:close/>
                <a:moveTo>
                  <a:pt x="0" y="0"/>
                </a:moveTo>
                <a:lnTo>
                  <a:pt x="638175" y="0"/>
                </a:lnTo>
                <a:lnTo>
                  <a:pt x="638175" y="2764819"/>
                </a:lnTo>
                <a:lnTo>
                  <a:pt x="632376" y="2761988"/>
                </a:lnTo>
                <a:cubicBezTo>
                  <a:pt x="536084" y="2725357"/>
                  <a:pt x="430216" y="2705100"/>
                  <a:pt x="319087" y="2705100"/>
                </a:cubicBezTo>
                <a:cubicBezTo>
                  <a:pt x="207959" y="2705100"/>
                  <a:pt x="102090" y="2725357"/>
                  <a:pt x="5798" y="2761988"/>
                </a:cubicBezTo>
                <a:lnTo>
                  <a:pt x="0" y="276481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id="{572B5277-E437-4002-97C4-F30D347A4802}"/>
              </a:ext>
            </a:extLst>
          </p:cNvPr>
          <p:cNvSpPr/>
          <p:nvPr/>
        </p:nvSpPr>
        <p:spPr>
          <a:xfrm>
            <a:off x="2991496" y="2987646"/>
            <a:ext cx="5991729" cy="796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panose="020F0502020204030204"/>
                <a:ea typeface="+mn-ea"/>
                <a:cs typeface="+mn-cs"/>
              </a:rPr>
              <a:t>İZLEME STANDARTLARI</a:t>
            </a:r>
          </a:p>
        </p:txBody>
      </p:sp>
      <p:grpSp>
        <p:nvGrpSpPr>
          <p:cNvPr id="15" name="Grup 14"/>
          <p:cNvGrpSpPr/>
          <p:nvPr/>
        </p:nvGrpSpPr>
        <p:grpSpPr>
          <a:xfrm>
            <a:off x="1428531" y="2447300"/>
            <a:ext cx="2109600" cy="1897200"/>
            <a:chOff x="6392964" y="2377288"/>
            <a:chExt cx="1752600" cy="1647719"/>
          </a:xfrm>
        </p:grpSpPr>
        <p:sp>
          <p:nvSpPr>
            <p:cNvPr id="16" name="Google Shape;297;p1"/>
            <p:cNvSpPr/>
            <p:nvPr/>
          </p:nvSpPr>
          <p:spPr>
            <a:xfrm>
              <a:off x="6503914" y="2432474"/>
              <a:ext cx="1537345" cy="1537345"/>
            </a:xfrm>
            <a:prstGeom prst="ellipse">
              <a:avLst/>
            </a:prstGeom>
            <a:solidFill>
              <a:schemeClr val="accent4"/>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 name="Google Shape;298;p1"/>
            <p:cNvSpPr/>
            <p:nvPr/>
          </p:nvSpPr>
          <p:spPr>
            <a:xfrm>
              <a:off x="6448728" y="2377288"/>
              <a:ext cx="1647719" cy="1647719"/>
            </a:xfrm>
            <a:prstGeom prst="ellipse">
              <a:avLst/>
            </a:prstGeom>
            <a:noFill/>
            <a:ln w="19050" cap="flat" cmpd="sng">
              <a:solidFill>
                <a:srgbClr val="4D319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8" name="Google Shape;303;p1"/>
            <p:cNvSpPr/>
            <p:nvPr/>
          </p:nvSpPr>
          <p:spPr>
            <a:xfrm>
              <a:off x="6719729" y="2649150"/>
              <a:ext cx="1099069" cy="1099069"/>
            </a:xfrm>
            <a:prstGeom prst="ellipse">
              <a:avLst/>
            </a:prstGeom>
            <a:solidFill>
              <a:schemeClr val="accent4">
                <a:lumMod val="60000"/>
                <a:lumOff val="40000"/>
              </a:schemeClr>
            </a:solidFill>
            <a:ln w="19050" cap="flat" cmpd="sng">
              <a:solidFill>
                <a:srgbClr val="4D319A"/>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9" name="PA-文本框 7"/>
            <p:cNvSpPr txBox="1"/>
            <p:nvPr>
              <p:custDataLst>
                <p:tags r:id="rId1"/>
              </p:custDataLst>
            </p:nvPr>
          </p:nvSpPr>
          <p:spPr>
            <a:xfrm>
              <a:off x="6392964" y="2938482"/>
              <a:ext cx="1752600" cy="507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3200" b="1" i="0" u="none" strike="noStrike" kern="1200" cap="none" spc="0" normalizeH="0" baseline="0" noProof="0" dirty="0">
                  <a:ln>
                    <a:noFill/>
                  </a:ln>
                  <a:solidFill>
                    <a:prstClr val="black"/>
                  </a:solidFill>
                  <a:effectLst/>
                  <a:uLnTx/>
                  <a:uFillTx/>
                  <a:latin typeface="Calibri" panose="020F0502020204030204"/>
                  <a:cs typeface="+mn-ea"/>
                  <a:sym typeface="+mn-lt"/>
                </a:rPr>
                <a:t>İS</a:t>
              </a:r>
              <a:endParaRPr kumimoji="0" lang="zh-CN" altLang="en-US" sz="32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spTree>
    <p:extLst>
      <p:ext uri="{BB962C8B-B14F-4D97-AF65-F5344CB8AC3E}">
        <p14:creationId xmlns:p14="http://schemas.microsoft.com/office/powerpoint/2010/main" val="2680070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712" name="Freeform: Shape 23">
            <a:extLst>
              <a:ext uri="{FF2B5EF4-FFF2-40B4-BE49-F238E27FC236}">
                <a16:creationId xmlns:a16="http://schemas.microsoft.com/office/drawing/2014/main" id="{95013092-B7CC-4278-A7EE-325C183C1FDC}"/>
              </a:ext>
            </a:extLst>
          </p:cNvPr>
          <p:cNvSpPr/>
          <p:nvPr/>
        </p:nvSpPr>
        <p:spPr>
          <a:xfrm rot="5400000" flipV="1">
            <a:off x="2890722" y="1408025"/>
            <a:ext cx="1623169" cy="2006894"/>
          </a:xfrm>
          <a:custGeom>
            <a:avLst/>
            <a:gdLst>
              <a:gd name="connsiteX0" fmla="*/ 0 w 2257424"/>
              <a:gd name="connsiteY0" fmla="*/ 3061101 h 3061101"/>
              <a:gd name="connsiteX1" fmla="*/ 2257424 w 2257424"/>
              <a:gd name="connsiteY1" fmla="*/ 3061101 h 3061101"/>
              <a:gd name="connsiteX2" fmla="*/ 1694182 w 2257424"/>
              <a:gd name="connsiteY2" fmla="*/ 256774 h 3061101"/>
              <a:gd name="connsiteX3" fmla="*/ 1695450 w 2257424"/>
              <a:gd name="connsiteY3" fmla="*/ 251222 h 3061101"/>
              <a:gd name="connsiteX4" fmla="*/ 1126331 w 2257424"/>
              <a:gd name="connsiteY4" fmla="*/ 0 h 3061101"/>
              <a:gd name="connsiteX5" fmla="*/ 557212 w 2257424"/>
              <a:gd name="connsiteY5" fmla="*/ 251222 h 3061101"/>
              <a:gd name="connsiteX6" fmla="*/ 561014 w 2257424"/>
              <a:gd name="connsiteY6" fmla="*/ 267868 h 306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4" h="3061101">
                <a:moveTo>
                  <a:pt x="0" y="3061101"/>
                </a:moveTo>
                <a:lnTo>
                  <a:pt x="2257424" y="3061101"/>
                </a:lnTo>
                <a:lnTo>
                  <a:pt x="1694182" y="256774"/>
                </a:lnTo>
                <a:lnTo>
                  <a:pt x="1695450" y="251222"/>
                </a:lnTo>
                <a:cubicBezTo>
                  <a:pt x="1695450" y="112476"/>
                  <a:pt x="1440647" y="0"/>
                  <a:pt x="1126331" y="0"/>
                </a:cubicBezTo>
                <a:cubicBezTo>
                  <a:pt x="812015" y="0"/>
                  <a:pt x="557212" y="112476"/>
                  <a:pt x="557212" y="251222"/>
                </a:cubicBezTo>
                <a:lnTo>
                  <a:pt x="561014" y="267868"/>
                </a:lnTo>
                <a:close/>
              </a:path>
            </a:pathLst>
          </a:custGeom>
          <a:gradFill>
            <a:gsLst>
              <a:gs pos="24000">
                <a:schemeClr val="bg1"/>
              </a:gs>
              <a:gs pos="89000">
                <a:schemeClr val="bg1">
                  <a:alpha val="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Yuvarlatılmış Dikdörtgen 5"/>
          <p:cNvSpPr/>
          <p:nvPr/>
        </p:nvSpPr>
        <p:spPr>
          <a:xfrm>
            <a:off x="4462203" y="1205802"/>
            <a:ext cx="7148640" cy="2421653"/>
          </a:xfrm>
          <a:prstGeom prst="roundRect">
            <a:avLst/>
          </a:prstGeom>
          <a:solidFill>
            <a:srgbClr val="D6CDEF"/>
          </a:solidFill>
          <a:effectLst>
            <a:outerShdw blurRad="50800" dist="76200" dir="30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8000" tIns="72000" rIns="72000" bIns="231731"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İç kontrol sisteminin kalitesini değerlendirmek üzere yürütülen tüm izleme faaliyetlerini kapsar</a:t>
            </a:r>
            <a:r>
              <a:rPr kumimoji="0" lang="tr-T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tr-TR"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up 1"/>
          <p:cNvGrpSpPr/>
          <p:nvPr/>
        </p:nvGrpSpPr>
        <p:grpSpPr>
          <a:xfrm>
            <a:off x="4462203" y="4374955"/>
            <a:ext cx="2110885" cy="1896430"/>
            <a:chOff x="3959051" y="4374955"/>
            <a:chExt cx="2110885" cy="1896430"/>
          </a:xfrm>
        </p:grpSpPr>
        <p:sp>
          <p:nvSpPr>
            <p:cNvPr id="1608" name="Google Shape;297;p1"/>
            <p:cNvSpPr/>
            <p:nvPr/>
          </p:nvSpPr>
          <p:spPr>
            <a:xfrm>
              <a:off x="4093496" y="4438471"/>
              <a:ext cx="1851625" cy="1769396"/>
            </a:xfrm>
            <a:prstGeom prst="ellipse">
              <a:avLst/>
            </a:prstGeom>
            <a:solidFill>
              <a:srgbClr val="0081B5"/>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09" name="Google Shape;298;p1"/>
            <p:cNvSpPr/>
            <p:nvPr/>
          </p:nvSpPr>
          <p:spPr>
            <a:xfrm>
              <a:off x="4027028" y="4374955"/>
              <a:ext cx="1984563" cy="1896430"/>
            </a:xfrm>
            <a:prstGeom prst="ellipse">
              <a:avLst/>
            </a:prstGeom>
            <a:noFill/>
            <a:ln w="19050" cap="flat" cmpd="sng">
              <a:solidFill>
                <a:srgbClr val="0081B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10" name="Google Shape;303;p1"/>
            <p:cNvSpPr/>
            <p:nvPr/>
          </p:nvSpPr>
          <p:spPr>
            <a:xfrm>
              <a:off x="4353430" y="4687853"/>
              <a:ext cx="1323752" cy="1264965"/>
            </a:xfrm>
            <a:prstGeom prst="ellipse">
              <a:avLst/>
            </a:prstGeom>
            <a:solidFill>
              <a:srgbClr val="B3E9FF"/>
            </a:solidFill>
            <a:ln w="19050" cap="flat" cmpd="sng">
              <a:solidFill>
                <a:srgbClr val="0081B5"/>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611" name="PA-文本框 7"/>
            <p:cNvSpPr txBox="1"/>
            <p:nvPr>
              <p:custDataLst>
                <p:tags r:id="rId3"/>
              </p:custDataLst>
            </p:nvPr>
          </p:nvSpPr>
          <p:spPr>
            <a:xfrm>
              <a:off x="3959051" y="4963525"/>
              <a:ext cx="21108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Standart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4" name="Grup 3"/>
          <p:cNvGrpSpPr/>
          <p:nvPr/>
        </p:nvGrpSpPr>
        <p:grpSpPr>
          <a:xfrm>
            <a:off x="7026887" y="4374955"/>
            <a:ext cx="2110645" cy="1896430"/>
            <a:chOff x="6169109" y="4374955"/>
            <a:chExt cx="2110645" cy="1896430"/>
          </a:xfrm>
        </p:grpSpPr>
        <p:sp>
          <p:nvSpPr>
            <p:cNvPr id="1563" name="Google Shape;297;p1"/>
            <p:cNvSpPr/>
            <p:nvPr/>
          </p:nvSpPr>
          <p:spPr>
            <a:xfrm>
              <a:off x="6338749" y="4438471"/>
              <a:ext cx="1851415" cy="1769396"/>
            </a:xfrm>
            <a:prstGeom prst="ellipse">
              <a:avLst/>
            </a:prstGeom>
            <a:solidFill>
              <a:srgbClr val="7CCD3C"/>
            </a:solidFill>
            <a:ln>
              <a:noFill/>
            </a:ln>
            <a:effectLst>
              <a:glow rad="101600">
                <a:schemeClr val="bg1">
                  <a:alpha val="40000"/>
                </a:schemeClr>
              </a:glow>
            </a:effectLst>
            <a:scene3d>
              <a:camera prst="orthographicFront"/>
              <a:lightRig rig="threePt" dir="t">
                <a:rot lat="0" lon="0" rev="0"/>
              </a:lightRig>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64" name="Google Shape;298;p1"/>
            <p:cNvSpPr/>
            <p:nvPr/>
          </p:nvSpPr>
          <p:spPr>
            <a:xfrm>
              <a:off x="6272289" y="4374955"/>
              <a:ext cx="1984337" cy="1896430"/>
            </a:xfrm>
            <a:prstGeom prst="ellipse">
              <a:avLst/>
            </a:prstGeom>
            <a:noFill/>
            <a:ln w="19050" cap="flat" cmpd="sng">
              <a:solidFill>
                <a:schemeClr val="accent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70" name="Google Shape;303;p1"/>
            <p:cNvSpPr/>
            <p:nvPr/>
          </p:nvSpPr>
          <p:spPr>
            <a:xfrm>
              <a:off x="6601957" y="4690690"/>
              <a:ext cx="1323602" cy="1264965"/>
            </a:xfrm>
            <a:prstGeom prst="ellipse">
              <a:avLst/>
            </a:prstGeom>
            <a:solidFill>
              <a:srgbClr val="D7EBCB"/>
            </a:solidFill>
            <a:ln w="19050" cap="flat" cmpd="sng">
              <a:solidFill>
                <a:srgbClr val="83D93F"/>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571" name="PA-文本框 7"/>
            <p:cNvSpPr txBox="1"/>
            <p:nvPr>
              <p:custDataLst>
                <p:tags r:id="rId2"/>
              </p:custDataLst>
            </p:nvPr>
          </p:nvSpPr>
          <p:spPr>
            <a:xfrm>
              <a:off x="6169109" y="4882790"/>
              <a:ext cx="2110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Genel Şart</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grpSp>
        <p:nvGrpSpPr>
          <p:cNvPr id="35" name="Grup 34"/>
          <p:cNvGrpSpPr/>
          <p:nvPr/>
        </p:nvGrpSpPr>
        <p:grpSpPr>
          <a:xfrm>
            <a:off x="9591330" y="4374955"/>
            <a:ext cx="2094551" cy="1881756"/>
            <a:chOff x="6422288" y="2377288"/>
            <a:chExt cx="1752600" cy="1647719"/>
          </a:xfrm>
        </p:grpSpPr>
        <p:sp>
          <p:nvSpPr>
            <p:cNvPr id="36" name="Google Shape;297;p1"/>
            <p:cNvSpPr/>
            <p:nvPr/>
          </p:nvSpPr>
          <p:spPr>
            <a:xfrm>
              <a:off x="6503914" y="2432474"/>
              <a:ext cx="1537345" cy="1537345"/>
            </a:xfrm>
            <a:prstGeom prst="ellipse">
              <a:avLst/>
            </a:prstGeom>
            <a:solidFill>
              <a:srgbClr val="C00000"/>
            </a:solidFill>
            <a:ln>
              <a:noFill/>
            </a:ln>
            <a:effectLst>
              <a:glow rad="101600">
                <a:schemeClr val="bg1">
                  <a:alpha val="40000"/>
                </a:schemeClr>
              </a:glow>
            </a:effectLst>
            <a:scene3d>
              <a:camera prst="orthographicFront"/>
              <a:lightRig rig="threePt" dir="t"/>
            </a:scene3d>
            <a:sp3d>
              <a:bevelT w="1651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7" name="Google Shape;298;p1"/>
            <p:cNvSpPr/>
            <p:nvPr/>
          </p:nvSpPr>
          <p:spPr>
            <a:xfrm>
              <a:off x="6448728" y="2377288"/>
              <a:ext cx="1647719" cy="1647719"/>
            </a:xfrm>
            <a:prstGeom prst="ellipse">
              <a:avLst/>
            </a:prstGeom>
            <a:noFill/>
            <a:ln w="1905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8" name="Google Shape;303;p1"/>
            <p:cNvSpPr/>
            <p:nvPr/>
          </p:nvSpPr>
          <p:spPr>
            <a:xfrm>
              <a:off x="6719729" y="2649150"/>
              <a:ext cx="1099069" cy="1099069"/>
            </a:xfrm>
            <a:prstGeom prst="ellipse">
              <a:avLst/>
            </a:prstGeom>
            <a:solidFill>
              <a:srgbClr val="FFB7B7"/>
            </a:solidFill>
            <a:ln w="19050" cap="flat" cmpd="sng">
              <a:solidFill>
                <a:srgbClr val="C00000"/>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9" name="PA-文本框 7"/>
            <p:cNvSpPr txBox="1"/>
            <p:nvPr>
              <p:custDataLst>
                <p:tags r:id="rId1"/>
              </p:custDataLst>
            </p:nvPr>
          </p:nvSpPr>
          <p:spPr>
            <a:xfrm>
              <a:off x="6422288" y="2897089"/>
              <a:ext cx="1752600" cy="5659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prstClr val="black"/>
                  </a:solidFill>
                  <a:effectLst/>
                  <a:uLnTx/>
                  <a:uFillTx/>
                  <a:latin typeface="Calibri" panose="020F0502020204030204"/>
                  <a:cs typeface="+mn-ea"/>
                  <a:sym typeface="+mn-lt"/>
                </a:rPr>
                <a:t>Eylem</a:t>
              </a:r>
              <a:endParaRPr kumimoji="0" lang="zh-CN" altLang="en-US" sz="1800" b="1" i="0" u="none" strike="noStrike" kern="1200" cap="none" spc="0" normalizeH="0" baseline="0" noProof="0" dirty="0">
                <a:ln>
                  <a:noFill/>
                </a:ln>
                <a:solidFill>
                  <a:prstClr val="black"/>
                </a:solidFill>
                <a:effectLst/>
                <a:uLnTx/>
                <a:uFillTx/>
                <a:latin typeface="Calibri" panose="020F0502020204030204"/>
                <a:cs typeface="+mn-ea"/>
                <a:sym typeface="+mn-lt"/>
              </a:endParaRPr>
            </a:p>
          </p:txBody>
        </p:sp>
      </p:grpSp>
      <p:pic>
        <p:nvPicPr>
          <p:cNvPr id="3" name="Resim 2"/>
          <p:cNvPicPr>
            <a:picLocks noChangeAspect="1"/>
          </p:cNvPicPr>
          <p:nvPr/>
        </p:nvPicPr>
        <p:blipFill>
          <a:blip r:embed="rId6"/>
          <a:stretch>
            <a:fillRect/>
          </a:stretch>
        </p:blipFill>
        <p:spPr>
          <a:xfrm>
            <a:off x="649186" y="1379862"/>
            <a:ext cx="2109399" cy="1999661"/>
          </a:xfrm>
          <a:prstGeom prst="rect">
            <a:avLst/>
          </a:prstGeom>
        </p:spPr>
      </p:pic>
    </p:spTree>
    <p:extLst>
      <p:ext uri="{BB962C8B-B14F-4D97-AF65-F5344CB8AC3E}">
        <p14:creationId xmlns:p14="http://schemas.microsoft.com/office/powerpoint/2010/main" val="341610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3656793"/>
            <a:chOff x="76862" y="1277441"/>
            <a:chExt cx="10709671" cy="3923549"/>
          </a:xfrm>
        </p:grpSpPr>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 sistemi, sürekli izleme veya özel bir değerlendirme yapma veya bu iki yöntem birlikte kullanılarak değerlendirilmelidir.</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kern="0" dirty="0">
                  <a:solidFill>
                    <a:prstClr val="black"/>
                  </a:solidFill>
                  <a:latin typeface="Arial" panose="020B0604020202020204" pitchFamily="34" charset="0"/>
                </a:rPr>
                <a:t>İç Kontrol Sistemi Soru Formunun hazırlanması ve uygulama metodolojisinin belirlenmesi.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İS 17.1</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E.17.1.1</a:t>
              </a:r>
              <a:endPar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6" name="Yuvarlatılmış Dikdörtgen 15"/>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19" name="Yuvarlatılmış Dikdörtgen 18"/>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sv-SE" sz="1400" kern="0" dirty="0">
                <a:solidFill>
                  <a:prstClr val="black"/>
                </a:solidFill>
                <a:latin typeface="Arial" panose="020B0604020202020204" pitchFamily="34" charset="0"/>
                <a:cs typeface="Arial" panose="020B0604020202020204" pitchFamily="34" charset="0"/>
              </a:rPr>
              <a:t>İç Kontrol Sistemi Soru Formu/ Uygulama Metodoloji Duyurusu</a:t>
            </a:r>
            <a:endParaRPr lang="tr-TR" sz="1400" kern="0" dirty="0">
              <a:solidFill>
                <a:prstClr val="black"/>
              </a:solidFill>
              <a:latin typeface="Arial" panose="020B0604020202020204" pitchFamily="34" charset="0"/>
              <a:cs typeface="Arial" panose="020B0604020202020204" pitchFamily="34" charset="0"/>
            </a:endParaRPr>
          </a:p>
        </p:txBody>
      </p:sp>
      <p:sp>
        <p:nvSpPr>
          <p:cNvPr id="25" name="Yuvarlatılmış Dikdörtgen 24"/>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3.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3. Çeyrek Dönem 2026</a:t>
            </a:r>
          </a:p>
        </p:txBody>
      </p:sp>
    </p:spTree>
    <p:extLst>
      <p:ext uri="{BB962C8B-B14F-4D97-AF65-F5344CB8AC3E}">
        <p14:creationId xmlns:p14="http://schemas.microsoft.com/office/powerpoint/2010/main" val="33199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3656793"/>
            <a:chOff x="76862" y="1277441"/>
            <a:chExt cx="10709671" cy="3923549"/>
          </a:xfrm>
        </p:grpSpPr>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 sistemi, sürekli izleme veya özel bir değerlendirme yapma veya bu iki yöntem birlikte kullanılarak değerlendirilmelidir.</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b="1" u="sng" kern="0" dirty="0">
                  <a:solidFill>
                    <a:prstClr val="black"/>
                  </a:solidFill>
                  <a:latin typeface="Arial" panose="020B0604020202020204" pitchFamily="34" charset="0"/>
                </a:rPr>
                <a:t>Daire Başkanlığı/Başkanlık düzeyinde</a:t>
              </a:r>
              <a:r>
                <a:rPr lang="tr-TR" sz="1200" kern="0" dirty="0">
                  <a:solidFill>
                    <a:prstClr val="black"/>
                  </a:solidFill>
                  <a:latin typeface="Arial" panose="020B0604020202020204" pitchFamily="34" charset="0"/>
                </a:rPr>
                <a:t> İç Kontrol Sistemi Soru Formunun uygulanarak Strateji Geliştirme Başkanlığına bildirilmesi.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İS 17.1</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E.17.1.2</a:t>
              </a:r>
              <a:endPar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6" name="Yuvarlatılmış Dikdörtgen 15"/>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19" name="Yuvarlatılmış Dikdörtgen 18"/>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it-IT" sz="1400" kern="0" dirty="0">
                <a:solidFill>
                  <a:prstClr val="black"/>
                </a:solidFill>
                <a:latin typeface="Arial" panose="020B0604020202020204" pitchFamily="34" charset="0"/>
                <a:cs typeface="Arial" panose="020B0604020202020204" pitchFamily="34" charset="0"/>
              </a:rPr>
              <a:t>İç Kontrol Sistemi Soru Formu</a:t>
            </a:r>
            <a:endParaRPr lang="tr-TR" sz="1400" kern="0" dirty="0">
              <a:solidFill>
                <a:prstClr val="black"/>
              </a:solidFill>
              <a:latin typeface="Arial" panose="020B0604020202020204" pitchFamily="34" charset="0"/>
              <a:cs typeface="Arial" panose="020B0604020202020204" pitchFamily="34" charset="0"/>
            </a:endParaRPr>
          </a:p>
        </p:txBody>
      </p:sp>
      <p:sp>
        <p:nvSpPr>
          <p:cNvPr id="25" name="Yuvarlatılmış Dikdörtgen 24"/>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Tree>
    <p:extLst>
      <p:ext uri="{BB962C8B-B14F-4D97-AF65-F5344CB8AC3E}">
        <p14:creationId xmlns:p14="http://schemas.microsoft.com/office/powerpoint/2010/main" val="201212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bumko.gov.tr/KONTROL/Genel/rg.ashx?DIL=1&amp;BELGEANAH=12106&amp;RESIMISIM=coso.GIF">
            <a:hlinkClick r:id="rId3"/>
            <a:extLst>
              <a:ext uri="{FF2B5EF4-FFF2-40B4-BE49-F238E27FC236}">
                <a16:creationId xmlns:a16="http://schemas.microsoft.com/office/drawing/2014/main" id="{452BF9F8-9D47-4133-A66A-AC7AAF32D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51" y="1461509"/>
            <a:ext cx="17621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id="{C5308ACE-92EB-4483-8C11-F484528DF690}"/>
              </a:ext>
            </a:extLst>
          </p:cNvPr>
          <p:cNvSpPr/>
          <p:nvPr/>
        </p:nvSpPr>
        <p:spPr>
          <a:xfrm>
            <a:off x="619752" y="2086272"/>
            <a:ext cx="11054088" cy="3416320"/>
          </a:xfrm>
          <a:prstGeom prst="rect">
            <a:avLst/>
          </a:prstGeom>
        </p:spPr>
        <p:txBody>
          <a:bodyPr wrap="square">
            <a:spAutoFit/>
          </a:bodyPr>
          <a:lstStyle/>
          <a:p>
            <a:pPr marL="285750" marR="0" lvl="0" indent="-28575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Treadway</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Sahte Mali Raporlama Ulusal Komisyonu</a:t>
            </a: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Treadway</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Komisyonunu Destekleyen Kuruluşlar Komitesi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Comittee</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Sponsoring</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Organizations</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Treadway</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Comission</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COSO)</a:t>
            </a:r>
          </a:p>
          <a:p>
            <a:pPr marL="285750" marR="0" lvl="0" indent="-28575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en-US" altLang="tr-T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COSO</a:t>
            </a:r>
            <a:r>
              <a:rPr kumimoji="0" lang="tr-TR" altLang="tr-T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tr-T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Mali raporlamaların kalitesini arttırmaya yönelik çalışmalar yapmak üzere aşağıdaki kuruluşların sponsorluğunda 1985 yılında Amerika’da kurulmuş gönüllü bir kuruluştur.</a:t>
            </a:r>
          </a:p>
          <a:p>
            <a:pPr marL="0" marR="0" lvl="0" indent="0" algn="just" defTabSz="914400" rtl="0" eaLnBrk="1" fontAlgn="auto" latinLnBrk="0" hangingPunct="1">
              <a:lnSpc>
                <a:spcPct val="100000"/>
              </a:lnSpc>
              <a:spcBef>
                <a:spcPct val="0"/>
              </a:spcBef>
              <a:spcAft>
                <a:spcPts val="0"/>
              </a:spcAft>
              <a:buClr>
                <a:prstClr val="black"/>
              </a:buClr>
              <a:buSzPct val="80000"/>
              <a:buFont typeface="Wingdings" panose="05000000000000000000" pitchFamily="2" charset="2"/>
              <a:buChar char="Ø"/>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Amerikan Sertifikalı Kamu Muhasebecileri Enstitüsü (</a:t>
            </a:r>
            <a:r>
              <a:rPr kumimoji="0" lang="en-US"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American Institute of Certified Public</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Accountants</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AICPA)</a:t>
            </a:r>
          </a:p>
          <a:p>
            <a:pPr marL="742950" marR="0" lvl="1" indent="-285750"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Amerikan Muhasebe Birliği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American</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Accounting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Association</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AAA)</a:t>
            </a:r>
          </a:p>
          <a:p>
            <a:pPr marL="742950" marR="0" lvl="1" indent="-285750"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Finansal Yöneticiler Enstitüsü (Financial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Executives</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Institute</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FEI)</a:t>
            </a:r>
          </a:p>
          <a:p>
            <a:pPr marL="742950" marR="0" lvl="1" indent="-285750"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İç Denetçiler Enstitüsü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Institute</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Internal</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Auditors</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IIA)</a:t>
            </a:r>
          </a:p>
          <a:p>
            <a:pPr marL="742950" marR="0" lvl="1" indent="-285750" algn="just"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Yönetim Muhasebecileri Enstitüsü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Institute</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Management </a:t>
            </a:r>
            <a:r>
              <a:rPr kumimoji="0" lang="tr-TR" altLang="tr-T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Accountants</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IMA)</a:t>
            </a:r>
            <a:endParaRPr kumimoji="0" 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Sisteminin Doğuşu ve Gelişimi</a:t>
            </a:r>
          </a:p>
        </p:txBody>
      </p:sp>
    </p:spTree>
    <p:extLst>
      <p:ext uri="{BB962C8B-B14F-4D97-AF65-F5344CB8AC3E}">
        <p14:creationId xmlns:p14="http://schemas.microsoft.com/office/powerpoint/2010/main" val="262532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3656793"/>
            <a:chOff x="76862" y="1277441"/>
            <a:chExt cx="10709671" cy="3923549"/>
          </a:xfrm>
        </p:grpSpPr>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kontrolün değerlendirilmesinde, yöneticilerin görüşleri, kişi ve/veya idarelerin talep ve şikâyetleri ile iç ve dış denetim sonucunda düzenlenen raporlar dikkate alınmalıdır.</a:t>
              </a: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kern="0" dirty="0">
                  <a:solidFill>
                    <a:prstClr val="black"/>
                  </a:solidFill>
                  <a:latin typeface="Arial" panose="020B0604020202020204" pitchFamily="34" charset="0"/>
                </a:rPr>
                <a:t>Bakanlık ilgili yıl İç Kontrol Sistemi Değerlendirme Raporunun oluşturulması.</a:t>
              </a:r>
              <a:endParaRPr lang="tr-TR" sz="1200" b="1" kern="0" dirty="0">
                <a:solidFill>
                  <a:prstClr val="black"/>
                </a:solidFill>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lvl="0" algn="ctr" defTabSz="889000">
                <a:lnSpc>
                  <a:spcPct val="90000"/>
                </a:lnSpc>
                <a:spcBef>
                  <a:spcPct val="0"/>
                </a:spcBef>
                <a:spcAft>
                  <a:spcPct val="35000"/>
                </a:spcAft>
                <a:defRPr/>
              </a:pPr>
              <a:r>
                <a:rPr lang="tr-TR" sz="1200" b="1" kern="0" dirty="0">
                  <a:solidFill>
                    <a:prstClr val="black"/>
                  </a:solidFill>
                  <a:latin typeface="Arial" panose="020B0604020202020204" pitchFamily="34" charset="0"/>
                </a:rPr>
                <a:t>Genel Şart İS 17.4</a:t>
              </a:r>
              <a:endParaRPr lang="tr-TR" sz="1200" kern="0" dirty="0">
                <a:solidFill>
                  <a:prstClr val="black"/>
                </a:solidFill>
                <a:latin typeface="Arial" panose="020B0604020202020204" pitchFamily="34" charset="0"/>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lvl="0" algn="ctr" defTabSz="889000">
                <a:defRPr/>
              </a:pPr>
              <a:r>
                <a:rPr lang="tr-TR" sz="1600" b="1" kern="0" dirty="0">
                  <a:solidFill>
                    <a:prstClr val="black"/>
                  </a:solidFill>
                  <a:latin typeface="Arial" panose="020B0604020202020204" pitchFamily="34" charset="0"/>
                </a:rPr>
                <a:t>E.17.4.1</a:t>
              </a:r>
              <a:endParaRPr lang="tr-TR" sz="1200" b="1" kern="0" dirty="0">
                <a:solidFill>
                  <a:prstClr val="black"/>
                </a:solidFill>
                <a:latin typeface="Arial" panose="020B0604020202020204" pitchFamily="34" charset="0"/>
              </a:endParaRPr>
            </a:p>
          </p:txBody>
        </p:sp>
      </p:grpSp>
      <p:sp>
        <p:nvSpPr>
          <p:cNvPr id="16" name="Yuvarlatılmış Dikdörtgen 15"/>
          <p:cNvSpPr/>
          <p:nvPr/>
        </p:nvSpPr>
        <p:spPr>
          <a:xfrm>
            <a:off x="438869" y="5553363"/>
            <a:ext cx="3456475"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a:t>
            </a:r>
          </a:p>
          <a:p>
            <a:pPr marL="265113">
              <a:defRPr/>
            </a:pP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19" name="Yuvarlatılmış Dikdörtgen 18"/>
          <p:cNvSpPr/>
          <p:nvPr/>
        </p:nvSpPr>
        <p:spPr>
          <a:xfrm>
            <a:off x="7113722" y="5553362"/>
            <a:ext cx="4073746" cy="81381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lang="tr-TR" sz="1400" b="1" kern="0" dirty="0">
                <a:solidFill>
                  <a:prstClr val="black"/>
                </a:solidFill>
                <a:latin typeface="Arial" panose="020B0604020202020204" pitchFamily="34" charset="0"/>
                <a:cs typeface="Arial" panose="020B0604020202020204" pitchFamily="34" charset="0"/>
              </a:rPr>
              <a:t>Eylem Çıktısı</a:t>
            </a:r>
          </a:p>
          <a:p>
            <a:pPr marL="265113">
              <a:defRPr/>
            </a:pPr>
            <a:r>
              <a:rPr lang="it-IT" sz="1400" kern="0" dirty="0">
                <a:solidFill>
                  <a:prstClr val="black"/>
                </a:solidFill>
                <a:latin typeface="Arial" panose="020B0604020202020204" pitchFamily="34" charset="0"/>
                <a:cs typeface="Arial" panose="020B0604020202020204" pitchFamily="34" charset="0"/>
              </a:rPr>
              <a:t>İlgili yıl Bakanlık İç Kontrol Sistemi Değerlendirme Raporu</a:t>
            </a:r>
            <a:endParaRPr lang="tr-TR" sz="1400" kern="0" dirty="0">
              <a:solidFill>
                <a:prstClr val="black"/>
              </a:solidFill>
              <a:latin typeface="Arial" panose="020B0604020202020204" pitchFamily="34" charset="0"/>
              <a:cs typeface="Arial" panose="020B0604020202020204" pitchFamily="34" charset="0"/>
            </a:endParaRPr>
          </a:p>
        </p:txBody>
      </p:sp>
      <p:sp>
        <p:nvSpPr>
          <p:cNvPr id="25" name="Yuvarlatılmış Dikdörtgen 24"/>
          <p:cNvSpPr/>
          <p:nvPr/>
        </p:nvSpPr>
        <p:spPr>
          <a:xfrm>
            <a:off x="3895344" y="5553363"/>
            <a:ext cx="3218378" cy="82734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endParaRPr lang="tr-TR" sz="1200" kern="0" dirty="0">
              <a:solidFill>
                <a:prstClr val="black"/>
              </a:solidFill>
              <a:latin typeface="Arial" panose="020B0604020202020204" pitchFamily="34" charset="0"/>
              <a:cs typeface="Arial" panose="020B0604020202020204" pitchFamily="34" charset="0"/>
            </a:endParaRP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2025</a:t>
            </a:r>
          </a:p>
          <a:p>
            <a:pPr marL="360363" lvl="0">
              <a:defRPr/>
            </a:pPr>
            <a:r>
              <a:rPr lang="tr-TR" sz="1200" kern="0" dirty="0">
                <a:solidFill>
                  <a:prstClr val="black"/>
                </a:solidFill>
                <a:latin typeface="Arial" panose="020B0604020202020204" pitchFamily="34" charset="0"/>
                <a:cs typeface="Arial" panose="020B0604020202020204" pitchFamily="34" charset="0"/>
              </a:rPr>
              <a:t>4. Çeyrek Dönem 2026</a:t>
            </a:r>
          </a:p>
        </p:txBody>
      </p:sp>
    </p:spTree>
    <p:extLst>
      <p:ext uri="{BB962C8B-B14F-4D97-AF65-F5344CB8AC3E}">
        <p14:creationId xmlns:p14="http://schemas.microsoft.com/office/powerpoint/2010/main" val="11743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tr-TR" dirty="0"/>
              <a:t>PUANLAMA SİSTEMİ REHBERİ</a:t>
            </a:r>
          </a:p>
        </p:txBody>
      </p:sp>
      <p:pic>
        <p:nvPicPr>
          <p:cNvPr id="2" name="Resim 1">
            <a:extLst>
              <a:ext uri="{FF2B5EF4-FFF2-40B4-BE49-F238E27FC236}">
                <a16:creationId xmlns:a16="http://schemas.microsoft.com/office/drawing/2014/main" id="{9AA92952-1532-49FB-83BD-6EE1E2313CD2}"/>
              </a:ext>
            </a:extLst>
          </p:cNvPr>
          <p:cNvPicPr>
            <a:picLocks noChangeAspect="1"/>
          </p:cNvPicPr>
          <p:nvPr/>
        </p:nvPicPr>
        <p:blipFill>
          <a:blip r:embed="rId3"/>
          <a:stretch>
            <a:fillRect/>
          </a:stretch>
        </p:blipFill>
        <p:spPr>
          <a:xfrm>
            <a:off x="3423945" y="1828484"/>
            <a:ext cx="4600381" cy="4495144"/>
          </a:xfrm>
          <a:prstGeom prst="rect">
            <a:avLst/>
          </a:prstGeom>
        </p:spPr>
      </p:pic>
    </p:spTree>
    <p:extLst>
      <p:ext uri="{BB962C8B-B14F-4D97-AF65-F5344CB8AC3E}">
        <p14:creationId xmlns:p14="http://schemas.microsoft.com/office/powerpoint/2010/main" val="29491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en-US" sz="2800" dirty="0">
                <a:solidFill>
                  <a:srgbClr val="FF0000"/>
                </a:solidFill>
                <a:latin typeface="Times New Roman" panose="02020603050405020304" pitchFamily="18" charset="0"/>
                <a:cs typeface="Times New Roman" panose="02020603050405020304" pitchFamily="18" charset="0"/>
              </a:rPr>
              <a:t>PUANLANDIRMA SİSTEMİ GENEL ŞARTLARI</a:t>
            </a:r>
            <a:endParaRPr lang="tr-TR" sz="2800" dirty="0">
              <a:solidFill>
                <a:srgbClr val="FF0000"/>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68BBAE08-D6BD-45EE-9B5E-F82ED20570EA}"/>
              </a:ext>
            </a:extLst>
          </p:cNvPr>
          <p:cNvSpPr txBox="1"/>
          <p:nvPr/>
        </p:nvSpPr>
        <p:spPr>
          <a:xfrm>
            <a:off x="858416" y="1996751"/>
            <a:ext cx="9573208" cy="3693319"/>
          </a:xfrm>
          <a:prstGeom prst="rect">
            <a:avLst/>
          </a:prstGeom>
          <a:noFill/>
        </p:spPr>
        <p:txBody>
          <a:bodyPr wrap="square" rtlCol="0">
            <a:spAutoFit/>
          </a:bodyPr>
          <a:lstStyle/>
          <a:p>
            <a:r>
              <a:rPr lang="en-US" dirty="0"/>
              <a:t>1. </a:t>
            </a:r>
            <a:r>
              <a:rPr lang="en-US" dirty="0" err="1"/>
              <a:t>Eylemler</a:t>
            </a:r>
            <a:r>
              <a:rPr lang="en-US" dirty="0"/>
              <a:t> </a:t>
            </a:r>
            <a:r>
              <a:rPr lang="en-US" dirty="0" err="1"/>
              <a:t>üçer</a:t>
            </a:r>
            <a:r>
              <a:rPr lang="en-US" dirty="0"/>
              <a:t> </a:t>
            </a:r>
            <a:r>
              <a:rPr lang="en-US" dirty="0" err="1"/>
              <a:t>aylık</a:t>
            </a:r>
            <a:r>
              <a:rPr lang="en-US" dirty="0"/>
              <a:t> </a:t>
            </a:r>
            <a:r>
              <a:rPr lang="en-US" dirty="0" err="1"/>
              <a:t>periyotlarda</a:t>
            </a:r>
            <a:r>
              <a:rPr lang="en-US" dirty="0"/>
              <a:t> </a:t>
            </a:r>
            <a:r>
              <a:rPr lang="en-US" dirty="0" err="1"/>
              <a:t>izlenmektedir</a:t>
            </a:r>
            <a:r>
              <a:rPr lang="en-US" dirty="0"/>
              <a:t>. </a:t>
            </a:r>
            <a:endParaRPr lang="tr-TR" dirty="0"/>
          </a:p>
          <a:p>
            <a:r>
              <a:rPr lang="en-US" dirty="0"/>
              <a:t>2. </a:t>
            </a:r>
            <a:r>
              <a:rPr lang="en-US" dirty="0" err="1"/>
              <a:t>Hiç</a:t>
            </a:r>
            <a:r>
              <a:rPr lang="en-US" dirty="0"/>
              <a:t> </a:t>
            </a:r>
            <a:r>
              <a:rPr lang="en-US" dirty="0" err="1"/>
              <a:t>bir</a:t>
            </a:r>
            <a:r>
              <a:rPr lang="en-US" dirty="0"/>
              <a:t> </a:t>
            </a:r>
            <a:r>
              <a:rPr lang="en-US" dirty="0" err="1"/>
              <a:t>eylem</a:t>
            </a:r>
            <a:r>
              <a:rPr lang="en-US" dirty="0"/>
              <a:t> </a:t>
            </a:r>
            <a:r>
              <a:rPr lang="en-US" dirty="0" err="1"/>
              <a:t>sorumlu</a:t>
            </a:r>
            <a:r>
              <a:rPr lang="en-US" dirty="0"/>
              <a:t> </a:t>
            </a:r>
            <a:r>
              <a:rPr lang="en-US" dirty="0" err="1"/>
              <a:t>dönemi</a:t>
            </a:r>
            <a:r>
              <a:rPr lang="en-US" dirty="0"/>
              <a:t> </a:t>
            </a:r>
            <a:r>
              <a:rPr lang="en-US" dirty="0" err="1"/>
              <a:t>dışında</a:t>
            </a:r>
            <a:r>
              <a:rPr lang="en-US" dirty="0"/>
              <a:t> </a:t>
            </a:r>
            <a:r>
              <a:rPr lang="en-US" dirty="0" err="1"/>
              <a:t>puanlamaya</a:t>
            </a:r>
            <a:r>
              <a:rPr lang="en-US" dirty="0"/>
              <a:t> </a:t>
            </a:r>
            <a:r>
              <a:rPr lang="en-US" dirty="0" err="1"/>
              <a:t>etki</a:t>
            </a:r>
            <a:r>
              <a:rPr lang="en-US" dirty="0"/>
              <a:t> </a:t>
            </a:r>
            <a:r>
              <a:rPr lang="en-US" dirty="0" err="1"/>
              <a:t>etmemektektir</a:t>
            </a:r>
            <a:r>
              <a:rPr lang="en-US" dirty="0"/>
              <a:t>. </a:t>
            </a:r>
            <a:endParaRPr lang="tr-TR" dirty="0"/>
          </a:p>
          <a:p>
            <a:r>
              <a:rPr lang="en-US" dirty="0"/>
              <a:t>3. </a:t>
            </a:r>
            <a:r>
              <a:rPr lang="en-US" dirty="0" err="1"/>
              <a:t>Eylemlerden</a:t>
            </a:r>
            <a:r>
              <a:rPr lang="en-US" dirty="0"/>
              <a:t> tam </a:t>
            </a:r>
            <a:r>
              <a:rPr lang="en-US" dirty="0" err="1"/>
              <a:t>paun</a:t>
            </a:r>
            <a:r>
              <a:rPr lang="en-US" dirty="0"/>
              <a:t> </a:t>
            </a:r>
            <a:r>
              <a:rPr lang="en-US" dirty="0" err="1"/>
              <a:t>alınabilmesi</a:t>
            </a:r>
            <a:r>
              <a:rPr lang="en-US" dirty="0"/>
              <a:t> </a:t>
            </a:r>
            <a:r>
              <a:rPr lang="en-US" dirty="0" err="1"/>
              <a:t>için</a:t>
            </a:r>
            <a:r>
              <a:rPr lang="en-US" dirty="0"/>
              <a:t> </a:t>
            </a:r>
            <a:r>
              <a:rPr lang="en-US" dirty="0" err="1"/>
              <a:t>eylemlerin</a:t>
            </a:r>
            <a:r>
              <a:rPr lang="en-US" dirty="0"/>
              <a:t> </a:t>
            </a:r>
            <a:r>
              <a:rPr lang="en-US" dirty="0" err="1"/>
              <a:t>ilgili</a:t>
            </a:r>
            <a:r>
              <a:rPr lang="en-US" dirty="0"/>
              <a:t> </a:t>
            </a:r>
            <a:r>
              <a:rPr lang="en-US" dirty="0" err="1"/>
              <a:t>döneminde</a:t>
            </a:r>
            <a:r>
              <a:rPr lang="en-US" dirty="0"/>
              <a:t> </a:t>
            </a:r>
            <a:r>
              <a:rPr lang="en-US" dirty="0" err="1"/>
              <a:t>gerçekleştirilmesi</a:t>
            </a:r>
            <a:r>
              <a:rPr lang="en-US" dirty="0"/>
              <a:t>, </a:t>
            </a:r>
            <a:r>
              <a:rPr lang="en-US" dirty="0" err="1"/>
              <a:t>istenen</a:t>
            </a:r>
            <a:r>
              <a:rPr lang="en-US" dirty="0"/>
              <a:t> </a:t>
            </a:r>
            <a:r>
              <a:rPr lang="en-US" dirty="0" err="1"/>
              <a:t>çıktıların</a:t>
            </a:r>
            <a:r>
              <a:rPr lang="en-US" dirty="0"/>
              <a:t> </a:t>
            </a:r>
            <a:r>
              <a:rPr lang="en-US" dirty="0" err="1"/>
              <a:t>ise</a:t>
            </a:r>
            <a:r>
              <a:rPr lang="en-US" dirty="0"/>
              <a:t> </a:t>
            </a:r>
            <a:r>
              <a:rPr lang="en-US" dirty="0" err="1"/>
              <a:t>nitelik</a:t>
            </a:r>
            <a:r>
              <a:rPr lang="en-US" dirty="0"/>
              <a:t> </a:t>
            </a:r>
            <a:r>
              <a:rPr lang="en-US" dirty="0" err="1"/>
              <a:t>ve</a:t>
            </a:r>
            <a:r>
              <a:rPr lang="en-US" dirty="0"/>
              <a:t> </a:t>
            </a:r>
            <a:r>
              <a:rPr lang="en-US" dirty="0" err="1"/>
              <a:t>nicelik</a:t>
            </a:r>
            <a:r>
              <a:rPr lang="en-US" dirty="0"/>
              <a:t> </a:t>
            </a:r>
            <a:r>
              <a:rPr lang="en-US" dirty="0" err="1"/>
              <a:t>bakımından</a:t>
            </a:r>
            <a:r>
              <a:rPr lang="en-US" dirty="0"/>
              <a:t> </a:t>
            </a:r>
            <a:r>
              <a:rPr lang="en-US" dirty="0" err="1"/>
              <a:t>eksiksiz</a:t>
            </a:r>
            <a:r>
              <a:rPr lang="en-US" dirty="0"/>
              <a:t> </a:t>
            </a:r>
            <a:r>
              <a:rPr lang="en-US" dirty="0" err="1"/>
              <a:t>olması</a:t>
            </a:r>
            <a:r>
              <a:rPr lang="en-US" dirty="0"/>
              <a:t> </a:t>
            </a:r>
            <a:r>
              <a:rPr lang="en-US" dirty="0" err="1"/>
              <a:t>gerekmektedir</a:t>
            </a:r>
            <a:r>
              <a:rPr lang="en-US" dirty="0"/>
              <a:t>. </a:t>
            </a:r>
            <a:endParaRPr lang="tr-TR" dirty="0"/>
          </a:p>
          <a:p>
            <a:r>
              <a:rPr lang="en-US" dirty="0"/>
              <a:t>4. </a:t>
            </a:r>
            <a:r>
              <a:rPr lang="en-US" dirty="0" err="1"/>
              <a:t>Söz</a:t>
            </a:r>
            <a:r>
              <a:rPr lang="en-US" dirty="0"/>
              <a:t> </a:t>
            </a:r>
            <a:r>
              <a:rPr lang="en-US" dirty="0" err="1"/>
              <a:t>konusu</a:t>
            </a:r>
            <a:r>
              <a:rPr lang="en-US" dirty="0"/>
              <a:t> </a:t>
            </a:r>
            <a:r>
              <a:rPr lang="en-US" dirty="0" err="1"/>
              <a:t>eylem</a:t>
            </a:r>
            <a:r>
              <a:rPr lang="en-US" dirty="0"/>
              <a:t> </a:t>
            </a:r>
            <a:r>
              <a:rPr lang="en-US" dirty="0" err="1"/>
              <a:t>sorumlu</a:t>
            </a:r>
            <a:r>
              <a:rPr lang="en-US" dirty="0"/>
              <a:t> </a:t>
            </a:r>
            <a:r>
              <a:rPr lang="en-US" dirty="0" err="1"/>
              <a:t>olduğu</a:t>
            </a:r>
            <a:r>
              <a:rPr lang="en-US" dirty="0"/>
              <a:t> </a:t>
            </a:r>
            <a:r>
              <a:rPr lang="en-US" dirty="0" err="1"/>
              <a:t>dönem</a:t>
            </a:r>
            <a:r>
              <a:rPr lang="en-US" dirty="0"/>
              <a:t> </a:t>
            </a:r>
            <a:r>
              <a:rPr lang="en-US" dirty="0" err="1"/>
              <a:t>dışında</a:t>
            </a:r>
            <a:r>
              <a:rPr lang="en-US" dirty="0"/>
              <a:t> </a:t>
            </a:r>
            <a:r>
              <a:rPr lang="en-US" dirty="0" err="1"/>
              <a:t>yapıldığında</a:t>
            </a:r>
            <a:r>
              <a:rPr lang="en-US" dirty="0"/>
              <a:t> </a:t>
            </a:r>
            <a:r>
              <a:rPr lang="en-US" dirty="0" err="1"/>
              <a:t>ise</a:t>
            </a:r>
            <a:r>
              <a:rPr lang="en-US" dirty="0"/>
              <a:t> </a:t>
            </a:r>
            <a:r>
              <a:rPr lang="en-US" dirty="0" err="1"/>
              <a:t>dönemine</a:t>
            </a:r>
            <a:r>
              <a:rPr lang="en-US" dirty="0"/>
              <a:t> </a:t>
            </a:r>
            <a:r>
              <a:rPr lang="en-US" dirty="0" err="1"/>
              <a:t>göre</a:t>
            </a:r>
            <a:r>
              <a:rPr lang="en-US" dirty="0"/>
              <a:t> </a:t>
            </a:r>
            <a:r>
              <a:rPr lang="en-US" dirty="0" err="1"/>
              <a:t>ilgili</a:t>
            </a:r>
            <a:r>
              <a:rPr lang="en-US" dirty="0"/>
              <a:t> </a:t>
            </a:r>
            <a:r>
              <a:rPr lang="en-US" dirty="0" err="1"/>
              <a:t>eyleme</a:t>
            </a:r>
            <a:r>
              <a:rPr lang="en-US" dirty="0"/>
              <a:t> </a:t>
            </a:r>
            <a:r>
              <a:rPr lang="en-US" dirty="0" err="1"/>
              <a:t>verilecek</a:t>
            </a:r>
            <a:r>
              <a:rPr lang="en-US" dirty="0"/>
              <a:t> </a:t>
            </a:r>
            <a:r>
              <a:rPr lang="en-US" dirty="0" err="1"/>
              <a:t>puanın</a:t>
            </a:r>
            <a:r>
              <a:rPr lang="en-US" dirty="0"/>
              <a:t> </a:t>
            </a:r>
            <a:r>
              <a:rPr lang="en-US" dirty="0" err="1"/>
              <a:t>sırasıyla</a:t>
            </a:r>
            <a:r>
              <a:rPr lang="en-US" dirty="0"/>
              <a:t> 1 </a:t>
            </a:r>
            <a:r>
              <a:rPr lang="en-US" dirty="0" err="1"/>
              <a:t>dönem</a:t>
            </a:r>
            <a:r>
              <a:rPr lang="en-US" dirty="0"/>
              <a:t> </a:t>
            </a:r>
            <a:r>
              <a:rPr lang="en-US" dirty="0" err="1"/>
              <a:t>sonra</a:t>
            </a:r>
            <a:r>
              <a:rPr lang="en-US" dirty="0"/>
              <a:t> </a:t>
            </a:r>
            <a:r>
              <a:rPr lang="en-US" dirty="0" err="1"/>
              <a:t>yapıldığında</a:t>
            </a:r>
            <a:r>
              <a:rPr lang="en-US" dirty="0"/>
              <a:t> %75, 2 </a:t>
            </a:r>
            <a:r>
              <a:rPr lang="en-US" dirty="0" err="1"/>
              <a:t>dönem</a:t>
            </a:r>
            <a:r>
              <a:rPr lang="en-US" dirty="0"/>
              <a:t> </a:t>
            </a:r>
            <a:r>
              <a:rPr lang="en-US" dirty="0" err="1"/>
              <a:t>sonra</a:t>
            </a:r>
            <a:r>
              <a:rPr lang="en-US" dirty="0"/>
              <a:t> </a:t>
            </a:r>
            <a:r>
              <a:rPr lang="en-US" dirty="0" err="1"/>
              <a:t>yapıldığında</a:t>
            </a:r>
            <a:r>
              <a:rPr lang="en-US" dirty="0"/>
              <a:t> %50 </a:t>
            </a:r>
            <a:r>
              <a:rPr lang="en-US" dirty="0" err="1"/>
              <a:t>ve</a:t>
            </a:r>
            <a:r>
              <a:rPr lang="en-US" dirty="0"/>
              <a:t> 3 </a:t>
            </a:r>
            <a:r>
              <a:rPr lang="en-US" dirty="0" err="1"/>
              <a:t>dönem</a:t>
            </a:r>
            <a:r>
              <a:rPr lang="en-US" dirty="0"/>
              <a:t> </a:t>
            </a:r>
            <a:r>
              <a:rPr lang="en-US" dirty="0" err="1"/>
              <a:t>sonra</a:t>
            </a:r>
            <a:r>
              <a:rPr lang="en-US" dirty="0"/>
              <a:t> </a:t>
            </a:r>
            <a:r>
              <a:rPr lang="en-US" dirty="0" err="1"/>
              <a:t>yapıldığında</a:t>
            </a:r>
            <a:r>
              <a:rPr lang="en-US" dirty="0"/>
              <a:t> %25’i </a:t>
            </a:r>
            <a:r>
              <a:rPr lang="en-US" dirty="0" err="1"/>
              <a:t>oranında</a:t>
            </a:r>
            <a:r>
              <a:rPr lang="en-US" dirty="0"/>
              <a:t> </a:t>
            </a:r>
            <a:r>
              <a:rPr lang="en-US" dirty="0" err="1"/>
              <a:t>ilgili</a:t>
            </a:r>
            <a:r>
              <a:rPr lang="en-US" dirty="0"/>
              <a:t> </a:t>
            </a:r>
            <a:r>
              <a:rPr lang="en-US" dirty="0" err="1"/>
              <a:t>olduğu</a:t>
            </a:r>
            <a:r>
              <a:rPr lang="en-US" dirty="0"/>
              <a:t> </a:t>
            </a:r>
            <a:r>
              <a:rPr lang="en-US" dirty="0" err="1"/>
              <a:t>döneme</a:t>
            </a:r>
            <a:r>
              <a:rPr lang="en-US" dirty="0"/>
              <a:t> </a:t>
            </a:r>
            <a:r>
              <a:rPr lang="en-US" dirty="0" err="1"/>
              <a:t>eklenecektir</a:t>
            </a:r>
            <a:r>
              <a:rPr lang="en-US" dirty="0"/>
              <a:t>. </a:t>
            </a:r>
            <a:r>
              <a:rPr lang="en-US" dirty="0" err="1"/>
              <a:t>Yıl</a:t>
            </a:r>
            <a:r>
              <a:rPr lang="en-US" dirty="0"/>
              <a:t> </a:t>
            </a:r>
            <a:r>
              <a:rPr lang="en-US" dirty="0" err="1"/>
              <a:t>içinde</a:t>
            </a:r>
            <a:r>
              <a:rPr lang="en-US" dirty="0"/>
              <a:t> </a:t>
            </a:r>
            <a:r>
              <a:rPr lang="en-US" dirty="0" err="1"/>
              <a:t>tamamlanmadığı</a:t>
            </a:r>
            <a:r>
              <a:rPr lang="en-US" dirty="0"/>
              <a:t> </a:t>
            </a:r>
            <a:r>
              <a:rPr lang="en-US" dirty="0" err="1"/>
              <a:t>taktirde</a:t>
            </a:r>
            <a:r>
              <a:rPr lang="en-US" dirty="0"/>
              <a:t> </a:t>
            </a:r>
            <a:r>
              <a:rPr lang="en-US" dirty="0" err="1"/>
              <a:t>ise</a:t>
            </a:r>
            <a:r>
              <a:rPr lang="en-US" dirty="0"/>
              <a:t> </a:t>
            </a:r>
            <a:r>
              <a:rPr lang="en-US" dirty="0" err="1"/>
              <a:t>eyleme</a:t>
            </a:r>
            <a:r>
              <a:rPr lang="en-US" dirty="0"/>
              <a:t> 0 </a:t>
            </a:r>
            <a:r>
              <a:rPr lang="en-US" dirty="0" err="1"/>
              <a:t>puan</a:t>
            </a:r>
            <a:r>
              <a:rPr lang="en-US" dirty="0"/>
              <a:t> </a:t>
            </a:r>
            <a:r>
              <a:rPr lang="en-US" dirty="0" err="1"/>
              <a:t>verilecektir</a:t>
            </a:r>
            <a:r>
              <a:rPr lang="en-US" dirty="0"/>
              <a:t>. </a:t>
            </a:r>
            <a:r>
              <a:rPr lang="en-US" dirty="0" err="1"/>
              <a:t>Eylemlerin</a:t>
            </a:r>
            <a:r>
              <a:rPr lang="en-US" dirty="0"/>
              <a:t> </a:t>
            </a:r>
            <a:r>
              <a:rPr lang="en-US" dirty="0" err="1"/>
              <a:t>sonradan</a:t>
            </a:r>
            <a:r>
              <a:rPr lang="en-US" dirty="0"/>
              <a:t> </a:t>
            </a:r>
            <a:r>
              <a:rPr lang="en-US" dirty="0" err="1"/>
              <a:t>tamamlatılabilmesi</a:t>
            </a:r>
            <a:r>
              <a:rPr lang="en-US" dirty="0"/>
              <a:t> </a:t>
            </a:r>
            <a:r>
              <a:rPr lang="en-US" dirty="0" err="1"/>
              <a:t>için</a:t>
            </a:r>
            <a:r>
              <a:rPr lang="en-US" dirty="0"/>
              <a:t> </a:t>
            </a:r>
            <a:r>
              <a:rPr lang="en-US" dirty="0" err="1"/>
              <a:t>eylemle</a:t>
            </a:r>
            <a:r>
              <a:rPr lang="en-US" dirty="0"/>
              <a:t> </a:t>
            </a:r>
            <a:r>
              <a:rPr lang="en-US" dirty="0" err="1"/>
              <a:t>iligili</a:t>
            </a:r>
            <a:r>
              <a:rPr lang="en-US" dirty="0"/>
              <a:t> </a:t>
            </a:r>
            <a:r>
              <a:rPr lang="en-US" dirty="0" err="1"/>
              <a:t>hiç</a:t>
            </a:r>
            <a:r>
              <a:rPr lang="en-US" dirty="0"/>
              <a:t> </a:t>
            </a:r>
            <a:r>
              <a:rPr lang="en-US" dirty="0" err="1"/>
              <a:t>bir</a:t>
            </a:r>
            <a:r>
              <a:rPr lang="en-US" dirty="0"/>
              <a:t> </a:t>
            </a:r>
            <a:r>
              <a:rPr lang="en-US" dirty="0" err="1"/>
              <a:t>işlem</a:t>
            </a:r>
            <a:r>
              <a:rPr lang="en-US" dirty="0"/>
              <a:t> </a:t>
            </a:r>
            <a:r>
              <a:rPr lang="en-US" dirty="0" err="1"/>
              <a:t>yapılmamış</a:t>
            </a:r>
            <a:r>
              <a:rPr lang="en-US" dirty="0"/>
              <a:t> </a:t>
            </a:r>
            <a:r>
              <a:rPr lang="en-US" dirty="0" err="1"/>
              <a:t>olması</a:t>
            </a:r>
            <a:r>
              <a:rPr lang="en-US" dirty="0"/>
              <a:t> </a:t>
            </a:r>
            <a:r>
              <a:rPr lang="en-US" dirty="0" err="1"/>
              <a:t>ve</a:t>
            </a:r>
            <a:r>
              <a:rPr lang="en-US" dirty="0"/>
              <a:t> </a:t>
            </a:r>
            <a:r>
              <a:rPr lang="en-US" dirty="0" err="1"/>
              <a:t>onaya</a:t>
            </a:r>
            <a:r>
              <a:rPr lang="en-US" dirty="0"/>
              <a:t> </a:t>
            </a:r>
            <a:r>
              <a:rPr lang="en-US" dirty="0" err="1"/>
              <a:t>gönderilmiş</a:t>
            </a:r>
            <a:r>
              <a:rPr lang="en-US" dirty="0"/>
              <a:t> </a:t>
            </a:r>
            <a:r>
              <a:rPr lang="en-US" dirty="0" err="1"/>
              <a:t>olması</a:t>
            </a:r>
            <a:r>
              <a:rPr lang="en-US" dirty="0"/>
              <a:t> </a:t>
            </a:r>
            <a:r>
              <a:rPr lang="en-US" dirty="0" err="1"/>
              <a:t>gerekmektedir</a:t>
            </a:r>
            <a:r>
              <a:rPr lang="en-US" dirty="0"/>
              <a:t>.</a:t>
            </a:r>
            <a:endParaRPr lang="tr-TR" dirty="0"/>
          </a:p>
          <a:p>
            <a:r>
              <a:rPr lang="en-US" dirty="0"/>
              <a:t>5. 4 </a:t>
            </a:r>
            <a:r>
              <a:rPr lang="en-US" dirty="0" err="1"/>
              <a:t>dönemde</a:t>
            </a:r>
            <a:r>
              <a:rPr lang="en-US" dirty="0"/>
              <a:t> de </a:t>
            </a:r>
            <a:r>
              <a:rPr lang="en-US" dirty="0" err="1"/>
              <a:t>sorumlu</a:t>
            </a:r>
            <a:r>
              <a:rPr lang="en-US" dirty="0"/>
              <a:t> </a:t>
            </a:r>
            <a:r>
              <a:rPr lang="en-US" dirty="0" err="1"/>
              <a:t>olunan</a:t>
            </a:r>
            <a:r>
              <a:rPr lang="en-US" dirty="0"/>
              <a:t> </a:t>
            </a:r>
            <a:r>
              <a:rPr lang="en-US" dirty="0" err="1"/>
              <a:t>eylemler</a:t>
            </a:r>
            <a:r>
              <a:rPr lang="en-US" dirty="0"/>
              <a:t> </a:t>
            </a:r>
            <a:r>
              <a:rPr lang="en-US" dirty="0" err="1"/>
              <a:t>kendi</a:t>
            </a:r>
            <a:r>
              <a:rPr lang="en-US" dirty="0"/>
              <a:t> </a:t>
            </a:r>
            <a:r>
              <a:rPr lang="en-US" dirty="0" err="1"/>
              <a:t>dönemlerinde</a:t>
            </a:r>
            <a:r>
              <a:rPr lang="en-US" dirty="0"/>
              <a:t> </a:t>
            </a:r>
            <a:r>
              <a:rPr lang="en-US" dirty="0" err="1"/>
              <a:t>tamamlanırsa</a:t>
            </a:r>
            <a:r>
              <a:rPr lang="en-US" dirty="0"/>
              <a:t> tam </a:t>
            </a:r>
            <a:r>
              <a:rPr lang="en-US" dirty="0" err="1"/>
              <a:t>puan</a:t>
            </a:r>
            <a:r>
              <a:rPr lang="en-US" dirty="0"/>
              <a:t>, </a:t>
            </a:r>
            <a:r>
              <a:rPr lang="en-US" dirty="0" err="1"/>
              <a:t>tamamlanmassa</a:t>
            </a:r>
            <a:r>
              <a:rPr lang="en-US" dirty="0"/>
              <a:t> 0 </a:t>
            </a:r>
            <a:r>
              <a:rPr lang="en-US" dirty="0" err="1"/>
              <a:t>puan</a:t>
            </a:r>
            <a:r>
              <a:rPr lang="en-US" dirty="0"/>
              <a:t> </a:t>
            </a:r>
            <a:r>
              <a:rPr lang="en-US" dirty="0" err="1"/>
              <a:t>olarak</a:t>
            </a:r>
            <a:r>
              <a:rPr lang="en-US" dirty="0"/>
              <a:t> </a:t>
            </a:r>
            <a:r>
              <a:rPr lang="en-US" dirty="0" err="1"/>
              <a:t>değerlendirilecektir</a:t>
            </a:r>
            <a:r>
              <a:rPr lang="en-US" dirty="0"/>
              <a:t>.</a:t>
            </a:r>
            <a:endParaRPr lang="tr-TR" dirty="0"/>
          </a:p>
          <a:p>
            <a:r>
              <a:rPr lang="tr-TR" dirty="0"/>
              <a:t>…</a:t>
            </a:r>
          </a:p>
        </p:txBody>
      </p:sp>
    </p:spTree>
    <p:extLst>
      <p:ext uri="{BB962C8B-B14F-4D97-AF65-F5344CB8AC3E}">
        <p14:creationId xmlns:p14="http://schemas.microsoft.com/office/powerpoint/2010/main" val="209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en-US" sz="2400" dirty="0">
                <a:solidFill>
                  <a:srgbClr val="FF0000"/>
                </a:solidFill>
                <a:latin typeface="Times New Roman" panose="02020603050405020304" pitchFamily="18" charset="0"/>
                <a:cs typeface="Times New Roman" panose="02020603050405020304" pitchFamily="18" charset="0"/>
              </a:rPr>
              <a:t>PUANLANDIRMA SİSTEMİ GENEL ŞARTLARI</a:t>
            </a:r>
            <a:endParaRPr lang="tr-TR" dirty="0"/>
          </a:p>
        </p:txBody>
      </p:sp>
      <p:pic>
        <p:nvPicPr>
          <p:cNvPr id="5" name="Resim 4">
            <a:extLst>
              <a:ext uri="{FF2B5EF4-FFF2-40B4-BE49-F238E27FC236}">
                <a16:creationId xmlns:a16="http://schemas.microsoft.com/office/drawing/2014/main" id="{2C8A0187-0547-4E86-9426-DDF7E29A2329}"/>
              </a:ext>
            </a:extLst>
          </p:cNvPr>
          <p:cNvPicPr/>
          <p:nvPr/>
        </p:nvPicPr>
        <p:blipFill>
          <a:blip r:embed="rId3"/>
          <a:stretch>
            <a:fillRect/>
          </a:stretch>
        </p:blipFill>
        <p:spPr>
          <a:xfrm>
            <a:off x="89448" y="1493915"/>
            <a:ext cx="7197759" cy="2752786"/>
          </a:xfrm>
          <a:prstGeom prst="rect">
            <a:avLst/>
          </a:prstGeom>
        </p:spPr>
      </p:pic>
      <p:pic>
        <p:nvPicPr>
          <p:cNvPr id="6" name="Resim 5">
            <a:extLst>
              <a:ext uri="{FF2B5EF4-FFF2-40B4-BE49-F238E27FC236}">
                <a16:creationId xmlns:a16="http://schemas.microsoft.com/office/drawing/2014/main" id="{D0111A71-B32D-42C9-AD80-2517C1EEE9CD}"/>
              </a:ext>
            </a:extLst>
          </p:cNvPr>
          <p:cNvPicPr/>
          <p:nvPr/>
        </p:nvPicPr>
        <p:blipFill>
          <a:blip r:embed="rId4"/>
          <a:stretch>
            <a:fillRect/>
          </a:stretch>
        </p:blipFill>
        <p:spPr>
          <a:xfrm>
            <a:off x="4263235" y="4348065"/>
            <a:ext cx="6868185" cy="2352586"/>
          </a:xfrm>
          <a:prstGeom prst="rect">
            <a:avLst/>
          </a:prstGeom>
        </p:spPr>
      </p:pic>
    </p:spTree>
    <p:extLst>
      <p:ext uri="{BB962C8B-B14F-4D97-AF65-F5344CB8AC3E}">
        <p14:creationId xmlns:p14="http://schemas.microsoft.com/office/powerpoint/2010/main" val="84028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Unvan 3"/>
          <p:cNvSpPr>
            <a:spLocks noGrp="1"/>
          </p:cNvSpPr>
          <p:nvPr>
            <p:ph type="title"/>
          </p:nvPr>
        </p:nvSpPr>
        <p:spPr/>
        <p:txBody>
          <a:bodyPr/>
          <a:lstStyle/>
          <a:p>
            <a:r>
              <a:rPr lang="en-US" sz="2400" dirty="0">
                <a:solidFill>
                  <a:srgbClr val="FF0000"/>
                </a:solidFill>
                <a:latin typeface="Times New Roman" panose="02020603050405020304" pitchFamily="18" charset="0"/>
                <a:cs typeface="Times New Roman" panose="02020603050405020304" pitchFamily="18" charset="0"/>
              </a:rPr>
              <a:t>PUANLANDIRMA SİSTEMİ GENEL ŞARTLARI</a:t>
            </a:r>
            <a:endParaRPr lang="tr-TR" dirty="0"/>
          </a:p>
        </p:txBody>
      </p:sp>
      <p:pic>
        <p:nvPicPr>
          <p:cNvPr id="7" name="Resim 6">
            <a:extLst>
              <a:ext uri="{FF2B5EF4-FFF2-40B4-BE49-F238E27FC236}">
                <a16:creationId xmlns:a16="http://schemas.microsoft.com/office/drawing/2014/main" id="{DE9E6F0D-96DE-434A-8B64-16E2A131625E}"/>
              </a:ext>
            </a:extLst>
          </p:cNvPr>
          <p:cNvPicPr/>
          <p:nvPr/>
        </p:nvPicPr>
        <p:blipFill>
          <a:blip r:embed="rId3"/>
          <a:stretch>
            <a:fillRect/>
          </a:stretch>
        </p:blipFill>
        <p:spPr>
          <a:xfrm>
            <a:off x="197559" y="1502229"/>
            <a:ext cx="6800399" cy="2584579"/>
          </a:xfrm>
          <a:prstGeom prst="rect">
            <a:avLst/>
          </a:prstGeom>
        </p:spPr>
      </p:pic>
      <p:pic>
        <p:nvPicPr>
          <p:cNvPr id="8" name="Resim 7">
            <a:extLst>
              <a:ext uri="{FF2B5EF4-FFF2-40B4-BE49-F238E27FC236}">
                <a16:creationId xmlns:a16="http://schemas.microsoft.com/office/drawing/2014/main" id="{4DC98C78-F000-4EEF-8A57-99831E4A8A53}"/>
              </a:ext>
            </a:extLst>
          </p:cNvPr>
          <p:cNvPicPr/>
          <p:nvPr/>
        </p:nvPicPr>
        <p:blipFill>
          <a:blip r:embed="rId4"/>
          <a:stretch>
            <a:fillRect/>
          </a:stretch>
        </p:blipFill>
        <p:spPr>
          <a:xfrm>
            <a:off x="4889613" y="4174931"/>
            <a:ext cx="6241807" cy="2499641"/>
          </a:xfrm>
          <a:prstGeom prst="rect">
            <a:avLst/>
          </a:prstGeom>
        </p:spPr>
      </p:pic>
    </p:spTree>
    <p:extLst>
      <p:ext uri="{BB962C8B-B14F-4D97-AF65-F5344CB8AC3E}">
        <p14:creationId xmlns:p14="http://schemas.microsoft.com/office/powerpoint/2010/main" val="9237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2E11BF6A-79BA-42EB-9DD7-226677D01792}"/>
              </a:ext>
            </a:extLst>
          </p:cNvPr>
          <p:cNvSpPr/>
          <p:nvPr/>
        </p:nvSpPr>
        <p:spPr>
          <a:xfrm>
            <a:off x="2557159" y="2428726"/>
            <a:ext cx="6900254" cy="707886"/>
          </a:xfrm>
          <a:prstGeom prst="rect">
            <a:avLst/>
          </a:prstGeom>
          <a:noFill/>
        </p:spPr>
        <p:txBody>
          <a:bodyPr wrap="square" lIns="91440" tIns="45720" rIns="91440" bIns="45720" anchor="t">
            <a:spAutoFit/>
          </a:bodyPr>
          <a:lstStyle/>
          <a:p>
            <a:pPr>
              <a:defRPr/>
            </a:pPr>
            <a:r>
              <a:rPr lang="tr-TR" sz="4000" b="1" dirty="0">
                <a:ln w="9525">
                  <a:solidFill>
                    <a:prstClr val="white"/>
                  </a:solidFill>
                  <a:prstDash val="solid"/>
                </a:ln>
                <a:solidFill>
                  <a:prstClr val="black"/>
                </a:solidFill>
                <a:latin typeface="Arial" panose="020B0604020202020204" pitchFamily="34" charset="0"/>
                <a:cs typeface="Arial" panose="020B0604020202020204" pitchFamily="34" charset="0"/>
              </a:rPr>
              <a:t>        </a:t>
            </a:r>
            <a:endParaRPr lang="en-US"/>
          </a:p>
        </p:txBody>
      </p:sp>
      <p:pic>
        <p:nvPicPr>
          <p:cNvPr id="2" name="Picture 2"/>
          <p:cNvPicPr>
            <a:picLocks noChangeAspect="1"/>
          </p:cNvPicPr>
          <p:nvPr/>
        </p:nvPicPr>
        <p:blipFill>
          <a:blip r:embed="rId3"/>
          <a:stretch>
            <a:fillRect/>
          </a:stretch>
        </p:blipFill>
        <p:spPr>
          <a:xfrm>
            <a:off x="1288211" y="-385796"/>
            <a:ext cx="9457424" cy="4883514"/>
          </a:xfrm>
          <a:prstGeom prst="rect">
            <a:avLst/>
          </a:prstGeom>
        </p:spPr>
      </p:pic>
      <p:sp>
        <p:nvSpPr>
          <p:cNvPr id="4" name="TextBox 3"/>
          <p:cNvSpPr txBox="1"/>
          <p:nvPr/>
        </p:nvSpPr>
        <p:spPr>
          <a:xfrm>
            <a:off x="4399472" y="4293080"/>
            <a:ext cx="359434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Segoe UI"/>
              </a:rPr>
              <a:t>​</a:t>
            </a:r>
          </a:p>
          <a:p>
            <a:pPr algn="ctr"/>
            <a:r>
              <a:rPr lang="tr-TR" b="1" dirty="0">
                <a:latin typeface="Arial"/>
                <a:cs typeface="Segoe UI"/>
              </a:rPr>
              <a:t>  </a:t>
            </a:r>
            <a:r>
              <a:rPr lang="tr-TR" b="1" dirty="0">
                <a:solidFill>
                  <a:srgbClr val="0563C1"/>
                </a:solidFill>
                <a:latin typeface="Arial"/>
                <a:cs typeface="Segoe UI"/>
                <a:hlinkClick r:id="rId4"/>
              </a:rPr>
              <a:t>sgb.ickontrol@sglik.gov.tr</a:t>
            </a:r>
            <a:r>
              <a:rPr lang="tr-TR">
                <a:cs typeface="Segoe UI"/>
              </a:rPr>
              <a:t>​</a:t>
            </a:r>
            <a:endParaRPr lang="tr-TR">
              <a:latin typeface="Segoe UI"/>
              <a:cs typeface="Segoe UI"/>
            </a:endParaRPr>
          </a:p>
          <a:p>
            <a:pPr algn="ctr"/>
            <a:r>
              <a:rPr lang="tr-TR" b="1">
                <a:solidFill>
                  <a:srgbClr val="FF0000"/>
                </a:solidFill>
                <a:latin typeface="Arial"/>
                <a:cs typeface="Segoe UI"/>
              </a:rPr>
              <a:t>İç Kontrol Daire Başkanlığı</a:t>
            </a:r>
            <a:r>
              <a:rPr lang="tr-TR">
                <a:solidFill>
                  <a:srgbClr val="FF0000"/>
                </a:solidFill>
                <a:latin typeface="Arial"/>
                <a:cs typeface="Segoe UI"/>
              </a:rPr>
              <a:t>​</a:t>
            </a:r>
            <a:endParaRPr lang="tr-TR">
              <a:solidFill>
                <a:srgbClr val="FF0000"/>
              </a:solidFill>
              <a:latin typeface="Segoe UI"/>
              <a:cs typeface="Segoe UI"/>
            </a:endParaRPr>
          </a:p>
          <a:p>
            <a:pPr algn="ctr"/>
            <a:r>
              <a:rPr lang="tr-TR" b="1">
                <a:solidFill>
                  <a:srgbClr val="FF0000"/>
                </a:solidFill>
                <a:latin typeface="Arial"/>
                <a:cs typeface="Segoe UI"/>
              </a:rPr>
              <a:t>İzleme ve Değerlendirme Birimi</a:t>
            </a:r>
            <a:r>
              <a:rPr lang="tr-TR">
                <a:latin typeface="Arial"/>
                <a:cs typeface="Segoe UI"/>
              </a:rPr>
              <a:t>​</a:t>
            </a:r>
            <a:endParaRPr lang="tr-TR">
              <a:latin typeface="Segoe UI"/>
              <a:cs typeface="Segoe UI"/>
            </a:endParaRPr>
          </a:p>
          <a:p>
            <a:pPr algn="ctr"/>
            <a:r>
              <a:rPr lang="tr-TR" b="1">
                <a:latin typeface="Segoe UI"/>
                <a:cs typeface="Segoe UI"/>
              </a:rPr>
              <a:t>TÜLAY ÇECE</a:t>
            </a:r>
            <a:endParaRPr lang="tr-TR" b="1">
              <a:latin typeface="Arial"/>
              <a:cs typeface="Arial"/>
            </a:endParaRPr>
          </a:p>
          <a:p>
            <a:pPr algn="ctr"/>
            <a:r>
              <a:rPr lang="tr-TR" b="1">
                <a:latin typeface="Segoe UI"/>
                <a:cs typeface="Segoe UI"/>
              </a:rPr>
              <a:t>İBRAHİM ÜZEL</a:t>
            </a:r>
          </a:p>
          <a:p>
            <a:pPr algn="ctr"/>
            <a:r>
              <a:rPr lang="tr-TR" b="1">
                <a:latin typeface="Segoe UI"/>
                <a:cs typeface="Segoe UI"/>
              </a:rPr>
              <a:t>EREN DUMAN</a:t>
            </a:r>
            <a:endParaRPr lang="tr-TR" b="1">
              <a:latin typeface="Arial"/>
              <a:cs typeface="Arial"/>
            </a:endParaRPr>
          </a:p>
          <a:p>
            <a:pPr algn="ctr"/>
            <a:r>
              <a:rPr lang="tr-TR" b="1">
                <a:latin typeface="Segoe UI"/>
                <a:cs typeface="Segoe UI"/>
              </a:rPr>
              <a:t>MURAT DOĞAN</a:t>
            </a:r>
          </a:p>
        </p:txBody>
      </p:sp>
      <p:sp>
        <p:nvSpPr>
          <p:cNvPr id="5" name="TextBox 4"/>
          <p:cNvSpPr txBox="1"/>
          <p:nvPr/>
        </p:nvSpPr>
        <p:spPr>
          <a:xfrm>
            <a:off x="3407435" y="1173193"/>
            <a:ext cx="520460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000" b="1">
                <a:solidFill>
                  <a:srgbClr val="FF0000"/>
                </a:solidFill>
                <a:latin typeface="Arial"/>
              </a:rPr>
              <a:t>TEŞEKKÜR EDERİZ</a:t>
            </a:r>
            <a:r>
              <a:rPr lang="en-US" sz="4000" dirty="0">
                <a:solidFill>
                  <a:srgbClr val="FF0000"/>
                </a:solidFill>
                <a:latin typeface="Segoe UI"/>
              </a:rPr>
              <a:t>​</a:t>
            </a:r>
            <a:endParaRPr lang="en-US" sz="4000" dirty="0">
              <a:solidFill>
                <a:srgbClr val="FF0000"/>
              </a:solidFill>
            </a:endParaRPr>
          </a:p>
        </p:txBody>
      </p:sp>
    </p:spTree>
    <p:extLst>
      <p:ext uri="{BB962C8B-B14F-4D97-AF65-F5344CB8AC3E}">
        <p14:creationId xmlns:p14="http://schemas.microsoft.com/office/powerpoint/2010/main" val="101358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İç Kontrol Sisteminin Doğuşu ve Gelişimi</a:t>
            </a:r>
          </a:p>
        </p:txBody>
      </p:sp>
      <p:sp>
        <p:nvSpPr>
          <p:cNvPr id="5" name="Dikdörtgen 4">
            <a:extLst>
              <a:ext uri="{FF2B5EF4-FFF2-40B4-BE49-F238E27FC236}">
                <a16:creationId xmlns:a16="http://schemas.microsoft.com/office/drawing/2014/main" id="{1084401E-C45A-4C4F-83BB-7FFCAC8B28AE}"/>
              </a:ext>
            </a:extLst>
          </p:cNvPr>
          <p:cNvSpPr/>
          <p:nvPr/>
        </p:nvSpPr>
        <p:spPr>
          <a:xfrm>
            <a:off x="746760" y="1793022"/>
            <a:ext cx="10698480" cy="3662541"/>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
                <a:prstClr val="black"/>
              </a:buClr>
              <a:buSzPct val="80000"/>
              <a:buFontTx/>
              <a:buNone/>
              <a:tabLst/>
              <a:defRPr/>
            </a:pPr>
            <a:r>
              <a:rPr kumimoji="0" lang="tr-TR" altLang="tr-T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COSO’ya</a:t>
            </a:r>
            <a:r>
              <a:rPr kumimoji="0" lang="tr-TR" altLang="tr-T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göre İç Kontrol nedir?</a:t>
            </a:r>
          </a:p>
          <a:p>
            <a:pPr marL="0" marR="0" lvl="0" indent="0" algn="just" defTabSz="914400" rtl="0" eaLnBrk="1" fontAlgn="auto" latinLnBrk="0" hangingPunct="1">
              <a:lnSpc>
                <a:spcPct val="100000"/>
              </a:lnSpc>
              <a:spcBef>
                <a:spcPct val="0"/>
              </a:spcBef>
              <a:spcAft>
                <a:spcPts val="0"/>
              </a:spcAft>
              <a:buClr>
                <a:prstClr val="black"/>
              </a:buClr>
              <a:buSzPct val="80000"/>
              <a:buFontTx/>
              <a:buNone/>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
                <a:prstClr val="black"/>
              </a:buClr>
              <a:buSzPct val="80000"/>
              <a:buFontTx/>
              <a:buNone/>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Bir kurumda</a:t>
            </a:r>
          </a:p>
          <a:p>
            <a:pPr marL="0" marR="0" lvl="0" indent="0" algn="just" defTabSz="914400" rtl="0" eaLnBrk="1" fontAlgn="auto" latinLnBrk="0" hangingPunct="1">
              <a:lnSpc>
                <a:spcPct val="100000"/>
              </a:lnSpc>
              <a:spcBef>
                <a:spcPct val="0"/>
              </a:spcBef>
              <a:spcAft>
                <a:spcPts val="0"/>
              </a:spcAft>
              <a:buClr>
                <a:prstClr val="black"/>
              </a:buClr>
              <a:buSzPct val="80000"/>
              <a:buFontTx/>
              <a:buNone/>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hedeflere ulaşmak, </a:t>
            </a: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faaliyetlerde etkinliği ve verimliliği sağlamak,</a:t>
            </a:r>
          </a:p>
          <a:p>
            <a:pPr marL="0" marR="0" lvl="1" indent="0" algn="just" defTabSz="914400" rtl="0" eaLnBrk="1" fontAlgn="auto" latinLnBrk="0" hangingPunct="1">
              <a:lnSpc>
                <a:spcPct val="100000"/>
              </a:lnSpc>
              <a:spcBef>
                <a:spcPct val="0"/>
              </a:spcBef>
              <a:spcAft>
                <a:spcPts val="0"/>
              </a:spcAft>
              <a:buClr>
                <a:prstClr val="black"/>
              </a:buClr>
              <a:buSzPct val="80000"/>
              <a:buFontTx/>
              <a:buNone/>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mali raporlama sisteminin güvenirliliğini sağlamak, </a:t>
            </a: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342900" algn="just" defTabSz="914400" rtl="0" eaLnBrk="1" fontAlgn="auto" latinLnBrk="0" hangingPunct="1">
              <a:lnSpc>
                <a:spcPct val="100000"/>
              </a:lnSpc>
              <a:spcBef>
                <a:spcPct val="0"/>
              </a:spcBef>
              <a:spcAft>
                <a:spcPts val="0"/>
              </a:spcAft>
              <a:buClr>
                <a:prstClr val="black"/>
              </a:buClr>
              <a:buSzPct val="80000"/>
              <a:buFont typeface="Arial" panose="020B0604020202020204" pitchFamily="34" charset="0"/>
              <a:buChar char="•"/>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uygulamaların düzenlemelere uygunluğu sağlamak</a:t>
            </a:r>
          </a:p>
          <a:p>
            <a:pPr marL="0" marR="0" lvl="0" indent="-342900" algn="just" defTabSz="914400" rtl="0" eaLnBrk="1" fontAlgn="auto" latinLnBrk="0" hangingPunct="1">
              <a:lnSpc>
                <a:spcPct val="100000"/>
              </a:lnSpc>
              <a:spcBef>
                <a:spcPct val="0"/>
              </a:spcBef>
              <a:spcAft>
                <a:spcPts val="0"/>
              </a:spcAft>
              <a:buClr>
                <a:prstClr val="black"/>
              </a:buClr>
              <a:buSzPct val="80000"/>
              <a:buFont typeface="Wingdings" panose="05000000000000000000" pitchFamily="2" charset="2"/>
              <a:buChar char="Ø"/>
              <a:tabLst/>
              <a:defRPr/>
            </a:pPr>
            <a:endPar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
                <a:prstClr val="black"/>
              </a:buClr>
              <a:buSzPct val="80000"/>
              <a:buFontTx/>
              <a:buNone/>
              <a:tabLst/>
              <a:defRPr/>
            </a:pP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konularında </a:t>
            </a:r>
            <a:r>
              <a:rPr kumimoji="0" lang="tr-TR" altLang="tr-T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makul güvence</a:t>
            </a:r>
            <a:r>
              <a:rPr kumimoji="0" lang="tr-TR" altLang="tr-T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sağlamak üzere yöneticiler ve çalışanlar tarafından tasarlanan, yönlendirilen ve uygulanan bir süreçtir.</a:t>
            </a:r>
          </a:p>
        </p:txBody>
      </p:sp>
      <p:pic>
        <p:nvPicPr>
          <p:cNvPr id="8" name="Resim 7">
            <a:extLst>
              <a:ext uri="{FF2B5EF4-FFF2-40B4-BE49-F238E27FC236}">
                <a16:creationId xmlns:a16="http://schemas.microsoft.com/office/drawing/2014/main" id="{6EC347DC-661D-4F03-AB85-C631522AD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322" y="1564795"/>
            <a:ext cx="3324697" cy="2648029"/>
          </a:xfrm>
          <a:prstGeom prst="rect">
            <a:avLst/>
          </a:prstGeom>
        </p:spPr>
      </p:pic>
    </p:spTree>
    <p:extLst>
      <p:ext uri="{BB962C8B-B14F-4D97-AF65-F5344CB8AC3E}">
        <p14:creationId xmlns:p14="http://schemas.microsoft.com/office/powerpoint/2010/main" val="350802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3"/>
          <p:cNvSpPr txBox="1"/>
          <p:nvPr/>
        </p:nvSpPr>
        <p:spPr>
          <a:xfrm>
            <a:off x="6627207" y="2684810"/>
            <a:ext cx="3675568" cy="2909232"/>
          </a:xfrm>
          <a:prstGeom prst="rect">
            <a:avLst/>
          </a:prstGeom>
        </p:spPr>
        <p:txBody>
          <a:bodyPr vert="horz" wrap="square" lIns="0" tIns="8038" rIns="0" bIns="0" rtlCol="0">
            <a:spAutoFit/>
          </a:bodyPr>
          <a:lstStyle/>
          <a:p>
            <a:pPr marL="311079" marR="0" lvl="0" indent="-311079" algn="l" defTabSz="914400" rtl="0" eaLnBrk="1" fontAlgn="auto" latinLnBrk="0" hangingPunct="1">
              <a:lnSpc>
                <a:spcPct val="100000"/>
              </a:lnSpc>
              <a:spcBef>
                <a:spcPts val="168"/>
              </a:spcBef>
              <a:spcAft>
                <a:spcPts val="0"/>
              </a:spcAft>
              <a:buClrTx/>
              <a:buSzTx/>
              <a:buFont typeface="Wingdings" panose="05000000000000000000" pitchFamily="2" charset="2"/>
              <a:buChar char="§"/>
              <a:tabLst>
                <a:tab pos="818598" algn="l"/>
                <a:tab pos="819174"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1999</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Helsinki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Zirvesi’nde</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AB’ye</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adaylık</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statüsü</a:t>
            </a:r>
            <a:endPar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11079" marR="0" lvl="0" indent="-311079" algn="l" defTabSz="914400" rtl="0" eaLnBrk="1" fontAlgn="auto" latinLnBrk="0" hangingPunct="1">
              <a:lnSpc>
                <a:spcPct val="100000"/>
              </a:lnSpc>
              <a:spcBef>
                <a:spcPts val="1860"/>
              </a:spcBef>
              <a:spcAft>
                <a:spcPts val="0"/>
              </a:spcAft>
              <a:buClrTx/>
              <a:buSzTx/>
              <a:buFont typeface="Wingdings" panose="05000000000000000000" pitchFamily="2" charset="2"/>
              <a:buChar char="§"/>
              <a:tabLst>
                <a:tab pos="818598" algn="l"/>
                <a:tab pos="819174" algn="l"/>
              </a:tabLst>
              <a:defRPr/>
            </a:pP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32. Mali Kontrol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Faslı</a:t>
            </a:r>
            <a:endPar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11079" marR="0" lvl="0" indent="-311079" algn="l" defTabSz="914400" rtl="0" eaLnBrk="1" fontAlgn="auto" latinLnBrk="0" hangingPunct="1">
              <a:lnSpc>
                <a:spcPct val="100000"/>
              </a:lnSpc>
              <a:spcBef>
                <a:spcPts val="1860"/>
              </a:spcBef>
              <a:spcAft>
                <a:spcPts val="0"/>
              </a:spcAft>
              <a:buClrTx/>
              <a:buSzTx/>
              <a:buFont typeface="Wingdings" panose="05000000000000000000" pitchFamily="2" charset="2"/>
              <a:buChar char="§"/>
              <a:tabLst>
                <a:tab pos="818598" algn="l"/>
                <a:tab pos="819174" algn="l"/>
              </a:tabLst>
              <a:defRPr/>
            </a:pP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Kamu</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İç Mali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Kontrolü</a:t>
            </a:r>
            <a:endPar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11079" marR="0" lvl="0" indent="-311079" algn="l" defTabSz="914400" rtl="0" eaLnBrk="1" fontAlgn="auto" latinLnBrk="0" hangingPunct="1">
              <a:lnSpc>
                <a:spcPct val="100000"/>
              </a:lnSpc>
              <a:spcBef>
                <a:spcPts val="1860"/>
              </a:spcBef>
              <a:spcAft>
                <a:spcPts val="0"/>
              </a:spcAft>
              <a:buClrTx/>
              <a:buSzTx/>
              <a:buFont typeface="Wingdings" panose="05000000000000000000" pitchFamily="2" charset="2"/>
              <a:buChar char="§"/>
              <a:tabLst>
                <a:tab pos="818598" algn="l"/>
                <a:tab pos="819174" algn="l"/>
              </a:tabLst>
              <a:defRPr/>
            </a:pP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İlerleme</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Raporları</a:t>
            </a:r>
            <a:endPar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11079" marR="0" lvl="0" indent="-311079" algn="l" defTabSz="914400" rtl="0" eaLnBrk="1" fontAlgn="auto" latinLnBrk="0" hangingPunct="1">
              <a:lnSpc>
                <a:spcPct val="100000"/>
              </a:lnSpc>
              <a:spcBef>
                <a:spcPts val="1860"/>
              </a:spcBef>
              <a:spcAft>
                <a:spcPts val="0"/>
              </a:spcAft>
              <a:buClrTx/>
              <a:buSzTx/>
              <a:buFont typeface="Wingdings" panose="05000000000000000000" pitchFamily="2" charset="2"/>
              <a:buChar char="§"/>
              <a:tabLst>
                <a:tab pos="818598" algn="l"/>
                <a:tab pos="819174" algn="l"/>
              </a:tabLst>
              <a:defRPr/>
            </a:pP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5018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Sayılı</a:t>
            </a:r>
            <a:r>
              <a:rPr kumimoji="0" lang="en-US"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1633"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Kanun</a:t>
            </a:r>
            <a:endParaRPr kumimoji="0" lang="tr-TR" sz="1633"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11079" marR="117774" lvl="0" indent="-311079"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sz="181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9976" t="11859" r="9285" b="7673"/>
          <a:stretch/>
        </p:blipFill>
        <p:spPr>
          <a:xfrm>
            <a:off x="1948949" y="2927743"/>
            <a:ext cx="3903658" cy="21860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Unvan 4">
            <a:extLst>
              <a:ext uri="{FF2B5EF4-FFF2-40B4-BE49-F238E27FC236}">
                <a16:creationId xmlns:a16="http://schemas.microsoft.com/office/drawing/2014/main" id="{C6EA13A1-CE69-4A43-B418-2EB2F1FCA901}"/>
              </a:ext>
            </a:extLst>
          </p:cNvPr>
          <p:cNvSpPr>
            <a:spLocks noGrp="1"/>
          </p:cNvSpPr>
          <p:nvPr>
            <p:ph type="ctrTitle"/>
          </p:nvPr>
        </p:nvSpPr>
        <p:spPr>
          <a:xfrm>
            <a:off x="1202652" y="574045"/>
            <a:ext cx="9786696" cy="309230"/>
          </a:xfrm>
        </p:spPr>
        <p:txBody>
          <a:bodyPr/>
          <a:lstStyle/>
          <a:p>
            <a:r>
              <a:rPr lang="tr-TR" sz="2000" dirty="0"/>
              <a:t>Ülkemizde İç Kontrol Sisteminin Gelişimi</a:t>
            </a:r>
          </a:p>
        </p:txBody>
      </p:sp>
    </p:spTree>
    <p:extLst>
      <p:ext uri="{BB962C8B-B14F-4D97-AF65-F5344CB8AC3E}">
        <p14:creationId xmlns:p14="http://schemas.microsoft.com/office/powerpoint/2010/main" val="30834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185705" y="1299747"/>
            <a:ext cx="9582524" cy="828517"/>
          </a:xfrm>
          <a:prstGeom prst="rect">
            <a:avLst/>
          </a:prstGeom>
          <a:noFill/>
          <a:ln w="28575">
            <a:solidFill>
              <a:srgbClr val="D1D1D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a:ln>
                  <a:noFill/>
                </a:ln>
                <a:solidFill>
                  <a:prstClr val="black"/>
                </a:solidFill>
                <a:effectLst/>
                <a:uLnTx/>
                <a:uFillTx/>
                <a:latin typeface="Arial" panose="020B0604020202020204" pitchFamily="34" charset="0"/>
                <a:ea typeface="Batang" pitchFamily="18" charset="-127"/>
                <a:cs typeface="Arial" panose="020B0604020202020204" pitchFamily="34" charset="0"/>
              </a:rPr>
              <a:t>ULUSAL TAAHHÜTLER</a:t>
            </a:r>
            <a:br>
              <a:rPr kumimoji="0" lang="tr-TR" sz="2000" b="1" i="0" u="none" strike="noStrike" kern="1200" cap="none" spc="0" normalizeH="0" baseline="0" noProof="0">
                <a:ln>
                  <a:noFill/>
                </a:ln>
                <a:solidFill>
                  <a:prstClr val="black"/>
                </a:solidFill>
                <a:effectLst/>
                <a:uLnTx/>
                <a:uFillTx/>
                <a:latin typeface="Arial" panose="020B0604020202020204" pitchFamily="34" charset="0"/>
                <a:ea typeface="Batang" pitchFamily="18" charset="-127"/>
                <a:cs typeface="Arial" panose="020B0604020202020204" pitchFamily="34" charset="0"/>
              </a:rPr>
            </a:br>
            <a:r>
              <a:rPr kumimoji="0" lang="tr-TR" sz="2000" b="1" i="0" u="none" strike="noStrike" kern="1200" cap="none" spc="0" normalizeH="0" baseline="0" noProof="0">
                <a:ln>
                  <a:noFill/>
                </a:ln>
                <a:solidFill>
                  <a:prstClr val="black"/>
                </a:solidFill>
                <a:effectLst/>
                <a:uLnTx/>
                <a:uFillTx/>
                <a:latin typeface="Arial" panose="020B0604020202020204" pitchFamily="34" charset="0"/>
                <a:ea typeface="Batang" pitchFamily="18" charset="-127"/>
                <a:cs typeface="Arial" panose="020B0604020202020204" pitchFamily="34" charset="0"/>
              </a:rPr>
              <a:t>(HÜKÜMET PROGRAMLARI, STÖ RAPORLARI)</a:t>
            </a:r>
            <a:endParaRPr kumimoji="0" lang="tr-TR" sz="2000" b="1" i="0" u="none" strike="noStrike" kern="1200" cap="none" spc="0" normalizeH="0" baseline="0" noProof="0" dirty="0">
              <a:ln>
                <a:noFill/>
              </a:ln>
              <a:solidFill>
                <a:prstClr val="black"/>
              </a:solidFill>
              <a:effectLst/>
              <a:uLnTx/>
              <a:uFillTx/>
              <a:latin typeface="Arial" panose="020B0604020202020204" pitchFamily="34" charset="0"/>
              <a:ea typeface="Batang" pitchFamily="18" charset="-127"/>
              <a:cs typeface="Arial" panose="020B0604020202020204" pitchFamily="34" charset="0"/>
            </a:endParaRPr>
          </a:p>
        </p:txBody>
      </p:sp>
      <p:sp>
        <p:nvSpPr>
          <p:cNvPr id="3" name="İçerik Yer Tutucusu 2"/>
          <p:cNvSpPr txBox="1">
            <a:spLocks/>
          </p:cNvSpPr>
          <p:nvPr/>
        </p:nvSpPr>
        <p:spPr>
          <a:xfrm>
            <a:off x="1185705" y="2491465"/>
            <a:ext cx="8857745" cy="2874740"/>
          </a:xfrm>
          <a:prstGeom prst="rect">
            <a:avLst/>
          </a:prstGeom>
          <a:noFill/>
          <a:ln>
            <a:solidFill>
              <a:srgbClr val="D1D1D1"/>
            </a:solidFill>
          </a:ln>
        </p:spPr>
        <p:style>
          <a:lnRef idx="1">
            <a:schemeClr val="accent2"/>
          </a:lnRef>
          <a:fillRef idx="2">
            <a:schemeClr val="accent2"/>
          </a:fillRef>
          <a:effectRef idx="1">
            <a:schemeClr val="accent2"/>
          </a:effectRef>
          <a:fontRef idx="minor">
            <a:schemeClr val="dk1"/>
          </a:fontRef>
        </p:style>
        <p:txBody>
          <a:bodyPr vert="horz" lIns="72746" tIns="36373" rIns="72746" bIns="363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17243" marR="0" lvl="0" indent="-217243" algn="just" defTabSz="914400" rtl="0" eaLnBrk="1" fontAlgn="auto" latinLnBrk="0" hangingPunct="1">
              <a:lnSpc>
                <a:spcPct val="100000"/>
              </a:lnSpc>
              <a:spcBef>
                <a:spcPts val="954"/>
              </a:spcBef>
              <a:spcAft>
                <a:spcPts val="954"/>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Kamu yönetiminde yapı, mevzuat ve  zihniyet değişimi sağlamak,</a:t>
            </a:r>
          </a:p>
          <a:p>
            <a:pPr marL="217243" marR="0" lvl="0" indent="-217243" algn="just" defTabSz="914400" rtl="0" eaLnBrk="1" fontAlgn="auto" latinLnBrk="0" hangingPunct="1">
              <a:lnSpc>
                <a:spcPct val="100000"/>
              </a:lnSpc>
              <a:spcBef>
                <a:spcPts val="954"/>
              </a:spcBef>
              <a:spcAft>
                <a:spcPts val="954"/>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Kamu çalışanlarının ve yöneticilerinin modern yönetim kültürüne sahip olmalarını sağlamak,</a:t>
            </a:r>
          </a:p>
          <a:p>
            <a:pPr marL="217243" marR="0" lvl="0" indent="-217243" algn="just" defTabSz="914400" rtl="0" eaLnBrk="1" fontAlgn="auto" latinLnBrk="0" hangingPunct="1">
              <a:lnSpc>
                <a:spcPct val="100000"/>
              </a:lnSpc>
              <a:spcBef>
                <a:spcPts val="954"/>
              </a:spcBef>
              <a:spcAft>
                <a:spcPts val="954"/>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Kurumların politika hazırlama, uygulama, eşgüdüm, izleme ve değerlendirme konularında kapasitelerini geliştirmek,</a:t>
            </a:r>
          </a:p>
          <a:p>
            <a:pPr marL="217243" marR="0" lvl="0" indent="-217243" algn="just" defTabSz="914400" rtl="0" eaLnBrk="1" fontAlgn="auto" latinLnBrk="0" hangingPunct="1">
              <a:lnSpc>
                <a:spcPct val="100000"/>
              </a:lnSpc>
              <a:spcBef>
                <a:spcPts val="954"/>
              </a:spcBef>
              <a:spcAft>
                <a:spcPts val="954"/>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Stratejik planlama ve performans esaslı bütçe uygulamalarının etkinliğini arttırmak.</a:t>
            </a: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43152" r="38903"/>
          <a:stretch/>
        </p:blipFill>
        <p:spPr>
          <a:xfrm>
            <a:off x="10768229" y="1299747"/>
            <a:ext cx="1022242" cy="4868426"/>
          </a:xfrm>
          <a:prstGeom prst="rect">
            <a:avLst/>
          </a:prstGeom>
        </p:spPr>
      </p:pic>
    </p:spTree>
    <p:extLst>
      <p:ext uri="{BB962C8B-B14F-4D97-AF65-F5344CB8AC3E}">
        <p14:creationId xmlns:p14="http://schemas.microsoft.com/office/powerpoint/2010/main" val="14159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10.xml><?xml version="1.0" encoding="utf-8"?>
<a:theme xmlns:a="http://schemas.openxmlformats.org/drawingml/2006/main" name="9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3.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4.xml><?xml version="1.0" encoding="utf-8"?>
<a:theme xmlns:a="http://schemas.openxmlformats.org/drawingml/2006/main" name="4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31DB61A35F6CD46B2A9CB1E0125EB9E" ma:contentTypeVersion="1" ma:contentTypeDescription="Yeni belge oluşturun." ma:contentTypeScope="" ma:versionID="58d1ec36a7a72bd1954e1e448aa54405">
  <xsd:schema xmlns:xsd="http://www.w3.org/2001/XMLSchema" xmlns:xs="http://www.w3.org/2001/XMLSchema" xmlns:p="http://schemas.microsoft.com/office/2006/metadata/properties" xmlns:ns2="9c6d2fee-6584-45c2-9ea3-7ef256f35574" targetNamespace="http://schemas.microsoft.com/office/2006/metadata/properties" ma:root="true" ma:fieldsID="17c74639cf5456367f0fa883482200e7"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5F7A9-DE87-4B5E-93F9-148D0E5462A9}">
  <ds:schemaRefs>
    <ds:schemaRef ds:uri="9c6d2fee-6584-45c2-9ea3-7ef256f35574"/>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1B77FC0A-F37B-4D53-8FF6-47711A9FF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190EB7-E6F3-4EAA-9871-7B4AA65973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30045</TotalTime>
  <Words>5127</Words>
  <Application>Microsoft Office PowerPoint</Application>
  <PresentationFormat>Geniş ekran</PresentationFormat>
  <Paragraphs>945</Paragraphs>
  <Slides>65</Slides>
  <Notes>59</Notes>
  <HiddenSlides>0</HiddenSlides>
  <MMClips>0</MMClips>
  <ScaleCrop>false</ScaleCrop>
  <HeadingPairs>
    <vt:vector size="8" baseType="variant">
      <vt:variant>
        <vt:lpstr>Kullanılan Yazı Tipleri</vt:lpstr>
      </vt:variant>
      <vt:variant>
        <vt:i4>11</vt:i4>
      </vt:variant>
      <vt:variant>
        <vt:lpstr>Tema</vt:lpstr>
      </vt:variant>
      <vt:variant>
        <vt:i4>14</vt:i4>
      </vt:variant>
      <vt:variant>
        <vt:lpstr>Eklenmiş OLE Hizmet Programları</vt:lpstr>
      </vt:variant>
      <vt:variant>
        <vt:i4>1</vt:i4>
      </vt:variant>
      <vt:variant>
        <vt:lpstr>Slayt Başlıkları</vt:lpstr>
      </vt:variant>
      <vt:variant>
        <vt:i4>65</vt:i4>
      </vt:variant>
    </vt:vector>
  </HeadingPairs>
  <TitlesOfParts>
    <vt:vector size="91" baseType="lpstr">
      <vt:lpstr>Batang</vt:lpstr>
      <vt:lpstr>等线</vt:lpstr>
      <vt:lpstr>Arial</vt:lpstr>
      <vt:lpstr>Arial Narrow</vt:lpstr>
      <vt:lpstr>Calibri</vt:lpstr>
      <vt:lpstr>Calibri Light</vt:lpstr>
      <vt:lpstr>Courier New</vt:lpstr>
      <vt:lpstr>Myriad Pro</vt:lpstr>
      <vt:lpstr>Segoe UI</vt:lpstr>
      <vt:lpstr>Times New Roman</vt:lpstr>
      <vt:lpstr>Wingdings</vt:lpstr>
      <vt:lpstr>1_Office Teması</vt:lpstr>
      <vt:lpstr>2_Office Teması</vt:lpstr>
      <vt:lpstr>3_Office Teması</vt:lpstr>
      <vt:lpstr>4_Office Teması</vt:lpstr>
      <vt:lpstr>Office Teması</vt:lpstr>
      <vt:lpstr>5_Office Teması</vt:lpstr>
      <vt:lpstr>6_Office Teması</vt:lpstr>
      <vt:lpstr>7_Office Teması</vt:lpstr>
      <vt:lpstr>8_Office Teması</vt:lpstr>
      <vt:lpstr>9_Office Teması</vt:lpstr>
      <vt:lpstr>10_Office Teması</vt:lpstr>
      <vt:lpstr>11_Office Teması</vt:lpstr>
      <vt:lpstr>12_Office Teması</vt:lpstr>
      <vt:lpstr>13_Office Teması</vt:lpstr>
      <vt:lpstr>Document</vt:lpstr>
      <vt:lpstr>PowerPoint Sunusu</vt:lpstr>
      <vt:lpstr>İç Kontrol</vt:lpstr>
      <vt:lpstr>İç Kontrol Kavramı</vt:lpstr>
      <vt:lpstr>İç Kontrol Sisteminin Doğuşu ve Gelişimi</vt:lpstr>
      <vt:lpstr>İç Kontrol Sisteminin Doğuşu ve Gelişimi</vt:lpstr>
      <vt:lpstr>İç Kontrol Sisteminin Doğuşu ve Gelişimi</vt:lpstr>
      <vt:lpstr>İç Kontrol Sisteminin Doğuşu ve Gelişimi</vt:lpstr>
      <vt:lpstr>Ülkemizde İç Kontrol Sisteminin Gelişimi</vt:lpstr>
      <vt:lpstr>PowerPoint Sunusu</vt:lpstr>
      <vt:lpstr>PowerPoint Sunusu</vt:lpstr>
      <vt:lpstr>İç Kontrolün Tanımı</vt:lpstr>
      <vt:lpstr>İç Kontrol Sisteminin Mevzuat Gelişimi</vt:lpstr>
      <vt:lpstr>İç Kontrol Uygulamalarının YÖNETİCİ VE PERSONELE FAYDALARI </vt:lpstr>
      <vt:lpstr>İç Kontrol Uygulamalarının YÖNETİCİ VE PERSONELE FAYDALARI </vt:lpstr>
      <vt:lpstr>2025-2026 Kamu İç Kontrol Standartlarına Uyum Eylem Planı Eylemlerinin Standartlara Göre Dağılımı</vt:lpstr>
      <vt:lpstr>PowerPoint Sunusu</vt:lpstr>
      <vt:lpstr>PowerPoint Sunusu</vt:lpstr>
      <vt:lpstr>PowerPoint Sunusu</vt:lpstr>
      <vt:lpstr>PowerPoint Sunusu</vt:lpstr>
      <vt:lpstr>PowerPoint Sunusu</vt:lpstr>
      <vt:lpstr>PowerPoint Sunusu</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PowerPoint Sunusu</vt:lpstr>
      <vt:lpstr>PowerPoint Sunusu</vt:lpstr>
      <vt:lpstr>KONTROL ORTAMI STANDARTLARI</vt:lpstr>
      <vt:lpstr>PowerPoint Sunusu</vt:lpstr>
      <vt:lpstr>PowerPoint Sunusu</vt:lpstr>
      <vt:lpstr>PowerPoint Sunusu</vt:lpstr>
      <vt:lpstr>KONTROL ORTAMI STANDARTLARI</vt:lpstr>
      <vt:lpstr>KONTROL ORTAMI STANDARTLARI</vt:lpstr>
      <vt:lpstr>KONTROL ORTAMI STANDARTLARI</vt:lpstr>
      <vt:lpstr>KONTROL ORTAMI STANDARTLARI</vt:lpstr>
      <vt:lpstr>KONTROL ORTAMI STANDARTLARI</vt:lpstr>
      <vt:lpstr>PowerPoint Sunusu</vt:lpstr>
      <vt:lpstr>PowerPoint Sunusu</vt:lpstr>
      <vt:lpstr>KONTROL FAALİYETLERİ STANDARTLARI</vt:lpstr>
      <vt:lpstr>PowerPoint Sunusu</vt:lpstr>
      <vt:lpstr>PowerPoint Sunusu</vt:lpstr>
      <vt:lpstr>BİLGİ VE İLETİŞİM STANDARTLARI</vt:lpstr>
      <vt:lpstr>BİLGİ VE İLETİŞİM STANDARTLARI</vt:lpstr>
      <vt:lpstr>BİLGİ VE İLETİŞİM STANDARTLARI</vt:lpstr>
      <vt:lpstr>BİLGİ VE İLETİŞİM STANDARTLARI</vt:lpstr>
      <vt:lpstr>BİLGİ VE İLETİŞİM STANDARTLARI</vt:lpstr>
      <vt:lpstr>PowerPoint Sunusu</vt:lpstr>
      <vt:lpstr>PowerPoint Sunusu</vt:lpstr>
      <vt:lpstr>İZLEME STANDARTLARI</vt:lpstr>
      <vt:lpstr>İZLEME STANDARTLARI</vt:lpstr>
      <vt:lpstr>İZLEME STANDARTLARI</vt:lpstr>
      <vt:lpstr>PUANLAMA SİSTEMİ REHBERİ</vt:lpstr>
      <vt:lpstr>PUANLANDIRMA SİSTEMİ GENEL ŞARTLARI</vt:lpstr>
      <vt:lpstr>PUANLANDIRMA SİSTEMİ GENEL ŞARTLARI</vt:lpstr>
      <vt:lpstr>PUANLANDIRMA SİSTEMİ GENEL ŞARTLARI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Musa MERT</cp:lastModifiedBy>
  <cp:revision>1475</cp:revision>
  <cp:lastPrinted>2025-01-13T13:29:13Z</cp:lastPrinted>
  <dcterms:created xsi:type="dcterms:W3CDTF">2019-02-27T04:54:01Z</dcterms:created>
  <dcterms:modified xsi:type="dcterms:W3CDTF">2025-04-14T07:18:11Z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0x010100531DB61A35F6CD46B2A9CB1E0125EB9E</vt:lpwstr>
  </property>
</Properties>
</file>