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43" r:id="rId1"/>
    <p:sldMasterId id="2147483755" r:id="rId2"/>
    <p:sldMasterId id="2147483768" r:id="rId3"/>
    <p:sldMasterId id="2147483781" r:id="rId4"/>
    <p:sldMasterId id="2147483794" r:id="rId5"/>
    <p:sldMasterId id="2147483832" r:id="rId6"/>
    <p:sldMasterId id="2147483953" r:id="rId7"/>
    <p:sldMasterId id="2147483967" r:id="rId8"/>
    <p:sldMasterId id="2147483981" r:id="rId9"/>
  </p:sldMasterIdLst>
  <p:notesMasterIdLst>
    <p:notesMasterId r:id="rId84"/>
  </p:notesMasterIdLst>
  <p:handoutMasterIdLst>
    <p:handoutMasterId r:id="rId85"/>
  </p:handoutMasterIdLst>
  <p:sldIdLst>
    <p:sldId id="344" r:id="rId10"/>
    <p:sldId id="257" r:id="rId11"/>
    <p:sldId id="283" r:id="rId12"/>
    <p:sldId id="258" r:id="rId13"/>
    <p:sldId id="376" r:id="rId14"/>
    <p:sldId id="707" r:id="rId15"/>
    <p:sldId id="700" r:id="rId16"/>
    <p:sldId id="377" r:id="rId17"/>
    <p:sldId id="356" r:id="rId18"/>
    <p:sldId id="311" r:id="rId19"/>
    <p:sldId id="312" r:id="rId20"/>
    <p:sldId id="274" r:id="rId21"/>
    <p:sldId id="256" r:id="rId22"/>
    <p:sldId id="290" r:id="rId23"/>
    <p:sldId id="710" r:id="rId24"/>
    <p:sldId id="814" r:id="rId25"/>
    <p:sldId id="694" r:id="rId26"/>
    <p:sldId id="699" r:id="rId27"/>
    <p:sldId id="412" r:id="rId28"/>
    <p:sldId id="413" r:id="rId29"/>
    <p:sldId id="414" r:id="rId30"/>
    <p:sldId id="679" r:id="rId31"/>
    <p:sldId id="597" r:id="rId32"/>
    <p:sldId id="426" r:id="rId33"/>
    <p:sldId id="417" r:id="rId34"/>
    <p:sldId id="427" r:id="rId35"/>
    <p:sldId id="684" r:id="rId36"/>
    <p:sldId id="428" r:id="rId37"/>
    <p:sldId id="347" r:id="rId38"/>
    <p:sldId id="299" r:id="rId39"/>
    <p:sldId id="301" r:id="rId40"/>
    <p:sldId id="302" r:id="rId41"/>
    <p:sldId id="295" r:id="rId42"/>
    <p:sldId id="294" r:id="rId43"/>
    <p:sldId id="348" r:id="rId44"/>
    <p:sldId id="708" r:id="rId45"/>
    <p:sldId id="292" r:id="rId46"/>
    <p:sldId id="701" r:id="rId47"/>
    <p:sldId id="316" r:id="rId48"/>
    <p:sldId id="349" r:id="rId49"/>
    <p:sldId id="705" r:id="rId50"/>
    <p:sldId id="317" r:id="rId51"/>
    <p:sldId id="318" r:id="rId52"/>
    <p:sldId id="319" r:id="rId53"/>
    <p:sldId id="703" r:id="rId54"/>
    <p:sldId id="709" r:id="rId55"/>
    <p:sldId id="320" r:id="rId56"/>
    <p:sldId id="321" r:id="rId57"/>
    <p:sldId id="358" r:id="rId58"/>
    <p:sldId id="326" r:id="rId59"/>
    <p:sldId id="610" r:id="rId60"/>
    <p:sldId id="328" r:id="rId61"/>
    <p:sldId id="706" r:id="rId62"/>
    <p:sldId id="330" r:id="rId63"/>
    <p:sldId id="331" r:id="rId64"/>
    <p:sldId id="332" r:id="rId65"/>
    <p:sldId id="333" r:id="rId66"/>
    <p:sldId id="334" r:id="rId67"/>
    <p:sldId id="400" r:id="rId68"/>
    <p:sldId id="401" r:id="rId69"/>
    <p:sldId id="402" r:id="rId70"/>
    <p:sldId id="403" r:id="rId71"/>
    <p:sldId id="399" r:id="rId72"/>
    <p:sldId id="335" r:id="rId73"/>
    <p:sldId id="336" r:id="rId74"/>
    <p:sldId id="337" r:id="rId75"/>
    <p:sldId id="338" r:id="rId76"/>
    <p:sldId id="704" r:id="rId77"/>
    <p:sldId id="359" r:id="rId78"/>
    <p:sldId id="393" r:id="rId79"/>
    <p:sldId id="395" r:id="rId80"/>
    <p:sldId id="392" r:id="rId81"/>
    <p:sldId id="394" r:id="rId82"/>
    <p:sldId id="404" r:id="rId83"/>
  </p:sldIdLst>
  <p:sldSz cx="9144000" cy="6858000" type="screen4x3"/>
  <p:notesSz cx="6797675" cy="987425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D9"/>
    <a:srgbClr val="333399"/>
    <a:srgbClr val="FF9966"/>
    <a:srgbClr val="FFF3FF"/>
    <a:srgbClr val="CC3300"/>
    <a:srgbClr val="FF0000"/>
    <a:srgbClr val="EECEF0"/>
    <a:srgbClr val="000066"/>
    <a:srgbClr val="FFFF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265" autoAdjust="0"/>
    <p:restoredTop sz="94660"/>
  </p:normalViewPr>
  <p:slideViewPr>
    <p:cSldViewPr>
      <p:cViewPr varScale="1">
        <p:scale>
          <a:sx n="114" d="100"/>
          <a:sy n="114" d="100"/>
        </p:scale>
        <p:origin x="1122" y="114"/>
      </p:cViewPr>
      <p:guideLst>
        <p:guide orient="horz" pos="24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76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slide" Target="slides/slide57.xml"/><Relationship Id="rId74" Type="http://schemas.openxmlformats.org/officeDocument/2006/relationships/slide" Target="slides/slide65.xml"/><Relationship Id="rId79" Type="http://schemas.openxmlformats.org/officeDocument/2006/relationships/slide" Target="slides/slide70.xml"/><Relationship Id="rId8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2.xml"/><Relationship Id="rId82" Type="http://schemas.openxmlformats.org/officeDocument/2006/relationships/slide" Target="slides/slide73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77" Type="http://schemas.openxmlformats.org/officeDocument/2006/relationships/slide" Target="slides/slide6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slide" Target="slides/slide63.xml"/><Relationship Id="rId80" Type="http://schemas.openxmlformats.org/officeDocument/2006/relationships/slide" Target="slides/slide71.xml"/><Relationship Id="rId85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slide" Target="slides/slide61.xml"/><Relationship Id="rId75" Type="http://schemas.openxmlformats.org/officeDocument/2006/relationships/slide" Target="slides/slide66.xml"/><Relationship Id="rId83" Type="http://schemas.openxmlformats.org/officeDocument/2006/relationships/slide" Target="slides/slide74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slide" Target="slides/slide64.xml"/><Relationship Id="rId78" Type="http://schemas.openxmlformats.org/officeDocument/2006/relationships/slide" Target="slides/slide69.xml"/><Relationship Id="rId81" Type="http://schemas.openxmlformats.org/officeDocument/2006/relationships/slide" Target="slides/slide72.xml"/><Relationship Id="rId86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003805774278215"/>
          <c:y val="2.5428331875182269E-2"/>
          <c:w val="0.88396062992125979"/>
          <c:h val="0.73577136191309422"/>
        </c:manualLayout>
      </c:layout>
      <c:lineChart>
        <c:grouping val="standard"/>
        <c:varyColors val="0"/>
        <c:ser>
          <c:idx val="0"/>
          <c:order val="0"/>
          <c:tx>
            <c:strRef>
              <c:f>'TOH, İnsidans'!$I$1</c:f>
              <c:strCache>
                <c:ptCount val="1"/>
                <c:pt idx="0">
                  <c:v>İnsidans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tr-T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'TOH, İnsidans'!$H$2:$H$19</c:f>
              <c:numCache>
                <c:formatCode>General</c:formatCode>
                <c:ptCount val="1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</c:numCache>
            </c:numRef>
          </c:cat>
          <c:val>
            <c:numRef>
              <c:f>'TOH, İnsidans'!$I$2:$I$19</c:f>
              <c:numCache>
                <c:formatCode>0.0</c:formatCode>
                <c:ptCount val="18"/>
                <c:pt idx="0">
                  <c:v>29.4</c:v>
                </c:pt>
                <c:pt idx="1">
                  <c:v>28.8</c:v>
                </c:pt>
                <c:pt idx="2">
                  <c:v>27.3</c:v>
                </c:pt>
                <c:pt idx="3">
                  <c:v>25.3</c:v>
                </c:pt>
                <c:pt idx="4">
                  <c:v>23.6</c:v>
                </c:pt>
                <c:pt idx="5">
                  <c:v>22</c:v>
                </c:pt>
                <c:pt idx="6">
                  <c:v>20.6</c:v>
                </c:pt>
                <c:pt idx="7">
                  <c:v>19</c:v>
                </c:pt>
                <c:pt idx="8">
                  <c:v>17.2</c:v>
                </c:pt>
                <c:pt idx="9">
                  <c:v>16.899999999999999</c:v>
                </c:pt>
                <c:pt idx="10">
                  <c:v>15.9</c:v>
                </c:pt>
                <c:pt idx="11">
                  <c:v>15.3</c:v>
                </c:pt>
                <c:pt idx="12">
                  <c:v>14.6</c:v>
                </c:pt>
                <c:pt idx="13">
                  <c:v>14.1</c:v>
                </c:pt>
                <c:pt idx="14">
                  <c:v>13.5</c:v>
                </c:pt>
                <c:pt idx="15">
                  <c:v>10.6</c:v>
                </c:pt>
                <c:pt idx="16">
                  <c:v>10.7</c:v>
                </c:pt>
                <c:pt idx="17">
                  <c:v>11.4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DEA-4C85-BC2F-679C7C2199B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81659488"/>
        <c:axId val="481658176"/>
      </c:lineChart>
      <c:catAx>
        <c:axId val="481659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tr-TR"/>
          </a:p>
        </c:txPr>
        <c:crossAx val="481658176"/>
        <c:crosses val="autoZero"/>
        <c:auto val="1"/>
        <c:lblAlgn val="ctr"/>
        <c:lblOffset val="100"/>
        <c:noMultiLvlLbl val="0"/>
      </c:catAx>
      <c:valAx>
        <c:axId val="481658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/>
                  <a:t>İnsidans (Yüz binde)</a:t>
                </a:r>
              </a:p>
            </c:rich>
          </c:tx>
          <c:layout>
            <c:manualLayout>
              <c:xMode val="edge"/>
              <c:yMode val="edge"/>
              <c:x val="0"/>
              <c:y val="0.1104072575421132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tr-TR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 w="31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tr-TR"/>
          </a:p>
        </c:txPr>
        <c:crossAx val="481659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tr-T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043989576936857"/>
          <c:y val="3.5927450751978812E-2"/>
          <c:w val="0.85845425189550895"/>
          <c:h val="0.78572384992048983"/>
        </c:manualLayout>
      </c:layout>
      <c:lineChart>
        <c:grouping val="standard"/>
        <c:varyColors val="0"/>
        <c:ser>
          <c:idx val="1"/>
          <c:order val="0"/>
          <c:tx>
            <c:strRef>
              <c:f>'ÇİD-TB'!$B$1</c:f>
              <c:strCache>
                <c:ptCount val="1"/>
                <c:pt idx="0">
                  <c:v>Yeni olgular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3.0113859442481388E-2"/>
                  <c:y val="2.90854027861901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7B6-487B-AC35-39F73675E8E4}"/>
                </c:ext>
              </c:extLst>
            </c:dLbl>
            <c:dLbl>
              <c:idx val="4"/>
              <c:layout>
                <c:manualLayout>
                  <c:x val="-2.7601099332548059E-2"/>
                  <c:y val="2.22477959485833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B6-487B-AC35-39F73675E8E4}"/>
                </c:ext>
              </c:extLst>
            </c:dLbl>
            <c:dLbl>
              <c:idx val="5"/>
              <c:layout>
                <c:manualLayout>
                  <c:x val="-2.8150765606596066E-2"/>
                  <c:y val="2.90854027861901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7B6-487B-AC35-39F73675E8E4}"/>
                </c:ext>
              </c:extLst>
            </c:dLbl>
            <c:dLbl>
              <c:idx val="6"/>
              <c:layout>
                <c:manualLayout>
                  <c:x val="-2.618767177071064E-2"/>
                  <c:y val="2.22477959485833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7B6-487B-AC35-39F73675E8E4}"/>
                </c:ext>
              </c:extLst>
            </c:dLbl>
            <c:dLbl>
              <c:idx val="9"/>
              <c:layout>
                <c:manualLayout>
                  <c:x val="-3.2076953278366703E-2"/>
                  <c:y val="3.25042062049934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7B6-487B-AC35-39F73675E8E4}"/>
                </c:ext>
              </c:extLst>
            </c:dLbl>
            <c:dLbl>
              <c:idx val="17"/>
              <c:layout>
                <c:manualLayout>
                  <c:x val="-2.8428762924338203E-2"/>
                  <c:y val="-3.62345726096768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7B6-487B-AC35-39F73675E8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'ÇİD-TB'!$A$2:$A$19</c:f>
              <c:numCache>
                <c:formatCode>General</c:formatCode>
                <c:ptCount val="1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</c:numCache>
            </c:numRef>
          </c:cat>
          <c:val>
            <c:numRef>
              <c:f>'ÇİD-TB'!$B$2:$B$19</c:f>
              <c:numCache>
                <c:formatCode>General</c:formatCode>
                <c:ptCount val="18"/>
                <c:pt idx="0">
                  <c:v>101</c:v>
                </c:pt>
                <c:pt idx="1">
                  <c:v>131</c:v>
                </c:pt>
                <c:pt idx="2">
                  <c:v>120</c:v>
                </c:pt>
                <c:pt idx="3" formatCode="#,##0">
                  <c:v>125</c:v>
                </c:pt>
                <c:pt idx="4" formatCode="#,##0">
                  <c:v>99</c:v>
                </c:pt>
                <c:pt idx="5">
                  <c:v>110</c:v>
                </c:pt>
                <c:pt idx="6">
                  <c:v>116</c:v>
                </c:pt>
                <c:pt idx="7">
                  <c:v>151</c:v>
                </c:pt>
                <c:pt idx="8">
                  <c:v>123</c:v>
                </c:pt>
                <c:pt idx="9">
                  <c:v>121</c:v>
                </c:pt>
                <c:pt idx="10">
                  <c:v>127</c:v>
                </c:pt>
                <c:pt idx="11">
                  <c:v>115</c:v>
                </c:pt>
                <c:pt idx="12">
                  <c:v>128</c:v>
                </c:pt>
                <c:pt idx="13">
                  <c:v>131</c:v>
                </c:pt>
                <c:pt idx="14">
                  <c:v>93</c:v>
                </c:pt>
                <c:pt idx="15">
                  <c:v>88</c:v>
                </c:pt>
                <c:pt idx="16">
                  <c:v>81</c:v>
                </c:pt>
                <c:pt idx="17">
                  <c:v>104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7B6-487B-AC35-39F73675E8E4}"/>
            </c:ext>
          </c:extLst>
        </c:ser>
        <c:ser>
          <c:idx val="2"/>
          <c:order val="1"/>
          <c:tx>
            <c:strRef>
              <c:f>'ÇİD-TB'!$C$1</c:f>
              <c:strCache>
                <c:ptCount val="1"/>
                <c:pt idx="0">
                  <c:v>Önceden tedavi görmüş olgular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2.8150765606595997E-2"/>
                  <c:y val="-1.88289925297799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7B6-487B-AC35-39F73675E8E4}"/>
                </c:ext>
              </c:extLst>
            </c:dLbl>
            <c:dLbl>
              <c:idx val="4"/>
              <c:layout>
                <c:manualLayout>
                  <c:x val="-2.8150765606595997E-2"/>
                  <c:y val="-3.59230096237970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7B6-487B-AC35-39F73675E8E4}"/>
                </c:ext>
              </c:extLst>
            </c:dLbl>
            <c:dLbl>
              <c:idx val="5"/>
              <c:layout>
                <c:manualLayout>
                  <c:x val="-3.0113859442481423E-2"/>
                  <c:y val="-3.59230096237970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7B6-487B-AC35-39F73675E8E4}"/>
                </c:ext>
              </c:extLst>
            </c:dLbl>
            <c:dLbl>
              <c:idx val="6"/>
              <c:layout>
                <c:manualLayout>
                  <c:x val="-2.618767177071064E-2"/>
                  <c:y val="-2.56665993673867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7B6-487B-AC35-39F73675E8E4}"/>
                </c:ext>
              </c:extLst>
            </c:dLbl>
            <c:dLbl>
              <c:idx val="9"/>
              <c:layout>
                <c:manualLayout>
                  <c:x val="-3.0113859442481423E-2"/>
                  <c:y val="-3.59230096237970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7B6-487B-AC35-39F73675E8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'ÇİD-TB'!$A$2:$A$19</c:f>
              <c:numCache>
                <c:formatCode>General</c:formatCode>
                <c:ptCount val="1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</c:numCache>
            </c:numRef>
          </c:cat>
          <c:val>
            <c:numRef>
              <c:f>'ÇİD-TB'!$C$2:$C$19</c:f>
              <c:numCache>
                <c:formatCode>General</c:formatCode>
                <c:ptCount val="18"/>
                <c:pt idx="0">
                  <c:v>90</c:v>
                </c:pt>
                <c:pt idx="1">
                  <c:v>118</c:v>
                </c:pt>
                <c:pt idx="2">
                  <c:v>120</c:v>
                </c:pt>
                <c:pt idx="3" formatCode="#,##0">
                  <c:v>138</c:v>
                </c:pt>
                <c:pt idx="4" formatCode="#,##0">
                  <c:v>123</c:v>
                </c:pt>
                <c:pt idx="5">
                  <c:v>140</c:v>
                </c:pt>
                <c:pt idx="6">
                  <c:v>146</c:v>
                </c:pt>
                <c:pt idx="7">
                  <c:v>140</c:v>
                </c:pt>
                <c:pt idx="8">
                  <c:v>105</c:v>
                </c:pt>
                <c:pt idx="9">
                  <c:v>132</c:v>
                </c:pt>
                <c:pt idx="10">
                  <c:v>103</c:v>
                </c:pt>
                <c:pt idx="11">
                  <c:v>85</c:v>
                </c:pt>
                <c:pt idx="12">
                  <c:v>63</c:v>
                </c:pt>
                <c:pt idx="13">
                  <c:v>45</c:v>
                </c:pt>
                <c:pt idx="14">
                  <c:v>34</c:v>
                </c:pt>
                <c:pt idx="15">
                  <c:v>25</c:v>
                </c:pt>
                <c:pt idx="16">
                  <c:v>27</c:v>
                </c:pt>
                <c:pt idx="17">
                  <c:v>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97B6-487B-AC35-39F73675E8E4}"/>
            </c:ext>
          </c:extLst>
        </c:ser>
        <c:ser>
          <c:idx val="3"/>
          <c:order val="2"/>
          <c:tx>
            <c:strRef>
              <c:f>'ÇİD-TB'!$D$1</c:f>
              <c:strCache>
                <c:ptCount val="1"/>
                <c:pt idx="0">
                  <c:v>Toplam olgular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'ÇİD-TB'!$A$2:$A$19</c:f>
              <c:numCache>
                <c:formatCode>General</c:formatCode>
                <c:ptCount val="1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</c:numCache>
            </c:numRef>
          </c:cat>
          <c:val>
            <c:numRef>
              <c:f>'ÇİD-TB'!$D$2:$D$19</c:f>
              <c:numCache>
                <c:formatCode>General</c:formatCode>
                <c:ptCount val="18"/>
                <c:pt idx="0">
                  <c:v>191</c:v>
                </c:pt>
                <c:pt idx="1">
                  <c:v>249</c:v>
                </c:pt>
                <c:pt idx="2">
                  <c:v>240</c:v>
                </c:pt>
                <c:pt idx="3" formatCode="#,##0">
                  <c:v>263</c:v>
                </c:pt>
                <c:pt idx="4" formatCode="#,##0">
                  <c:v>222</c:v>
                </c:pt>
                <c:pt idx="5" formatCode="#,##0">
                  <c:v>250</c:v>
                </c:pt>
                <c:pt idx="6">
                  <c:v>262</c:v>
                </c:pt>
                <c:pt idx="7">
                  <c:v>291</c:v>
                </c:pt>
                <c:pt idx="8">
                  <c:v>228</c:v>
                </c:pt>
                <c:pt idx="9">
                  <c:v>253</c:v>
                </c:pt>
                <c:pt idx="10">
                  <c:v>230</c:v>
                </c:pt>
                <c:pt idx="11">
                  <c:v>200</c:v>
                </c:pt>
                <c:pt idx="12">
                  <c:v>191</c:v>
                </c:pt>
                <c:pt idx="13">
                  <c:v>176</c:v>
                </c:pt>
                <c:pt idx="14">
                  <c:v>127</c:v>
                </c:pt>
                <c:pt idx="15">
                  <c:v>113</c:v>
                </c:pt>
                <c:pt idx="16">
                  <c:v>108</c:v>
                </c:pt>
                <c:pt idx="17">
                  <c:v>133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97B6-487B-AC35-39F73675E8E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92997208"/>
        <c:axId val="492989992"/>
      </c:lineChart>
      <c:catAx>
        <c:axId val="492997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492989992"/>
        <c:crosses val="autoZero"/>
        <c:auto val="1"/>
        <c:lblAlgn val="ctr"/>
        <c:lblOffset val="100"/>
        <c:noMultiLvlLbl val="0"/>
      </c:catAx>
      <c:valAx>
        <c:axId val="492989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ÇİD-TB </a:t>
                </a:r>
                <a:r>
                  <a:rPr lang="tr-TR" dirty="0"/>
                  <a:t>O</a:t>
                </a:r>
                <a:r>
                  <a:rPr lang="en-US" dirty="0" err="1"/>
                  <a:t>lgu</a:t>
                </a:r>
                <a:r>
                  <a:rPr lang="en-US" dirty="0"/>
                  <a:t> </a:t>
                </a:r>
                <a:r>
                  <a:rPr lang="tr-TR" dirty="0"/>
                  <a:t>S</a:t>
                </a:r>
                <a:r>
                  <a:rPr lang="en-US" dirty="0" err="1"/>
                  <a:t>ayısı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7.078789970513295E-3"/>
              <c:y val="0.138958026222625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31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492997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43740042955853"/>
          <c:y val="0.94423175079550958"/>
          <c:w val="0.627726473724464"/>
          <c:h val="5.57682492044904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ysClr val="windowText" lastClr="000000"/>
          </a:solidFill>
        </a:defRPr>
      </a:pPr>
      <a:endParaRPr lang="tr-T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11B-4BA4-939A-3984925954F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'toplam-grafik'!$A$31:$A$37</c:f>
              <c:strCache>
                <c:ptCount val="7"/>
                <c:pt idx="0">
                  <c:v>Kür</c:v>
                </c:pt>
                <c:pt idx="1">
                  <c:v>Tedavi Tamamlama</c:v>
                </c:pt>
                <c:pt idx="2">
                  <c:v>Tedavi Başarısı (Kür+Tedavi Tamamlama)</c:v>
                </c:pt>
                <c:pt idx="3">
                  <c:v>Ölüm</c:v>
                </c:pt>
                <c:pt idx="4">
                  <c:v>Tedavi Başarısızlığı </c:v>
                </c:pt>
                <c:pt idx="5">
                  <c:v>Takip Dışı Kalan</c:v>
                </c:pt>
                <c:pt idx="6">
                  <c:v>Halen Tedavide</c:v>
                </c:pt>
              </c:strCache>
            </c:strRef>
          </c:cat>
          <c:val>
            <c:numRef>
              <c:f>'toplam-grafik'!$B$31:$B$37</c:f>
              <c:numCache>
                <c:formatCode>0.0</c:formatCode>
                <c:ptCount val="7"/>
                <c:pt idx="0">
                  <c:v>22.101409075779429</c:v>
                </c:pt>
                <c:pt idx="1">
                  <c:v>58.315766115610792</c:v>
                </c:pt>
                <c:pt idx="2">
                  <c:v>80.417175191390214</c:v>
                </c:pt>
                <c:pt idx="3">
                  <c:v>9.264395872628425</c:v>
                </c:pt>
                <c:pt idx="4">
                  <c:v>0.27737712193498282</c:v>
                </c:pt>
                <c:pt idx="5">
                  <c:v>3.0178630866526128</c:v>
                </c:pt>
                <c:pt idx="6">
                  <c:v>7.0231887273937641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1B-4BA4-939A-3984925954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1712271"/>
        <c:axId val="728702495"/>
      </c:barChart>
      <c:catAx>
        <c:axId val="441712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tr-TR"/>
          </a:p>
        </c:txPr>
        <c:crossAx val="728702495"/>
        <c:crosses val="autoZero"/>
        <c:auto val="1"/>
        <c:lblAlgn val="ctr"/>
        <c:lblOffset val="100"/>
        <c:noMultiLvlLbl val="0"/>
      </c:catAx>
      <c:valAx>
        <c:axId val="7287024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tr-TR"/>
          </a:p>
        </c:txPr>
        <c:crossAx val="441712271"/>
        <c:crosses val="autoZero"/>
        <c:crossBetween val="between"/>
      </c:valAx>
      <c:spPr>
        <a:noFill/>
        <a:ln>
          <a:solidFill>
            <a:srgbClr val="FFFFFF">
              <a:lumMod val="85000"/>
            </a:srgb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Calibri" panose="020F0502020204030204" pitchFamily="34" charset="0"/>
          <a:cs typeface="Calibri" panose="020F0502020204030204" pitchFamily="34" charset="0"/>
        </a:defRPr>
      </a:pPr>
      <a:endParaRPr lang="tr-T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406"/>
            <a:ext cx="2946400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406"/>
            <a:ext cx="2946400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60CC4C58-DD14-42EF-92E5-333D68C65D57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893412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41363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89993"/>
            <a:ext cx="5438775" cy="4443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/>
              <a:t>Asıl metin stillerini düzenlemek için tıklatın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406"/>
            <a:ext cx="2946400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18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406"/>
            <a:ext cx="2946400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89140E78-1A58-4FA0-8328-82203704129F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0859813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0A226-252A-4C1C-9D5E-0C15C6BFD320}" type="datetimeFigureOut">
              <a:rPr lang="tr-TR"/>
              <a:pPr>
                <a:defRPr/>
              </a:pPr>
              <a:t>12.12.2023</a:t>
            </a:fld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30221D-0D24-4F25-892C-41B1B6B833FE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139812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44771-4857-437B-B436-6D39DA96D1E1}" type="datetimeFigureOut">
              <a:rPr lang="tr-TR"/>
              <a:pPr>
                <a:defRPr/>
              </a:pPr>
              <a:t>12.12.2023</a:t>
            </a:fld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55A1E1-0C17-4B9B-AC10-4E8701D77814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25864770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765333-E7FA-49F5-B409-EFB70D432B6D}" type="slidenum"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22476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681C9C-14C1-4EA9-A5B6-F21BFAFD3EFC}" type="slidenum"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924638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8BA114-9C1E-4073-B9C1-8D9513BCD9CA}" type="slidenum"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67263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41FFBD-F1C2-46E3-A4FA-4535B5AD9268}" type="slidenum"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61202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36229B-993F-464C-9368-9188C8E01BC1}" type="slidenum"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57260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AADC27-8C59-41A3-AA5C-6CCAB13F6DE6}" type="slidenum"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78408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CF8AD8-4ACC-428A-924F-D20E65575957}" type="slidenum"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35828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D9515F-43D5-41AF-8891-B8967ADC1857}" type="slidenum"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217177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23C121-1107-4D08-96C1-1E1D516C9C43}" type="slidenum"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66008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4411A1-AE3E-4256-A454-608175E06351}" type="slidenum"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460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C4ADE-A89C-4CC7-8007-2FE76A0020BD}" type="datetimeFigureOut">
              <a:rPr lang="tr-TR"/>
              <a:pPr>
                <a:defRPr/>
              </a:pPr>
              <a:t>12.12.2023</a:t>
            </a:fld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6245CB-F2A5-47B5-8BFA-43D3E2BD86E6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22555259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6B2044-5492-4C38-8B3B-69B9D314FEB3}" type="slidenum"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9880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169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2204" indent="0" algn="r">
              <a:buNone/>
              <a:defRPr>
                <a:solidFill>
                  <a:schemeClr val="tx1"/>
                </a:solidFill>
              </a:defRPr>
            </a:lvl1pPr>
            <a:lvl2pPr marL="422041" indent="0" algn="ctr">
              <a:buNone/>
            </a:lvl2pPr>
            <a:lvl3pPr marL="844083" indent="0" algn="ctr">
              <a:buNone/>
            </a:lvl3pPr>
            <a:lvl4pPr marL="1266124" indent="0" algn="ctr">
              <a:buNone/>
            </a:lvl4pPr>
            <a:lvl5pPr marL="1688165" indent="0" algn="ctr">
              <a:buNone/>
            </a:lvl5pPr>
            <a:lvl6pPr marL="2110207" indent="0" algn="ctr">
              <a:buNone/>
            </a:lvl6pPr>
            <a:lvl7pPr marL="2532248" indent="0" algn="ctr">
              <a:buNone/>
            </a:lvl7pPr>
            <a:lvl8pPr marL="2954289" indent="0" algn="ctr">
              <a:buNone/>
            </a:lvl8pPr>
            <a:lvl9pPr marL="3376331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2FE58E64-FB78-4BD6-A5E6-E6ABBD8390AF}" type="datetimeFigureOut">
              <a:rPr lang="tr-TR" smtClean="0">
                <a:solidFill>
                  <a:srgbClr val="DBF5F9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12.12.2023</a:t>
            </a:fld>
            <a:endParaRPr lang="tr-TR">
              <a:solidFill>
                <a:srgbClr val="DBF5F9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DBF5F9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F3AB4058-40C5-45E8-A88C-37B70801727F}" type="slidenum">
              <a:rPr lang="tr-TR" smtClean="0">
                <a:solidFill>
                  <a:srgbClr val="DBF5F9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DBF5F9">
                  <a:shade val="90000"/>
                </a:srgb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02752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2FE58E64-FB78-4BD6-A5E6-E6ABBD8390AF}" type="datetimeFigureOut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12.12.2023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F3AB4058-40C5-45E8-A88C-37B70801727F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4516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169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031">
                <a:solidFill>
                  <a:schemeClr val="tx1"/>
                </a:solidFill>
              </a:defRPr>
            </a:lvl1pPr>
            <a:lvl2pPr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F7D6DA3B-EBF3-4F56-A3B9-E9AB9B028CC7}" type="datetimeFigureOut">
              <a:rPr lang="tr-TR" smtClean="0">
                <a:solidFill>
                  <a:srgbClr val="DBF5F9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12.12.2023</a:t>
            </a:fld>
            <a:endParaRPr lang="tr-TR">
              <a:solidFill>
                <a:srgbClr val="DBF5F9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DBF5F9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A386BBBF-AA5B-4DFC-898F-4C823D094CEC}" type="slidenum">
              <a:rPr lang="tr-TR" smtClean="0">
                <a:solidFill>
                  <a:srgbClr val="DBF5F9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DBF5F9">
                  <a:shade val="90000"/>
                </a:srgb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01589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400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400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2FE58E64-FB78-4BD6-A5E6-E6ABBD8390AF}" type="datetimeFigureOut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12.12.2023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F3AB4058-40C5-45E8-A88C-37B70801727F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0294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215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846" b="1"/>
            </a:lvl2pPr>
            <a:lvl3pPr>
              <a:buNone/>
              <a:defRPr sz="1662" b="1"/>
            </a:lvl3pPr>
            <a:lvl4pPr>
              <a:buNone/>
              <a:defRPr sz="1477" b="1"/>
            </a:lvl4pPr>
            <a:lvl5pPr>
              <a:buNone/>
              <a:defRPr sz="1477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215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846" b="1"/>
            </a:lvl2pPr>
            <a:lvl3pPr>
              <a:buNone/>
              <a:defRPr sz="1662" b="1"/>
            </a:lvl3pPr>
            <a:lvl4pPr>
              <a:buNone/>
              <a:defRPr sz="1477" b="1"/>
            </a:lvl4pPr>
            <a:lvl5pPr>
              <a:buNone/>
              <a:defRPr sz="1477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031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0"/>
            <a:ext cx="4041775" cy="3845720"/>
          </a:xfrm>
        </p:spPr>
        <p:txBody>
          <a:bodyPr tIns="0"/>
          <a:lstStyle>
            <a:lvl1pPr>
              <a:defRPr sz="2031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2FE58E64-FB78-4BD6-A5E6-E6ABBD8390AF}" type="datetimeFigureOut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12.12.2023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F3AB4058-40C5-45E8-A88C-37B70801727F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797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616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2FE58E64-FB78-4BD6-A5E6-E6ABBD8390AF}" type="datetimeFigureOut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12.12.2023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F3AB4058-40C5-45E8-A88C-37B70801727F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20978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5645E4AF-0204-4D94-825F-05429F48FFC6}" type="datetimeFigureOut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12.12.2023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C4B8A6B1-2D4B-46E3-947D-D6DC16FFEC9F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8396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4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292"/>
            </a:lvl1pPr>
            <a:lvl2pPr indent="0" algn="l">
              <a:buNone/>
              <a:defRPr sz="1108"/>
            </a:lvl2pPr>
            <a:lvl3pPr indent="0" algn="l">
              <a:buNone/>
              <a:defRPr sz="923"/>
            </a:lvl3pPr>
            <a:lvl4pPr indent="0" algn="l">
              <a:buNone/>
              <a:defRPr sz="831"/>
            </a:lvl4pPr>
            <a:lvl5pPr indent="0" algn="l">
              <a:buNone/>
              <a:defRPr sz="83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1" y="1676400"/>
            <a:ext cx="5111750" cy="4572000"/>
          </a:xfrm>
        </p:spPr>
        <p:txBody>
          <a:bodyPr tIns="0"/>
          <a:lstStyle>
            <a:lvl1pPr>
              <a:defRPr sz="2585"/>
            </a:lvl1pPr>
            <a:lvl2pPr>
              <a:defRPr sz="2400"/>
            </a:lvl2pPr>
            <a:lvl3pPr>
              <a:defRPr sz="2215"/>
            </a:lvl3pPr>
            <a:lvl4pPr>
              <a:defRPr sz="1846"/>
            </a:lvl4pPr>
            <a:lvl5pPr>
              <a:defRPr sz="1662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95345163-3AD1-47CA-B0CA-9349F81A2B16}" type="datetimeFigureOut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12.12.2023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23040DB5-31DE-4754-B20E-210DBC63A39A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103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D49B5-1E51-476E-B1C4-F1F55CBA54CA}" type="datetimeFigureOut">
              <a:rPr lang="tr-TR"/>
              <a:pPr>
                <a:defRPr/>
              </a:pPr>
              <a:t>12.12.2023</a:t>
            </a:fld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5076F3-681D-472A-95EC-B1587C726FE4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2868792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1846" b="1">
                <a:solidFill>
                  <a:schemeClr val="tx2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31"/>
              </a:spcBef>
              <a:buFontTx/>
              <a:buNone/>
              <a:defRPr sz="1200"/>
            </a:lvl1pPr>
            <a:lvl2pPr>
              <a:defRPr sz="1108"/>
            </a:lvl2pPr>
            <a:lvl3pPr>
              <a:defRPr sz="923"/>
            </a:lvl3pPr>
            <a:lvl4pPr>
              <a:defRPr sz="831"/>
            </a:lvl4pPr>
            <a:lvl5pPr>
              <a:defRPr sz="83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0E87994A-53AE-45C1-A7ED-E98BC53CC300}" type="datetimeFigureOut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12.12.2023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pPr defTabSz="844083">
              <a:defRPr/>
            </a:pPr>
            <a:fld id="{10AC2C67-B339-4603-905C-5F6FDF9EF639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2954"/>
            </a:lvl1pPr>
          </a:lstStyle>
          <a:p>
            <a:r>
              <a:rPr kumimoji="0" lang="tr-TR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pPr marL="0" marR="0" lvl="0" indent="0" algn="l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pPr marL="0" marR="0" lvl="0" indent="0" algn="l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19070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2FE58E64-FB78-4BD6-A5E6-E6ABBD8390AF}" type="datetimeFigureOut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12.12.2023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F3AB4058-40C5-45E8-A88C-37B70801727F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22684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DA319D3C-A83D-4B08-AC9F-0D578EA6D558}" type="datetimeFigureOut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12.12.2023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762121D0-5158-43D1-8108-65F798346D8E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45019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4"/>
          <p:cNvSpPr>
            <a:spLocks noGrp="1"/>
          </p:cNvSpPr>
          <p:nvPr userDrawn="1">
            <p:ph type="sldNum" sz="quarter" idx="12"/>
          </p:nvPr>
        </p:nvSpPr>
        <p:spPr>
          <a:xfrm>
            <a:off x="15902" y="6469024"/>
            <a:ext cx="898498" cy="365125"/>
          </a:xfrm>
          <a:prstGeom prst="rect">
            <a:avLst/>
          </a:prstGeom>
        </p:spPr>
        <p:txBody>
          <a:bodyPr/>
          <a:lstStyle/>
          <a:p>
            <a:pPr defTabSz="844083" fontAlgn="auto">
              <a:spcBef>
                <a:spcPts val="0"/>
              </a:spcBef>
              <a:spcAft>
                <a:spcPts val="0"/>
              </a:spcAft>
            </a:pPr>
            <a:r>
              <a:rPr lang="tr-TR">
                <a:solidFill>
                  <a:prstClr val="black"/>
                </a:solidFill>
                <a:latin typeface="Calibri"/>
                <a:cs typeface="+mn-cs"/>
              </a:rPr>
              <a:t>Slayt  No </a:t>
            </a:r>
            <a:fld id="{5729A877-110F-45D6-97CF-4CA347A21BEF}" type="slidenum">
              <a:rPr lang="tr-TR" smtClean="0">
                <a:solidFill>
                  <a:prstClr val="black"/>
                </a:solidFill>
                <a:latin typeface="Calibri"/>
                <a:cs typeface="+mn-cs"/>
              </a:rPr>
              <a:pPr defTabSz="84408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tr-TR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13" name="11 Resim" descr="sagliklogo-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763001" y="6222706"/>
            <a:ext cx="366680" cy="635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61519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169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2204" indent="0" algn="r">
              <a:buNone/>
              <a:defRPr>
                <a:solidFill>
                  <a:schemeClr val="tx1"/>
                </a:solidFill>
              </a:defRPr>
            </a:lvl1pPr>
            <a:lvl2pPr marL="422041" indent="0" algn="ctr">
              <a:buNone/>
            </a:lvl2pPr>
            <a:lvl3pPr marL="844083" indent="0" algn="ctr">
              <a:buNone/>
            </a:lvl3pPr>
            <a:lvl4pPr marL="1266124" indent="0" algn="ctr">
              <a:buNone/>
            </a:lvl4pPr>
            <a:lvl5pPr marL="1688165" indent="0" algn="ctr">
              <a:buNone/>
            </a:lvl5pPr>
            <a:lvl6pPr marL="2110207" indent="0" algn="ctr">
              <a:buNone/>
            </a:lvl6pPr>
            <a:lvl7pPr marL="2532248" indent="0" algn="ctr">
              <a:buNone/>
            </a:lvl7pPr>
            <a:lvl8pPr marL="2954289" indent="0" algn="ctr">
              <a:buNone/>
            </a:lvl8pPr>
            <a:lvl9pPr marL="3376331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2FE58E64-FB78-4BD6-A5E6-E6ABBD8390AF}" type="datetimeFigureOut">
              <a:rPr lang="tr-TR" smtClean="0">
                <a:solidFill>
                  <a:srgbClr val="DBF5F9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12.12.2023</a:t>
            </a:fld>
            <a:endParaRPr lang="tr-TR">
              <a:solidFill>
                <a:srgbClr val="DBF5F9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DBF5F9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F3AB4058-40C5-45E8-A88C-37B70801727F}" type="slidenum">
              <a:rPr lang="tr-TR" smtClean="0">
                <a:solidFill>
                  <a:srgbClr val="DBF5F9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DBF5F9">
                  <a:shade val="90000"/>
                </a:srgb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8761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2FE58E64-FB78-4BD6-A5E6-E6ABBD8390AF}" type="datetimeFigureOut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12.12.2023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F3AB4058-40C5-45E8-A88C-37B70801727F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19534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169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031">
                <a:solidFill>
                  <a:schemeClr val="tx1"/>
                </a:solidFill>
              </a:defRPr>
            </a:lvl1pPr>
            <a:lvl2pPr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F7D6DA3B-EBF3-4F56-A3B9-E9AB9B028CC7}" type="datetimeFigureOut">
              <a:rPr lang="tr-TR" smtClean="0">
                <a:solidFill>
                  <a:srgbClr val="DBF5F9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12.12.2023</a:t>
            </a:fld>
            <a:endParaRPr lang="tr-TR">
              <a:solidFill>
                <a:srgbClr val="DBF5F9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DBF5F9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A386BBBF-AA5B-4DFC-898F-4C823D094CEC}" type="slidenum">
              <a:rPr lang="tr-TR" smtClean="0">
                <a:solidFill>
                  <a:srgbClr val="DBF5F9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DBF5F9">
                  <a:shade val="90000"/>
                </a:srgb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309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400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400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2FE58E64-FB78-4BD6-A5E6-E6ABBD8390AF}" type="datetimeFigureOut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12.12.2023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F3AB4058-40C5-45E8-A88C-37B70801727F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2588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215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846" b="1"/>
            </a:lvl2pPr>
            <a:lvl3pPr>
              <a:buNone/>
              <a:defRPr sz="1662" b="1"/>
            </a:lvl3pPr>
            <a:lvl4pPr>
              <a:buNone/>
              <a:defRPr sz="1477" b="1"/>
            </a:lvl4pPr>
            <a:lvl5pPr>
              <a:buNone/>
              <a:defRPr sz="1477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215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846" b="1"/>
            </a:lvl2pPr>
            <a:lvl3pPr>
              <a:buNone/>
              <a:defRPr sz="1662" b="1"/>
            </a:lvl3pPr>
            <a:lvl4pPr>
              <a:buNone/>
              <a:defRPr sz="1477" b="1"/>
            </a:lvl4pPr>
            <a:lvl5pPr>
              <a:buNone/>
              <a:defRPr sz="1477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031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0"/>
            <a:ext cx="4041775" cy="3845720"/>
          </a:xfrm>
        </p:spPr>
        <p:txBody>
          <a:bodyPr tIns="0"/>
          <a:lstStyle>
            <a:lvl1pPr>
              <a:defRPr sz="2031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2FE58E64-FB78-4BD6-A5E6-E6ABBD8390AF}" type="datetimeFigureOut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12.12.2023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F3AB4058-40C5-45E8-A88C-37B70801727F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844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616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2FE58E64-FB78-4BD6-A5E6-E6ABBD8390AF}" type="datetimeFigureOut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12.12.2023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F3AB4058-40C5-45E8-A88C-37B70801727F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571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D27C7-E3AD-45F1-80A8-7C09A21101F1}" type="datetimeFigureOut">
              <a:rPr lang="tr-TR"/>
              <a:pPr>
                <a:defRPr/>
              </a:pPr>
              <a:t>12.12.2023</a:t>
            </a:fld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693F70-2F57-437B-B8F2-5E907066FF7E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9242679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5645E4AF-0204-4D94-825F-05429F48FFC6}" type="datetimeFigureOut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12.12.2023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C4B8A6B1-2D4B-46E3-947D-D6DC16FFEC9F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8355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4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292"/>
            </a:lvl1pPr>
            <a:lvl2pPr indent="0" algn="l">
              <a:buNone/>
              <a:defRPr sz="1108"/>
            </a:lvl2pPr>
            <a:lvl3pPr indent="0" algn="l">
              <a:buNone/>
              <a:defRPr sz="923"/>
            </a:lvl3pPr>
            <a:lvl4pPr indent="0" algn="l">
              <a:buNone/>
              <a:defRPr sz="831"/>
            </a:lvl4pPr>
            <a:lvl5pPr indent="0" algn="l">
              <a:buNone/>
              <a:defRPr sz="83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1" y="1676400"/>
            <a:ext cx="5111750" cy="4572000"/>
          </a:xfrm>
        </p:spPr>
        <p:txBody>
          <a:bodyPr tIns="0"/>
          <a:lstStyle>
            <a:lvl1pPr>
              <a:defRPr sz="2585"/>
            </a:lvl1pPr>
            <a:lvl2pPr>
              <a:defRPr sz="2400"/>
            </a:lvl2pPr>
            <a:lvl3pPr>
              <a:defRPr sz="2215"/>
            </a:lvl3pPr>
            <a:lvl4pPr>
              <a:defRPr sz="1846"/>
            </a:lvl4pPr>
            <a:lvl5pPr>
              <a:defRPr sz="1662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95345163-3AD1-47CA-B0CA-9349F81A2B16}" type="datetimeFigureOut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12.12.2023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23040DB5-31DE-4754-B20E-210DBC63A39A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2931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1846" b="1">
                <a:solidFill>
                  <a:schemeClr val="tx2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31"/>
              </a:spcBef>
              <a:buFontTx/>
              <a:buNone/>
              <a:defRPr sz="1200"/>
            </a:lvl1pPr>
            <a:lvl2pPr>
              <a:defRPr sz="1108"/>
            </a:lvl2pPr>
            <a:lvl3pPr>
              <a:defRPr sz="923"/>
            </a:lvl3pPr>
            <a:lvl4pPr>
              <a:defRPr sz="831"/>
            </a:lvl4pPr>
            <a:lvl5pPr>
              <a:defRPr sz="83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0E87994A-53AE-45C1-A7ED-E98BC53CC300}" type="datetimeFigureOut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12.12.2023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pPr defTabSz="844083">
              <a:defRPr/>
            </a:pPr>
            <a:fld id="{10AC2C67-B339-4603-905C-5F6FDF9EF639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2954"/>
            </a:lvl1pPr>
          </a:lstStyle>
          <a:p>
            <a:r>
              <a:rPr kumimoji="0" lang="tr-TR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pPr marL="0" marR="0" lvl="0" indent="0" algn="l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pPr marL="0" marR="0" lvl="0" indent="0" algn="l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78944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2FE58E64-FB78-4BD6-A5E6-E6ABBD8390AF}" type="datetimeFigureOut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12.12.2023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F3AB4058-40C5-45E8-A88C-37B70801727F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7792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DA319D3C-A83D-4B08-AC9F-0D578EA6D558}" type="datetimeFigureOut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12.12.2023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762121D0-5158-43D1-8108-65F798346D8E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8812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4"/>
          <p:cNvSpPr>
            <a:spLocks noGrp="1"/>
          </p:cNvSpPr>
          <p:nvPr userDrawn="1">
            <p:ph type="sldNum" sz="quarter" idx="12"/>
          </p:nvPr>
        </p:nvSpPr>
        <p:spPr>
          <a:xfrm>
            <a:off x="15902" y="6469024"/>
            <a:ext cx="898498" cy="365125"/>
          </a:xfrm>
          <a:prstGeom prst="rect">
            <a:avLst/>
          </a:prstGeom>
        </p:spPr>
        <p:txBody>
          <a:bodyPr/>
          <a:lstStyle/>
          <a:p>
            <a:pPr defTabSz="844083" fontAlgn="auto">
              <a:spcBef>
                <a:spcPts val="0"/>
              </a:spcBef>
              <a:spcAft>
                <a:spcPts val="0"/>
              </a:spcAft>
            </a:pPr>
            <a:r>
              <a:rPr lang="tr-TR">
                <a:solidFill>
                  <a:prstClr val="black"/>
                </a:solidFill>
                <a:latin typeface="Calibri"/>
                <a:cs typeface="+mn-cs"/>
              </a:rPr>
              <a:t>Slayt  No </a:t>
            </a:r>
            <a:fld id="{5729A877-110F-45D6-97CF-4CA347A21BEF}" type="slidenum">
              <a:rPr lang="tr-TR" smtClean="0">
                <a:solidFill>
                  <a:prstClr val="black"/>
                </a:solidFill>
                <a:latin typeface="Calibri"/>
                <a:cs typeface="+mn-cs"/>
              </a:rPr>
              <a:pPr defTabSz="84408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tr-TR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13" name="11 Resim" descr="sagliklogo-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763001" y="6222706"/>
            <a:ext cx="366680" cy="635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98501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169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2204" indent="0" algn="r">
              <a:buNone/>
              <a:defRPr>
                <a:solidFill>
                  <a:schemeClr val="tx1"/>
                </a:solidFill>
              </a:defRPr>
            </a:lvl1pPr>
            <a:lvl2pPr marL="422041" indent="0" algn="ctr">
              <a:buNone/>
            </a:lvl2pPr>
            <a:lvl3pPr marL="844083" indent="0" algn="ctr">
              <a:buNone/>
            </a:lvl3pPr>
            <a:lvl4pPr marL="1266124" indent="0" algn="ctr">
              <a:buNone/>
            </a:lvl4pPr>
            <a:lvl5pPr marL="1688165" indent="0" algn="ctr">
              <a:buNone/>
            </a:lvl5pPr>
            <a:lvl6pPr marL="2110207" indent="0" algn="ctr">
              <a:buNone/>
            </a:lvl6pPr>
            <a:lvl7pPr marL="2532248" indent="0" algn="ctr">
              <a:buNone/>
            </a:lvl7pPr>
            <a:lvl8pPr marL="2954289" indent="0" algn="ctr">
              <a:buNone/>
            </a:lvl8pPr>
            <a:lvl9pPr marL="3376331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2FE58E64-FB78-4BD6-A5E6-E6ABBD8390AF}" type="datetimeFigureOut">
              <a:rPr lang="tr-TR" smtClean="0">
                <a:solidFill>
                  <a:srgbClr val="DBF5F9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12.12.2023</a:t>
            </a:fld>
            <a:endParaRPr lang="tr-TR">
              <a:solidFill>
                <a:srgbClr val="DBF5F9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DBF5F9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F3AB4058-40C5-45E8-A88C-37B70801727F}" type="slidenum">
              <a:rPr lang="tr-TR" smtClean="0">
                <a:solidFill>
                  <a:srgbClr val="DBF5F9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DBF5F9">
                  <a:shade val="90000"/>
                </a:srgb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62063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2FE58E64-FB78-4BD6-A5E6-E6ABBD8390AF}" type="datetimeFigureOut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12.12.2023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F3AB4058-40C5-45E8-A88C-37B70801727F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23130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169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031">
                <a:solidFill>
                  <a:schemeClr val="tx1"/>
                </a:solidFill>
              </a:defRPr>
            </a:lvl1pPr>
            <a:lvl2pPr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F7D6DA3B-EBF3-4F56-A3B9-E9AB9B028CC7}" type="datetimeFigureOut">
              <a:rPr lang="tr-TR" smtClean="0">
                <a:solidFill>
                  <a:srgbClr val="DBF5F9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12.12.2023</a:t>
            </a:fld>
            <a:endParaRPr lang="tr-TR">
              <a:solidFill>
                <a:srgbClr val="DBF5F9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DBF5F9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A386BBBF-AA5B-4DFC-898F-4C823D094CEC}" type="slidenum">
              <a:rPr lang="tr-TR" smtClean="0">
                <a:solidFill>
                  <a:srgbClr val="DBF5F9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DBF5F9">
                  <a:shade val="90000"/>
                </a:srgb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54165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400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400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2FE58E64-FB78-4BD6-A5E6-E6ABBD8390AF}" type="datetimeFigureOut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12.12.2023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F3AB4058-40C5-45E8-A88C-37B70801727F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238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70F71-40C6-493D-AC38-B439AFE536FF}" type="datetimeFigureOut">
              <a:rPr lang="tr-TR"/>
              <a:pPr>
                <a:defRPr/>
              </a:pPr>
              <a:t>12.12.2023</a:t>
            </a:fld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9183DA-1199-4E3C-AB54-0BCFECC3E260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941294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215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846" b="1"/>
            </a:lvl2pPr>
            <a:lvl3pPr>
              <a:buNone/>
              <a:defRPr sz="1662" b="1"/>
            </a:lvl3pPr>
            <a:lvl4pPr>
              <a:buNone/>
              <a:defRPr sz="1477" b="1"/>
            </a:lvl4pPr>
            <a:lvl5pPr>
              <a:buNone/>
              <a:defRPr sz="1477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215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846" b="1"/>
            </a:lvl2pPr>
            <a:lvl3pPr>
              <a:buNone/>
              <a:defRPr sz="1662" b="1"/>
            </a:lvl3pPr>
            <a:lvl4pPr>
              <a:buNone/>
              <a:defRPr sz="1477" b="1"/>
            </a:lvl4pPr>
            <a:lvl5pPr>
              <a:buNone/>
              <a:defRPr sz="1477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031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0"/>
            <a:ext cx="4041775" cy="3845720"/>
          </a:xfrm>
        </p:spPr>
        <p:txBody>
          <a:bodyPr tIns="0"/>
          <a:lstStyle>
            <a:lvl1pPr>
              <a:defRPr sz="2031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2FE58E64-FB78-4BD6-A5E6-E6ABBD8390AF}" type="datetimeFigureOut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12.12.2023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F3AB4058-40C5-45E8-A88C-37B70801727F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79702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616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2FE58E64-FB78-4BD6-A5E6-E6ABBD8390AF}" type="datetimeFigureOut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12.12.2023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F3AB4058-40C5-45E8-A88C-37B70801727F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95876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5645E4AF-0204-4D94-825F-05429F48FFC6}" type="datetimeFigureOut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12.12.2023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C4B8A6B1-2D4B-46E3-947D-D6DC16FFEC9F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99613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4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292"/>
            </a:lvl1pPr>
            <a:lvl2pPr indent="0" algn="l">
              <a:buNone/>
              <a:defRPr sz="1108"/>
            </a:lvl2pPr>
            <a:lvl3pPr indent="0" algn="l">
              <a:buNone/>
              <a:defRPr sz="923"/>
            </a:lvl3pPr>
            <a:lvl4pPr indent="0" algn="l">
              <a:buNone/>
              <a:defRPr sz="831"/>
            </a:lvl4pPr>
            <a:lvl5pPr indent="0" algn="l">
              <a:buNone/>
              <a:defRPr sz="83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1" y="1676400"/>
            <a:ext cx="5111750" cy="4572000"/>
          </a:xfrm>
        </p:spPr>
        <p:txBody>
          <a:bodyPr tIns="0"/>
          <a:lstStyle>
            <a:lvl1pPr>
              <a:defRPr sz="2585"/>
            </a:lvl1pPr>
            <a:lvl2pPr>
              <a:defRPr sz="2400"/>
            </a:lvl2pPr>
            <a:lvl3pPr>
              <a:defRPr sz="2215"/>
            </a:lvl3pPr>
            <a:lvl4pPr>
              <a:defRPr sz="1846"/>
            </a:lvl4pPr>
            <a:lvl5pPr>
              <a:defRPr sz="1662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95345163-3AD1-47CA-B0CA-9349F81A2B16}" type="datetimeFigureOut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12.12.2023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23040DB5-31DE-4754-B20E-210DBC63A39A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43174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1846" b="1">
                <a:solidFill>
                  <a:schemeClr val="tx2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31"/>
              </a:spcBef>
              <a:buFontTx/>
              <a:buNone/>
              <a:defRPr sz="1200"/>
            </a:lvl1pPr>
            <a:lvl2pPr>
              <a:defRPr sz="1108"/>
            </a:lvl2pPr>
            <a:lvl3pPr>
              <a:defRPr sz="923"/>
            </a:lvl3pPr>
            <a:lvl4pPr>
              <a:defRPr sz="831"/>
            </a:lvl4pPr>
            <a:lvl5pPr>
              <a:defRPr sz="83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0E87994A-53AE-45C1-A7ED-E98BC53CC300}" type="datetimeFigureOut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12.12.2023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pPr defTabSz="844083">
              <a:defRPr/>
            </a:pPr>
            <a:fld id="{10AC2C67-B339-4603-905C-5F6FDF9EF639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2954"/>
            </a:lvl1pPr>
          </a:lstStyle>
          <a:p>
            <a:r>
              <a:rPr kumimoji="0" lang="tr-TR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pPr marL="0" marR="0" lvl="0" indent="0" algn="l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pPr marL="0" marR="0" lvl="0" indent="0" algn="l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16564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2FE58E64-FB78-4BD6-A5E6-E6ABBD8390AF}" type="datetimeFigureOut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12.12.2023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F3AB4058-40C5-45E8-A88C-37B70801727F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3189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DA319D3C-A83D-4B08-AC9F-0D578EA6D558}" type="datetimeFigureOut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12.12.2023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762121D0-5158-43D1-8108-65F798346D8E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29137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4"/>
          <p:cNvSpPr>
            <a:spLocks noGrp="1"/>
          </p:cNvSpPr>
          <p:nvPr userDrawn="1">
            <p:ph type="sldNum" sz="quarter" idx="12"/>
          </p:nvPr>
        </p:nvSpPr>
        <p:spPr>
          <a:xfrm>
            <a:off x="15902" y="6469024"/>
            <a:ext cx="898498" cy="365125"/>
          </a:xfrm>
          <a:prstGeom prst="rect">
            <a:avLst/>
          </a:prstGeom>
        </p:spPr>
        <p:txBody>
          <a:bodyPr/>
          <a:lstStyle/>
          <a:p>
            <a:pPr defTabSz="844083" fontAlgn="auto">
              <a:spcBef>
                <a:spcPts val="0"/>
              </a:spcBef>
              <a:spcAft>
                <a:spcPts val="0"/>
              </a:spcAft>
            </a:pPr>
            <a:r>
              <a:rPr lang="tr-TR">
                <a:solidFill>
                  <a:prstClr val="black"/>
                </a:solidFill>
                <a:latin typeface="Calibri"/>
                <a:cs typeface="+mn-cs"/>
              </a:rPr>
              <a:t>Slayt  No </a:t>
            </a:r>
            <a:fld id="{5729A877-110F-45D6-97CF-4CA347A21BEF}" type="slidenum">
              <a:rPr lang="tr-TR" smtClean="0">
                <a:solidFill>
                  <a:prstClr val="black"/>
                </a:solidFill>
                <a:latin typeface="Calibri"/>
                <a:cs typeface="+mn-cs"/>
              </a:rPr>
              <a:pPr defTabSz="84408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tr-TR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13" name="11 Resim" descr="sagliklogo-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763001" y="6222706"/>
            <a:ext cx="366680" cy="635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75342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169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2204" indent="0" algn="r">
              <a:buNone/>
              <a:defRPr>
                <a:solidFill>
                  <a:schemeClr val="tx1"/>
                </a:solidFill>
              </a:defRPr>
            </a:lvl1pPr>
            <a:lvl2pPr marL="422041" indent="0" algn="ctr">
              <a:buNone/>
            </a:lvl2pPr>
            <a:lvl3pPr marL="844083" indent="0" algn="ctr">
              <a:buNone/>
            </a:lvl3pPr>
            <a:lvl4pPr marL="1266124" indent="0" algn="ctr">
              <a:buNone/>
            </a:lvl4pPr>
            <a:lvl5pPr marL="1688165" indent="0" algn="ctr">
              <a:buNone/>
            </a:lvl5pPr>
            <a:lvl6pPr marL="2110207" indent="0" algn="ctr">
              <a:buNone/>
            </a:lvl6pPr>
            <a:lvl7pPr marL="2532248" indent="0" algn="ctr">
              <a:buNone/>
            </a:lvl7pPr>
            <a:lvl8pPr marL="2954289" indent="0" algn="ctr">
              <a:buNone/>
            </a:lvl8pPr>
            <a:lvl9pPr marL="3376331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2FE58E64-FB78-4BD6-A5E6-E6ABBD8390AF}" type="datetimeFigureOut">
              <a:rPr lang="tr-TR" smtClean="0">
                <a:solidFill>
                  <a:srgbClr val="DBF5F9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12.12.2023</a:t>
            </a:fld>
            <a:endParaRPr lang="tr-TR">
              <a:solidFill>
                <a:srgbClr val="DBF5F9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DBF5F9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F3AB4058-40C5-45E8-A88C-37B70801727F}" type="slidenum">
              <a:rPr lang="tr-TR" smtClean="0">
                <a:solidFill>
                  <a:srgbClr val="DBF5F9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DBF5F9">
                  <a:shade val="90000"/>
                </a:srgb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9024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2FE58E64-FB78-4BD6-A5E6-E6ABBD8390AF}" type="datetimeFigureOut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12.12.2023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F3AB4058-40C5-45E8-A88C-37B70801727F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6697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0B0C4-84B1-44B2-8740-EA712BF08528}" type="datetimeFigureOut">
              <a:rPr lang="tr-TR"/>
              <a:pPr>
                <a:defRPr/>
              </a:pPr>
              <a:t>12.12.2023</a:t>
            </a:fld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64FCCD-802C-4A02-BF7A-520EAFD76EB7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1481627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169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031">
                <a:solidFill>
                  <a:schemeClr val="tx1"/>
                </a:solidFill>
              </a:defRPr>
            </a:lvl1pPr>
            <a:lvl2pPr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F7D6DA3B-EBF3-4F56-A3B9-E9AB9B028CC7}" type="datetimeFigureOut">
              <a:rPr lang="tr-TR" smtClean="0">
                <a:solidFill>
                  <a:srgbClr val="DBF5F9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12.12.2023</a:t>
            </a:fld>
            <a:endParaRPr lang="tr-TR">
              <a:solidFill>
                <a:srgbClr val="DBF5F9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DBF5F9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A386BBBF-AA5B-4DFC-898F-4C823D094CEC}" type="slidenum">
              <a:rPr lang="tr-TR" smtClean="0">
                <a:solidFill>
                  <a:srgbClr val="DBF5F9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DBF5F9">
                  <a:shade val="90000"/>
                </a:srgb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2443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400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400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2FE58E64-FB78-4BD6-A5E6-E6ABBD8390AF}" type="datetimeFigureOut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12.12.2023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F3AB4058-40C5-45E8-A88C-37B70801727F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7894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215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846" b="1"/>
            </a:lvl2pPr>
            <a:lvl3pPr>
              <a:buNone/>
              <a:defRPr sz="1662" b="1"/>
            </a:lvl3pPr>
            <a:lvl4pPr>
              <a:buNone/>
              <a:defRPr sz="1477" b="1"/>
            </a:lvl4pPr>
            <a:lvl5pPr>
              <a:buNone/>
              <a:defRPr sz="1477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215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846" b="1"/>
            </a:lvl2pPr>
            <a:lvl3pPr>
              <a:buNone/>
              <a:defRPr sz="1662" b="1"/>
            </a:lvl3pPr>
            <a:lvl4pPr>
              <a:buNone/>
              <a:defRPr sz="1477" b="1"/>
            </a:lvl4pPr>
            <a:lvl5pPr>
              <a:buNone/>
              <a:defRPr sz="1477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031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0"/>
            <a:ext cx="4041775" cy="3845720"/>
          </a:xfrm>
        </p:spPr>
        <p:txBody>
          <a:bodyPr tIns="0"/>
          <a:lstStyle>
            <a:lvl1pPr>
              <a:defRPr sz="2031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2FE58E64-FB78-4BD6-A5E6-E6ABBD8390AF}" type="datetimeFigureOut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12.12.2023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F3AB4058-40C5-45E8-A88C-37B70801727F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06265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616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2FE58E64-FB78-4BD6-A5E6-E6ABBD8390AF}" type="datetimeFigureOut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12.12.2023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F3AB4058-40C5-45E8-A88C-37B70801727F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31833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5645E4AF-0204-4D94-825F-05429F48FFC6}" type="datetimeFigureOut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12.12.2023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C4B8A6B1-2D4B-46E3-947D-D6DC16FFEC9F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49909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4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292"/>
            </a:lvl1pPr>
            <a:lvl2pPr indent="0" algn="l">
              <a:buNone/>
              <a:defRPr sz="1108"/>
            </a:lvl2pPr>
            <a:lvl3pPr indent="0" algn="l">
              <a:buNone/>
              <a:defRPr sz="923"/>
            </a:lvl3pPr>
            <a:lvl4pPr indent="0" algn="l">
              <a:buNone/>
              <a:defRPr sz="831"/>
            </a:lvl4pPr>
            <a:lvl5pPr indent="0" algn="l">
              <a:buNone/>
              <a:defRPr sz="83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1" y="1676400"/>
            <a:ext cx="5111750" cy="4572000"/>
          </a:xfrm>
        </p:spPr>
        <p:txBody>
          <a:bodyPr tIns="0"/>
          <a:lstStyle>
            <a:lvl1pPr>
              <a:defRPr sz="2585"/>
            </a:lvl1pPr>
            <a:lvl2pPr>
              <a:defRPr sz="2400"/>
            </a:lvl2pPr>
            <a:lvl3pPr>
              <a:defRPr sz="2215"/>
            </a:lvl3pPr>
            <a:lvl4pPr>
              <a:defRPr sz="1846"/>
            </a:lvl4pPr>
            <a:lvl5pPr>
              <a:defRPr sz="1662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95345163-3AD1-47CA-B0CA-9349F81A2B16}" type="datetimeFigureOut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12.12.2023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23040DB5-31DE-4754-B20E-210DBC63A39A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58072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1846" b="1">
                <a:solidFill>
                  <a:schemeClr val="tx2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31"/>
              </a:spcBef>
              <a:buFontTx/>
              <a:buNone/>
              <a:defRPr sz="1200"/>
            </a:lvl1pPr>
            <a:lvl2pPr>
              <a:defRPr sz="1108"/>
            </a:lvl2pPr>
            <a:lvl3pPr>
              <a:defRPr sz="923"/>
            </a:lvl3pPr>
            <a:lvl4pPr>
              <a:defRPr sz="831"/>
            </a:lvl4pPr>
            <a:lvl5pPr>
              <a:defRPr sz="83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0E87994A-53AE-45C1-A7ED-E98BC53CC300}" type="datetimeFigureOut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12.12.2023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pPr defTabSz="844083">
              <a:defRPr/>
            </a:pPr>
            <a:fld id="{10AC2C67-B339-4603-905C-5F6FDF9EF639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2954"/>
            </a:lvl1pPr>
          </a:lstStyle>
          <a:p>
            <a:r>
              <a:rPr kumimoji="0" lang="tr-TR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pPr marL="0" marR="0" lvl="0" indent="0" algn="l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pPr marL="0" marR="0" lvl="0" indent="0" algn="l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2544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2FE58E64-FB78-4BD6-A5E6-E6ABBD8390AF}" type="datetimeFigureOut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12.12.2023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F3AB4058-40C5-45E8-A88C-37B70801727F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57778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DA319D3C-A83D-4B08-AC9F-0D578EA6D558}" type="datetimeFigureOut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12.12.2023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762121D0-5158-43D1-8108-65F798346D8E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0049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4"/>
          <p:cNvSpPr>
            <a:spLocks noGrp="1"/>
          </p:cNvSpPr>
          <p:nvPr userDrawn="1">
            <p:ph type="sldNum" sz="quarter" idx="12"/>
          </p:nvPr>
        </p:nvSpPr>
        <p:spPr>
          <a:xfrm>
            <a:off x="15902" y="6469024"/>
            <a:ext cx="898498" cy="365125"/>
          </a:xfrm>
          <a:prstGeom prst="rect">
            <a:avLst/>
          </a:prstGeom>
        </p:spPr>
        <p:txBody>
          <a:bodyPr/>
          <a:lstStyle/>
          <a:p>
            <a:pPr defTabSz="844083" fontAlgn="auto">
              <a:spcBef>
                <a:spcPts val="0"/>
              </a:spcBef>
              <a:spcAft>
                <a:spcPts val="0"/>
              </a:spcAft>
            </a:pPr>
            <a:r>
              <a:rPr lang="tr-TR">
                <a:solidFill>
                  <a:prstClr val="black"/>
                </a:solidFill>
                <a:latin typeface="Calibri"/>
                <a:cs typeface="+mn-cs"/>
              </a:rPr>
              <a:t>Slayt  No </a:t>
            </a:r>
            <a:fld id="{5729A877-110F-45D6-97CF-4CA347A21BEF}" type="slidenum">
              <a:rPr lang="tr-TR" smtClean="0">
                <a:solidFill>
                  <a:prstClr val="black"/>
                </a:solidFill>
                <a:latin typeface="Calibri"/>
                <a:cs typeface="+mn-cs"/>
              </a:rPr>
              <a:pPr defTabSz="84408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tr-TR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13" name="11 Resim" descr="sagliklogo-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763001" y="6222706"/>
            <a:ext cx="366680" cy="635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5423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B7008-3442-48FC-8D5D-1BE2CA1AC2C0}" type="datetimeFigureOut">
              <a:rPr lang="tr-TR"/>
              <a:pPr>
                <a:defRPr/>
              </a:pPr>
              <a:t>12.12.2023</a:t>
            </a:fld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A46C41-A8D0-49D7-94E4-0BF4766FE2FF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630520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169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2204" indent="0" algn="r">
              <a:buNone/>
              <a:defRPr>
                <a:solidFill>
                  <a:schemeClr val="tx1"/>
                </a:solidFill>
              </a:defRPr>
            </a:lvl1pPr>
            <a:lvl2pPr marL="422041" indent="0" algn="ctr">
              <a:buNone/>
            </a:lvl2pPr>
            <a:lvl3pPr marL="844083" indent="0" algn="ctr">
              <a:buNone/>
            </a:lvl3pPr>
            <a:lvl4pPr marL="1266124" indent="0" algn="ctr">
              <a:buNone/>
            </a:lvl4pPr>
            <a:lvl5pPr marL="1688165" indent="0" algn="ctr">
              <a:buNone/>
            </a:lvl5pPr>
            <a:lvl6pPr marL="2110207" indent="0" algn="ctr">
              <a:buNone/>
            </a:lvl6pPr>
            <a:lvl7pPr marL="2532248" indent="0" algn="ctr">
              <a:buNone/>
            </a:lvl7pPr>
            <a:lvl8pPr marL="2954289" indent="0" algn="ctr">
              <a:buNone/>
            </a:lvl8pPr>
            <a:lvl9pPr marL="3376331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2FE58E64-FB78-4BD6-A5E6-E6ABBD8390AF}" type="datetimeFigureOut">
              <a:rPr lang="tr-TR" smtClean="0">
                <a:solidFill>
                  <a:srgbClr val="DBF5F9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12.12.2023</a:t>
            </a:fld>
            <a:endParaRPr lang="tr-TR">
              <a:solidFill>
                <a:srgbClr val="DBF5F9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DBF5F9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F3AB4058-40C5-45E8-A88C-37B70801727F}" type="slidenum">
              <a:rPr lang="tr-TR" smtClean="0">
                <a:solidFill>
                  <a:srgbClr val="DBF5F9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DBF5F9">
                  <a:shade val="90000"/>
                </a:srgb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73335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2FE58E64-FB78-4BD6-A5E6-E6ABBD8390AF}" type="datetimeFigureOut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12.12.2023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F3AB4058-40C5-45E8-A88C-37B70801727F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7911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169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031">
                <a:solidFill>
                  <a:schemeClr val="tx1"/>
                </a:solidFill>
              </a:defRPr>
            </a:lvl1pPr>
            <a:lvl2pPr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F7D6DA3B-EBF3-4F56-A3B9-E9AB9B028CC7}" type="datetimeFigureOut">
              <a:rPr lang="tr-TR" smtClean="0">
                <a:solidFill>
                  <a:srgbClr val="DBF5F9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12.12.2023</a:t>
            </a:fld>
            <a:endParaRPr lang="tr-TR">
              <a:solidFill>
                <a:srgbClr val="DBF5F9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DBF5F9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A386BBBF-AA5B-4DFC-898F-4C823D094CEC}" type="slidenum">
              <a:rPr lang="tr-TR" smtClean="0">
                <a:solidFill>
                  <a:srgbClr val="DBF5F9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DBF5F9">
                  <a:shade val="90000"/>
                </a:srgb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8090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400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400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2FE58E64-FB78-4BD6-A5E6-E6ABBD8390AF}" type="datetimeFigureOut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12.12.2023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F3AB4058-40C5-45E8-A88C-37B70801727F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94381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215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846" b="1"/>
            </a:lvl2pPr>
            <a:lvl3pPr>
              <a:buNone/>
              <a:defRPr sz="1662" b="1"/>
            </a:lvl3pPr>
            <a:lvl4pPr>
              <a:buNone/>
              <a:defRPr sz="1477" b="1"/>
            </a:lvl4pPr>
            <a:lvl5pPr>
              <a:buNone/>
              <a:defRPr sz="1477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215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846" b="1"/>
            </a:lvl2pPr>
            <a:lvl3pPr>
              <a:buNone/>
              <a:defRPr sz="1662" b="1"/>
            </a:lvl3pPr>
            <a:lvl4pPr>
              <a:buNone/>
              <a:defRPr sz="1477" b="1"/>
            </a:lvl4pPr>
            <a:lvl5pPr>
              <a:buNone/>
              <a:defRPr sz="1477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031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0"/>
            <a:ext cx="4041775" cy="3845720"/>
          </a:xfrm>
        </p:spPr>
        <p:txBody>
          <a:bodyPr tIns="0"/>
          <a:lstStyle>
            <a:lvl1pPr>
              <a:defRPr sz="2031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2FE58E64-FB78-4BD6-A5E6-E6ABBD8390AF}" type="datetimeFigureOut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12.12.2023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F3AB4058-40C5-45E8-A88C-37B70801727F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7854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616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2FE58E64-FB78-4BD6-A5E6-E6ABBD8390AF}" type="datetimeFigureOut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12.12.2023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F3AB4058-40C5-45E8-A88C-37B70801727F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57482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5645E4AF-0204-4D94-825F-05429F48FFC6}" type="datetimeFigureOut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12.12.2023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C4B8A6B1-2D4B-46E3-947D-D6DC16FFEC9F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04133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4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292"/>
            </a:lvl1pPr>
            <a:lvl2pPr indent="0" algn="l">
              <a:buNone/>
              <a:defRPr sz="1108"/>
            </a:lvl2pPr>
            <a:lvl3pPr indent="0" algn="l">
              <a:buNone/>
              <a:defRPr sz="923"/>
            </a:lvl3pPr>
            <a:lvl4pPr indent="0" algn="l">
              <a:buNone/>
              <a:defRPr sz="831"/>
            </a:lvl4pPr>
            <a:lvl5pPr indent="0" algn="l">
              <a:buNone/>
              <a:defRPr sz="83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1" y="1676400"/>
            <a:ext cx="5111750" cy="4572000"/>
          </a:xfrm>
        </p:spPr>
        <p:txBody>
          <a:bodyPr tIns="0"/>
          <a:lstStyle>
            <a:lvl1pPr>
              <a:defRPr sz="2585"/>
            </a:lvl1pPr>
            <a:lvl2pPr>
              <a:defRPr sz="2400"/>
            </a:lvl2pPr>
            <a:lvl3pPr>
              <a:defRPr sz="2215"/>
            </a:lvl3pPr>
            <a:lvl4pPr>
              <a:defRPr sz="1846"/>
            </a:lvl4pPr>
            <a:lvl5pPr>
              <a:defRPr sz="1662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95345163-3AD1-47CA-B0CA-9349F81A2B16}" type="datetimeFigureOut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12.12.2023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23040DB5-31DE-4754-B20E-210DBC63A39A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866645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1846" b="1">
                <a:solidFill>
                  <a:schemeClr val="tx2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31"/>
              </a:spcBef>
              <a:buFontTx/>
              <a:buNone/>
              <a:defRPr sz="1200"/>
            </a:lvl1pPr>
            <a:lvl2pPr>
              <a:defRPr sz="1108"/>
            </a:lvl2pPr>
            <a:lvl3pPr>
              <a:defRPr sz="923"/>
            </a:lvl3pPr>
            <a:lvl4pPr>
              <a:defRPr sz="831"/>
            </a:lvl4pPr>
            <a:lvl5pPr>
              <a:defRPr sz="83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0E87994A-53AE-45C1-A7ED-E98BC53CC300}" type="datetimeFigureOut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12.12.2023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pPr defTabSz="844083">
              <a:defRPr/>
            </a:pPr>
            <a:fld id="{10AC2C67-B339-4603-905C-5F6FDF9EF639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2954"/>
            </a:lvl1pPr>
          </a:lstStyle>
          <a:p>
            <a:r>
              <a:rPr kumimoji="0" lang="tr-TR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pPr marL="0" marR="0" lvl="0" indent="0" algn="l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pPr marL="0" marR="0" lvl="0" indent="0" algn="l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150642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2FE58E64-FB78-4BD6-A5E6-E6ABBD8390AF}" type="datetimeFigureOut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12.12.2023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F3AB4058-40C5-45E8-A88C-37B70801727F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993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CA082-5CF4-460A-A0D1-2BA751D415AD}" type="datetimeFigureOut">
              <a:rPr lang="tr-TR"/>
              <a:pPr>
                <a:defRPr/>
              </a:pPr>
              <a:t>12.12.2023</a:t>
            </a:fld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B157DB-777E-4889-93BC-3FE3B9EF74D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35446906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>
              <a:defRPr/>
            </a:pPr>
            <a:fld id="{DA319D3C-A83D-4B08-AC9F-0D578EA6D558}" type="datetimeFigureOut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12.12.2023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762121D0-5158-43D1-8108-65F798346D8E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35074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4"/>
          <p:cNvSpPr>
            <a:spLocks noGrp="1"/>
          </p:cNvSpPr>
          <p:nvPr userDrawn="1">
            <p:ph type="sldNum" sz="quarter" idx="12"/>
          </p:nvPr>
        </p:nvSpPr>
        <p:spPr>
          <a:xfrm>
            <a:off x="15902" y="6469024"/>
            <a:ext cx="898498" cy="365125"/>
          </a:xfrm>
          <a:prstGeom prst="rect">
            <a:avLst/>
          </a:prstGeom>
        </p:spPr>
        <p:txBody>
          <a:bodyPr/>
          <a:lstStyle/>
          <a:p>
            <a:pPr defTabSz="844083" fontAlgn="auto">
              <a:spcBef>
                <a:spcPts val="0"/>
              </a:spcBef>
              <a:spcAft>
                <a:spcPts val="0"/>
              </a:spcAft>
            </a:pPr>
            <a:r>
              <a:rPr lang="tr-TR">
                <a:solidFill>
                  <a:prstClr val="black"/>
                </a:solidFill>
                <a:latin typeface="Calibri"/>
                <a:cs typeface="+mn-cs"/>
              </a:rPr>
              <a:t>Slayt  No </a:t>
            </a:r>
            <a:fld id="{5729A877-110F-45D6-97CF-4CA347A21BEF}" type="slidenum">
              <a:rPr lang="tr-TR" smtClean="0">
                <a:solidFill>
                  <a:prstClr val="black"/>
                </a:solidFill>
                <a:latin typeface="Calibri"/>
                <a:cs typeface="+mn-cs"/>
              </a:rPr>
              <a:pPr defTabSz="84408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tr-TR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13" name="11 Resim" descr="sagliklogo-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763001" y="6222706"/>
            <a:ext cx="366680" cy="635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85190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263303-6D67-4BA2-9A96-171315429BB7}" type="slidenum"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6940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850C7E-AEDA-47E5-A3C2-6F7CA685A948}" type="slidenum"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6389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765333-E7FA-49F5-B409-EFB70D432B6D}" type="slidenum"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39066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681C9C-14C1-4EA9-A5B6-F21BFAFD3EFC}" type="slidenum"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107037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8BA114-9C1E-4073-B9C1-8D9513BCD9CA}" type="slidenum"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04296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41FFBD-F1C2-46E3-A4FA-4535B5AD9268}" type="slidenum"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481532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36229B-993F-464C-9368-9188C8E01BC1}" type="slidenum"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36596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AADC27-8C59-41A3-AA5C-6CCAB13F6DE6}" type="slidenum"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1929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A4436-4266-499D-8F48-604F69B54DFD}" type="datetimeFigureOut">
              <a:rPr lang="tr-TR"/>
              <a:pPr>
                <a:defRPr/>
              </a:pPr>
              <a:t>12.12.2023</a:t>
            </a:fld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7FB70B-2531-4A70-95C3-18EDB27F0869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52601565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CF8AD8-4ACC-428A-924F-D20E65575957}" type="slidenum"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8001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D9515F-43D5-41AF-8891-B8967ADC1857}" type="slidenum"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184828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23C121-1107-4D08-96C1-1E1D516C9C43}" type="slidenum"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38806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4411A1-AE3E-4256-A454-608175E06351}" type="slidenum"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966274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6B2044-5492-4C38-8B3B-69B9D314FEB3}" type="slidenum"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30369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263303-6D67-4BA2-9A96-171315429BB7}" type="slidenum"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547948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850C7E-AEDA-47E5-A3C2-6F7CA685A948}" type="slidenum"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717468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765333-E7FA-49F5-B409-EFB70D432B6D}" type="slidenum"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002305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681C9C-14C1-4EA9-A5B6-F21BFAFD3EFC}" type="slidenum"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047803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8BA114-9C1E-4073-B9C1-8D9513BCD9CA}" type="slidenum"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219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1A721-1670-4C9B-BA91-0DD80F721333}" type="datetimeFigureOut">
              <a:rPr lang="tr-TR"/>
              <a:pPr>
                <a:defRPr/>
              </a:pPr>
              <a:t>12.12.2023</a:t>
            </a:fld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894322-6A50-4FFB-9676-0DC61F34F5D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703859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41FFBD-F1C2-46E3-A4FA-4535B5AD9268}" type="slidenum"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64123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36229B-993F-464C-9368-9188C8E01BC1}" type="slidenum"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271345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AADC27-8C59-41A3-AA5C-6CCAB13F6DE6}" type="slidenum"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235572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CF8AD8-4ACC-428A-924F-D20E65575957}" type="slidenum"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95894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D9515F-43D5-41AF-8891-B8967ADC1857}" type="slidenum"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526373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23C121-1107-4D08-96C1-1E1D516C9C43}" type="slidenum"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395687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4411A1-AE3E-4256-A454-608175E06351}" type="slidenum"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57071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6B2044-5492-4C38-8B3B-69B9D314FEB3}" type="slidenum"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69487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263303-6D67-4BA2-9A96-171315429BB7}" type="slidenum"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7775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850C7E-AEDA-47E5-A3C2-6F7CA685A948}" type="slidenum"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981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90C09F0-5168-4746-8506-519C32B1C627}" type="datetimeFigureOut">
              <a:rPr lang="tr-TR"/>
              <a:pPr>
                <a:defRPr/>
              </a:pPr>
              <a:t>12.12.2023</a:t>
            </a:fld>
            <a:endParaRPr lang="tr-TR"/>
          </a:p>
        </p:txBody>
      </p:sp>
      <p:sp>
        <p:nvSpPr>
          <p:cNvPr id="159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59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DEB6F634-6CD2-4FC1-8A3F-B9215746842B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pPr marL="0" marR="0" lvl="0" indent="0" algn="l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pPr marL="0" marR="0" lvl="0" indent="0" algn="l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8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844083">
              <a:defRPr/>
            </a:pPr>
            <a:fld id="{2FE58E64-FB78-4BD6-A5E6-E6ABBD8390AF}" type="datetimeFigureOut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12.12.2023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8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844083"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8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844083">
              <a:defRPr/>
            </a:pPr>
            <a:fld id="{F3AB4058-40C5-45E8-A88C-37B70801727F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8440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8440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9412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</p:sldLayoutIdLst>
  <p:txStyles>
    <p:titleStyle>
      <a:lvl1pPr algn="l" rtl="0" eaLnBrk="1" latinLnBrk="0" hangingPunct="1">
        <a:spcBef>
          <a:spcPct val="0"/>
        </a:spcBef>
        <a:buNone/>
        <a:defRPr kumimoji="0" sz="4616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53225" indent="-253225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0858" indent="-227902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indent="-227902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939" kern="1200">
          <a:solidFill>
            <a:schemeClr val="tx1"/>
          </a:solidFill>
          <a:latin typeface="+mn-lt"/>
          <a:ea typeface="+mn-ea"/>
          <a:cs typeface="+mn-cs"/>
        </a:defRPr>
      </a:lvl3pPr>
      <a:lvl4pPr marL="1097307" indent="-194139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350532" indent="-194139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1603757" indent="-194139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1772574" indent="-168817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477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025798" indent="-168817" algn="l" rtl="0" eaLnBrk="1" latinLnBrk="0" hangingPunct="1">
        <a:spcBef>
          <a:spcPct val="20000"/>
        </a:spcBef>
        <a:buClr>
          <a:schemeClr val="tx2"/>
        </a:buClr>
        <a:buChar char="•"/>
        <a:defRPr kumimoji="0" sz="1477" kern="1200">
          <a:solidFill>
            <a:schemeClr val="tx1"/>
          </a:solidFill>
          <a:latin typeface="+mn-lt"/>
          <a:ea typeface="+mn-ea"/>
          <a:cs typeface="+mn-cs"/>
        </a:defRPr>
      </a:lvl8pPr>
      <a:lvl9pPr marL="2279023" indent="-168817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292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pPr marL="0" marR="0" lvl="0" indent="0" algn="l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pPr marL="0" marR="0" lvl="0" indent="0" algn="l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8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844083">
              <a:defRPr/>
            </a:pPr>
            <a:fld id="{2FE58E64-FB78-4BD6-A5E6-E6ABBD8390AF}" type="datetimeFigureOut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12.12.2023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8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844083"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8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844083">
              <a:defRPr/>
            </a:pPr>
            <a:fld id="{F3AB4058-40C5-45E8-A88C-37B70801727F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8440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8440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573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rtl="0" eaLnBrk="1" latinLnBrk="0" hangingPunct="1">
        <a:spcBef>
          <a:spcPct val="0"/>
        </a:spcBef>
        <a:buNone/>
        <a:defRPr kumimoji="0" sz="4616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53225" indent="-253225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0858" indent="-227902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indent="-227902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939" kern="1200">
          <a:solidFill>
            <a:schemeClr val="tx1"/>
          </a:solidFill>
          <a:latin typeface="+mn-lt"/>
          <a:ea typeface="+mn-ea"/>
          <a:cs typeface="+mn-cs"/>
        </a:defRPr>
      </a:lvl3pPr>
      <a:lvl4pPr marL="1097307" indent="-194139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350532" indent="-194139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1603757" indent="-194139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1772574" indent="-168817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477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025798" indent="-168817" algn="l" rtl="0" eaLnBrk="1" latinLnBrk="0" hangingPunct="1">
        <a:spcBef>
          <a:spcPct val="20000"/>
        </a:spcBef>
        <a:buClr>
          <a:schemeClr val="tx2"/>
        </a:buClr>
        <a:buChar char="•"/>
        <a:defRPr kumimoji="0" sz="1477" kern="1200">
          <a:solidFill>
            <a:schemeClr val="tx1"/>
          </a:solidFill>
          <a:latin typeface="+mn-lt"/>
          <a:ea typeface="+mn-ea"/>
          <a:cs typeface="+mn-cs"/>
        </a:defRPr>
      </a:lvl8pPr>
      <a:lvl9pPr marL="2279023" indent="-168817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292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pPr marL="0" marR="0" lvl="0" indent="0" algn="l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pPr marL="0" marR="0" lvl="0" indent="0" algn="l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8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844083">
              <a:defRPr/>
            </a:pPr>
            <a:fld id="{2FE58E64-FB78-4BD6-A5E6-E6ABBD8390AF}" type="datetimeFigureOut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12.12.2023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8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844083"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8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844083">
              <a:defRPr/>
            </a:pPr>
            <a:fld id="{F3AB4058-40C5-45E8-A88C-37B70801727F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8440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8440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1098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txStyles>
    <p:titleStyle>
      <a:lvl1pPr algn="l" rtl="0" eaLnBrk="1" latinLnBrk="0" hangingPunct="1">
        <a:spcBef>
          <a:spcPct val="0"/>
        </a:spcBef>
        <a:buNone/>
        <a:defRPr kumimoji="0" sz="4616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53225" indent="-253225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0858" indent="-227902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indent="-227902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939" kern="1200">
          <a:solidFill>
            <a:schemeClr val="tx1"/>
          </a:solidFill>
          <a:latin typeface="+mn-lt"/>
          <a:ea typeface="+mn-ea"/>
          <a:cs typeface="+mn-cs"/>
        </a:defRPr>
      </a:lvl3pPr>
      <a:lvl4pPr marL="1097307" indent="-194139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350532" indent="-194139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1603757" indent="-194139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1772574" indent="-168817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477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025798" indent="-168817" algn="l" rtl="0" eaLnBrk="1" latinLnBrk="0" hangingPunct="1">
        <a:spcBef>
          <a:spcPct val="20000"/>
        </a:spcBef>
        <a:buClr>
          <a:schemeClr val="tx2"/>
        </a:buClr>
        <a:buChar char="•"/>
        <a:defRPr kumimoji="0" sz="1477" kern="1200">
          <a:solidFill>
            <a:schemeClr val="tx1"/>
          </a:solidFill>
          <a:latin typeface="+mn-lt"/>
          <a:ea typeface="+mn-ea"/>
          <a:cs typeface="+mn-cs"/>
        </a:defRPr>
      </a:lvl8pPr>
      <a:lvl9pPr marL="2279023" indent="-168817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292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pPr marL="0" marR="0" lvl="0" indent="0" algn="l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pPr marL="0" marR="0" lvl="0" indent="0" algn="l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8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844083">
              <a:defRPr/>
            </a:pPr>
            <a:fld id="{2FE58E64-FB78-4BD6-A5E6-E6ABBD8390AF}" type="datetimeFigureOut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12.12.2023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8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844083"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8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844083">
              <a:defRPr/>
            </a:pPr>
            <a:fld id="{F3AB4058-40C5-45E8-A88C-37B70801727F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8440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8440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6848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</p:sldLayoutIdLst>
  <p:txStyles>
    <p:titleStyle>
      <a:lvl1pPr algn="l" rtl="0" eaLnBrk="1" latinLnBrk="0" hangingPunct="1">
        <a:spcBef>
          <a:spcPct val="0"/>
        </a:spcBef>
        <a:buNone/>
        <a:defRPr kumimoji="0" sz="4616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53225" indent="-253225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0858" indent="-227902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indent="-227902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939" kern="1200">
          <a:solidFill>
            <a:schemeClr val="tx1"/>
          </a:solidFill>
          <a:latin typeface="+mn-lt"/>
          <a:ea typeface="+mn-ea"/>
          <a:cs typeface="+mn-cs"/>
        </a:defRPr>
      </a:lvl3pPr>
      <a:lvl4pPr marL="1097307" indent="-194139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350532" indent="-194139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1603757" indent="-194139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1772574" indent="-168817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477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025798" indent="-168817" algn="l" rtl="0" eaLnBrk="1" latinLnBrk="0" hangingPunct="1">
        <a:spcBef>
          <a:spcPct val="20000"/>
        </a:spcBef>
        <a:buClr>
          <a:schemeClr val="tx2"/>
        </a:buClr>
        <a:buChar char="•"/>
        <a:defRPr kumimoji="0" sz="1477" kern="1200">
          <a:solidFill>
            <a:schemeClr val="tx1"/>
          </a:solidFill>
          <a:latin typeface="+mn-lt"/>
          <a:ea typeface="+mn-ea"/>
          <a:cs typeface="+mn-cs"/>
        </a:defRPr>
      </a:lvl8pPr>
      <a:lvl9pPr marL="2279023" indent="-168817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292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pPr marL="0" marR="0" lvl="0" indent="0" algn="l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pPr marL="0" marR="0" lvl="0" indent="0" algn="l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8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844083">
              <a:defRPr/>
            </a:pPr>
            <a:fld id="{2FE58E64-FB78-4BD6-A5E6-E6ABBD8390AF}" type="datetimeFigureOut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12.12.2023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8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844083"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8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844083">
              <a:defRPr/>
            </a:pPr>
            <a:fld id="{F3AB4058-40C5-45E8-A88C-37B70801727F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8440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8440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079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</p:sldLayoutIdLst>
  <p:txStyles>
    <p:titleStyle>
      <a:lvl1pPr algn="l" rtl="0" eaLnBrk="1" latinLnBrk="0" hangingPunct="1">
        <a:spcBef>
          <a:spcPct val="0"/>
        </a:spcBef>
        <a:buNone/>
        <a:defRPr kumimoji="0" sz="4616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53225" indent="-253225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0858" indent="-227902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indent="-227902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939" kern="1200">
          <a:solidFill>
            <a:schemeClr val="tx1"/>
          </a:solidFill>
          <a:latin typeface="+mn-lt"/>
          <a:ea typeface="+mn-ea"/>
          <a:cs typeface="+mn-cs"/>
        </a:defRPr>
      </a:lvl3pPr>
      <a:lvl4pPr marL="1097307" indent="-194139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350532" indent="-194139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1603757" indent="-194139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1772574" indent="-168817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477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025798" indent="-168817" algn="l" rtl="0" eaLnBrk="1" latinLnBrk="0" hangingPunct="1">
        <a:spcBef>
          <a:spcPct val="20000"/>
        </a:spcBef>
        <a:buClr>
          <a:schemeClr val="tx2"/>
        </a:buClr>
        <a:buChar char="•"/>
        <a:defRPr kumimoji="0" sz="1477" kern="1200">
          <a:solidFill>
            <a:schemeClr val="tx1"/>
          </a:solidFill>
          <a:latin typeface="+mn-lt"/>
          <a:ea typeface="+mn-ea"/>
          <a:cs typeface="+mn-cs"/>
        </a:defRPr>
      </a:lvl8pPr>
      <a:lvl9pPr marL="2279023" indent="-168817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292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08128A-DC7F-45DA-B23E-2323875114A5}" type="slidenum"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5680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  <p:sldLayoutId id="2147483965" r:id="rId12"/>
    <p:sldLayoutId id="2147483966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08128A-DC7F-45DA-B23E-2323875114A5}" type="slidenum"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9787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  <p:sldLayoutId id="2147483979" r:id="rId12"/>
    <p:sldLayoutId id="2147483980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08128A-DC7F-45DA-B23E-2323875114A5}" type="slidenum"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5646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  <p:sldLayoutId id="2147483993" r:id="rId12"/>
    <p:sldLayoutId id="2147483994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015331" y="2492896"/>
            <a:ext cx="5113338" cy="2209800"/>
          </a:xfrm>
        </p:spPr>
        <p:txBody>
          <a:bodyPr/>
          <a:lstStyle/>
          <a:p>
            <a:pPr eaLnBrk="1" hangingPunct="1"/>
            <a:r>
              <a:rPr lang="tr-TR" altLang="tr-TR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TÜBERKÜLOZ</a:t>
            </a:r>
          </a:p>
        </p:txBody>
      </p:sp>
      <p:sp>
        <p:nvSpPr>
          <p:cNvPr id="2051" name="Rectangle 7"/>
          <p:cNvSpPr>
            <a:spLocks noChangeArrowheads="1"/>
          </p:cNvSpPr>
          <p:nvPr/>
        </p:nvSpPr>
        <p:spPr bwMode="auto">
          <a:xfrm>
            <a:off x="2102294" y="404664"/>
            <a:ext cx="4752751" cy="1323439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T.C.</a:t>
            </a:r>
            <a:br>
              <a:rPr lang="tr-TR" altLang="tr-TR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alt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Sağlık Bakanlığı</a:t>
            </a:r>
            <a:br>
              <a:rPr lang="tr-TR" altLang="tr-TR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alt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Halk Sağlığı Genel Müdürlüğü</a:t>
            </a:r>
            <a:br>
              <a:rPr lang="tr-TR" altLang="tr-TR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alt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Tüberküloz Dairesi Başkanlığı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29190"/>
            <a:ext cx="1683310" cy="1743001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1" y="0"/>
            <a:ext cx="1988840" cy="19888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13453"/>
            <a:ext cx="8229600" cy="4191812"/>
          </a:xfrm>
          <a:solidFill>
            <a:srgbClr val="FFFFD9"/>
          </a:solidFill>
          <a:ln>
            <a:solidFill>
              <a:srgbClr val="000066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tr-TR" altLang="tr-TR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Ortama ait faktörler</a:t>
            </a:r>
          </a:p>
          <a:p>
            <a:pPr eaLnBrk="1" hangingPunct="1"/>
            <a:r>
              <a:rPr lang="tr-TR" altLang="tr-TR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 ve kapalı alanlarda bulaşma fazladır.</a:t>
            </a:r>
          </a:p>
          <a:p>
            <a:pPr eaLnBrk="1" hangingPunct="1"/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Ortamın havalandırılması basili seyreltir.</a:t>
            </a:r>
          </a:p>
          <a:p>
            <a:pPr eaLnBrk="1" hangingPunct="1"/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Havalandırma sisteminin aynı havayı HEPA filtreden geçirmeden ya da UV uygulamadan tekrar geri vermesi bulaşmayı artırır.</a:t>
            </a:r>
          </a:p>
          <a:p>
            <a:pPr eaLnBrk="1" hangingPunct="1"/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Ultraviyole ve güneş ışığı canlı basil sayısını azaltır.</a:t>
            </a:r>
          </a:p>
          <a:p>
            <a:pPr eaLnBrk="1" hangingPunct="1"/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Kaynağa yakın olma basil ile karşılaşma ihtimalini artırır (aile bireylerinde </a:t>
            </a:r>
            <a:r>
              <a:rPr lang="tr-TR" alt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latent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enfeksiyon ve hastalık, uzak temaslılara göre daha fazladır).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tr-TR" altLang="tr-TR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Bulaştırıcılığı Etkileyen Faktörler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816100"/>
            <a:ext cx="8229600" cy="4060825"/>
          </a:xfrm>
          <a:solidFill>
            <a:srgbClr val="FFFFD9"/>
          </a:solidFill>
          <a:ln>
            <a:solidFill>
              <a:srgbClr val="000066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tr-TR" altLang="tr-TR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Hedef kişiye ait faktörler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tr-TR" altLang="tr-TR" sz="2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Hastalığa/basile kişisel direnç (önceki hastalık, koruyucu tedavi, BCG, TB dışı </a:t>
            </a:r>
            <a:r>
              <a:rPr lang="tr-TR" alt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mikobakteri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enfeksiyonları) bulaşmayı azaltır.</a:t>
            </a:r>
          </a:p>
          <a:p>
            <a:pPr eaLnBrk="1" hangingPunct="1"/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Hastalanmayı artıran durumlar ve diğer hastalıklar bulaşmayı artırabilir.</a:t>
            </a:r>
          </a:p>
          <a:p>
            <a:pPr eaLnBrk="1" hangingPunct="1"/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Basil kaynağı (aktif TB hastası) ile birlikte geçirilen süre artınca bulaşma artar.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tr-TR" altLang="tr-TR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Bulaştırıcılığı Etkileyen Faktörler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ChangeArrowheads="1"/>
          </p:cNvSpPr>
          <p:nvPr/>
        </p:nvSpPr>
        <p:spPr bwMode="auto">
          <a:xfrm>
            <a:off x="762000" y="1447800"/>
            <a:ext cx="8077200" cy="29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tr-TR" sz="2800">
              <a:solidFill>
                <a:srgbClr val="FFFF00"/>
              </a:solidFill>
              <a:latin typeface="Verdana" panose="020B060403050404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US" altLang="tr-TR" sz="2800">
              <a:solidFill>
                <a:srgbClr val="FFFF00"/>
              </a:solidFill>
              <a:latin typeface="Verdana" panose="020B060403050404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US" altLang="tr-TR" sz="2800">
              <a:solidFill>
                <a:srgbClr val="FFFF00"/>
              </a:solidFill>
              <a:latin typeface="Verdana" panose="020B060403050404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US" altLang="tr-TR" sz="2800">
              <a:solidFill>
                <a:srgbClr val="FFFF00"/>
              </a:solidFill>
              <a:latin typeface="Verdana" panose="020B060403050404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US" altLang="tr-TR" sz="2000">
              <a:solidFill>
                <a:srgbClr val="FFFF00"/>
              </a:solidFill>
              <a:latin typeface="Verdana" panose="020B0604030504040204" pitchFamily="34" charset="0"/>
            </a:endParaRPr>
          </a:p>
        </p:txBody>
      </p:sp>
      <p:sp>
        <p:nvSpPr>
          <p:cNvPr id="14339" name="Rectangle 1027"/>
          <p:cNvSpPr>
            <a:spLocks noChangeArrowheads="1"/>
          </p:cNvSpPr>
          <p:nvPr/>
        </p:nvSpPr>
        <p:spPr bwMode="auto">
          <a:xfrm>
            <a:off x="2268538" y="981075"/>
            <a:ext cx="496728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tr-TR" sz="2400" dirty="0" err="1">
                <a:solidFill>
                  <a:srgbClr val="000066"/>
                </a:solidFill>
              </a:rPr>
              <a:t>Suya</a:t>
            </a:r>
            <a:r>
              <a:rPr lang="en-GB" altLang="tr-TR" sz="2400" dirty="0">
                <a:solidFill>
                  <a:srgbClr val="000066"/>
                </a:solidFill>
              </a:rPr>
              <a:t> </a:t>
            </a:r>
            <a:r>
              <a:rPr lang="en-GB" altLang="tr-TR" sz="2400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düşen</a:t>
            </a:r>
            <a:r>
              <a:rPr lang="en-GB" altLang="tr-TR" sz="2400" dirty="0">
                <a:solidFill>
                  <a:srgbClr val="000066"/>
                </a:solidFill>
              </a:rPr>
              <a:t> </a:t>
            </a:r>
            <a:r>
              <a:rPr lang="en-GB" altLang="tr-TR" sz="2400" dirty="0" err="1">
                <a:solidFill>
                  <a:srgbClr val="000066"/>
                </a:solidFill>
              </a:rPr>
              <a:t>taş</a:t>
            </a:r>
            <a:r>
              <a:rPr lang="en-GB" altLang="tr-TR" sz="2400" dirty="0">
                <a:solidFill>
                  <a:srgbClr val="000066"/>
                </a:solidFill>
              </a:rPr>
              <a:t> </a:t>
            </a:r>
            <a:r>
              <a:rPr lang="en-GB" altLang="tr-TR" sz="2400" dirty="0" err="1">
                <a:solidFill>
                  <a:srgbClr val="000066"/>
                </a:solidFill>
              </a:rPr>
              <a:t>prensibi</a:t>
            </a:r>
            <a:r>
              <a:rPr lang="en-GB" altLang="tr-TR" sz="2400" dirty="0">
                <a:solidFill>
                  <a:srgbClr val="000066"/>
                </a:solidFill>
              </a:rPr>
              <a:t>*</a:t>
            </a:r>
            <a:endParaRPr lang="en-GB" altLang="tr-TR" sz="2400" dirty="0"/>
          </a:p>
        </p:txBody>
      </p:sp>
      <p:sp>
        <p:nvSpPr>
          <p:cNvPr id="14340" name="Oval 1029"/>
          <p:cNvSpPr>
            <a:spLocks noChangeArrowheads="1"/>
          </p:cNvSpPr>
          <p:nvPr/>
        </p:nvSpPr>
        <p:spPr bwMode="auto">
          <a:xfrm>
            <a:off x="3962400" y="31242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990033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tr-TR" sz="2000" dirty="0" err="1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Kaynak</a:t>
            </a:r>
            <a:endParaRPr lang="en-GB" altLang="tr-TR" sz="2000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tr-TR" sz="2000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hasta</a:t>
            </a:r>
            <a:endParaRPr lang="en-GB" altLang="tr-TR" sz="20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41" name="Oval 1030"/>
          <p:cNvSpPr>
            <a:spLocks noChangeArrowheads="1"/>
          </p:cNvSpPr>
          <p:nvPr/>
        </p:nvSpPr>
        <p:spPr bwMode="auto">
          <a:xfrm>
            <a:off x="3429000" y="2590800"/>
            <a:ext cx="1981200" cy="20574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42" name="Oval 1031"/>
          <p:cNvSpPr>
            <a:spLocks noChangeArrowheads="1"/>
          </p:cNvSpPr>
          <p:nvPr/>
        </p:nvSpPr>
        <p:spPr bwMode="auto">
          <a:xfrm>
            <a:off x="2667000" y="2133600"/>
            <a:ext cx="3810000" cy="3276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43" name="Oval 1032"/>
          <p:cNvSpPr>
            <a:spLocks noChangeArrowheads="1"/>
          </p:cNvSpPr>
          <p:nvPr/>
        </p:nvSpPr>
        <p:spPr bwMode="auto">
          <a:xfrm>
            <a:off x="1908175" y="1341438"/>
            <a:ext cx="5943600" cy="5029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44" name="Text Box 1033"/>
          <p:cNvSpPr txBox="1">
            <a:spLocks noChangeArrowheads="1"/>
          </p:cNvSpPr>
          <p:nvPr/>
        </p:nvSpPr>
        <p:spPr bwMode="auto">
          <a:xfrm>
            <a:off x="3733800" y="2743200"/>
            <a:ext cx="766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Aile</a:t>
            </a:r>
          </a:p>
        </p:txBody>
      </p:sp>
      <p:sp>
        <p:nvSpPr>
          <p:cNvPr id="14345" name="Text Box 1034"/>
          <p:cNvSpPr txBox="1">
            <a:spLocks noChangeArrowheads="1"/>
          </p:cNvSpPr>
          <p:nvPr/>
        </p:nvSpPr>
        <p:spPr bwMode="auto">
          <a:xfrm>
            <a:off x="3276600" y="4724400"/>
            <a:ext cx="2514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Akraba, arkadaş</a:t>
            </a:r>
          </a:p>
        </p:txBody>
      </p:sp>
      <p:sp>
        <p:nvSpPr>
          <p:cNvPr id="14346" name="Text Box 1035"/>
          <p:cNvSpPr txBox="1">
            <a:spLocks noChangeArrowheads="1"/>
          </p:cNvSpPr>
          <p:nvPr/>
        </p:nvSpPr>
        <p:spPr bwMode="auto">
          <a:xfrm>
            <a:off x="3733800" y="1676400"/>
            <a:ext cx="259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Rastlantısal temaslı</a:t>
            </a:r>
          </a:p>
        </p:txBody>
      </p:sp>
      <p:sp>
        <p:nvSpPr>
          <p:cNvPr id="14347" name="Text Box 1036"/>
          <p:cNvSpPr txBox="1">
            <a:spLocks noChangeArrowheads="1"/>
          </p:cNvSpPr>
          <p:nvPr/>
        </p:nvSpPr>
        <p:spPr bwMode="auto">
          <a:xfrm>
            <a:off x="6948488" y="6237288"/>
            <a:ext cx="1368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tr-TR" sz="1400" i="1" dirty="0">
                <a:latin typeface="Calibri" panose="020F0502020204030204" pitchFamily="34" charset="0"/>
                <a:cs typeface="Calibri" panose="020F0502020204030204" pitchFamily="34" charset="0"/>
              </a:rPr>
              <a:t>* Veen 1992</a:t>
            </a:r>
            <a:endParaRPr lang="tr-TR" altLang="tr-TR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48" name="Oval 1037"/>
          <p:cNvSpPr>
            <a:spLocks noChangeArrowheads="1"/>
          </p:cNvSpPr>
          <p:nvPr/>
        </p:nvSpPr>
        <p:spPr bwMode="auto">
          <a:xfrm>
            <a:off x="3657600" y="37338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49" name="Oval 1038"/>
          <p:cNvSpPr>
            <a:spLocks noChangeArrowheads="1"/>
          </p:cNvSpPr>
          <p:nvPr/>
        </p:nvSpPr>
        <p:spPr bwMode="auto">
          <a:xfrm>
            <a:off x="3810000" y="4191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50" name="Oval 1039"/>
          <p:cNvSpPr>
            <a:spLocks noChangeArrowheads="1"/>
          </p:cNvSpPr>
          <p:nvPr/>
        </p:nvSpPr>
        <p:spPr bwMode="auto">
          <a:xfrm>
            <a:off x="4572000" y="2819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51" name="Oval 1040"/>
          <p:cNvSpPr>
            <a:spLocks noChangeArrowheads="1"/>
          </p:cNvSpPr>
          <p:nvPr/>
        </p:nvSpPr>
        <p:spPr bwMode="auto">
          <a:xfrm>
            <a:off x="4572000" y="4191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52" name="Oval 1041"/>
          <p:cNvSpPr>
            <a:spLocks noChangeArrowheads="1"/>
          </p:cNvSpPr>
          <p:nvPr/>
        </p:nvSpPr>
        <p:spPr bwMode="auto">
          <a:xfrm>
            <a:off x="5105400" y="37338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53" name="Oval 1042"/>
          <p:cNvSpPr>
            <a:spLocks noChangeArrowheads="1"/>
          </p:cNvSpPr>
          <p:nvPr/>
        </p:nvSpPr>
        <p:spPr bwMode="auto">
          <a:xfrm>
            <a:off x="3708400" y="3429000"/>
            <a:ext cx="152400" cy="1524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54" name="Oval 1043"/>
          <p:cNvSpPr>
            <a:spLocks noChangeArrowheads="1"/>
          </p:cNvSpPr>
          <p:nvPr/>
        </p:nvSpPr>
        <p:spPr bwMode="auto">
          <a:xfrm>
            <a:off x="5029200" y="41148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55" name="Oval 1044"/>
          <p:cNvSpPr>
            <a:spLocks noChangeArrowheads="1"/>
          </p:cNvSpPr>
          <p:nvPr/>
        </p:nvSpPr>
        <p:spPr bwMode="auto">
          <a:xfrm>
            <a:off x="5105400" y="32766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56" name="Oval 1045"/>
          <p:cNvSpPr>
            <a:spLocks noChangeArrowheads="1"/>
          </p:cNvSpPr>
          <p:nvPr/>
        </p:nvSpPr>
        <p:spPr bwMode="auto">
          <a:xfrm>
            <a:off x="3995738" y="3933825"/>
            <a:ext cx="152400" cy="1524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57" name="Oval 1046"/>
          <p:cNvSpPr>
            <a:spLocks noChangeArrowheads="1"/>
          </p:cNvSpPr>
          <p:nvPr/>
        </p:nvSpPr>
        <p:spPr bwMode="auto">
          <a:xfrm>
            <a:off x="4191000" y="4267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58" name="Oval 1047"/>
          <p:cNvSpPr>
            <a:spLocks noChangeArrowheads="1"/>
          </p:cNvSpPr>
          <p:nvPr/>
        </p:nvSpPr>
        <p:spPr bwMode="auto">
          <a:xfrm>
            <a:off x="5181600" y="4572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59" name="Oval 1048"/>
          <p:cNvSpPr>
            <a:spLocks noChangeArrowheads="1"/>
          </p:cNvSpPr>
          <p:nvPr/>
        </p:nvSpPr>
        <p:spPr bwMode="auto">
          <a:xfrm>
            <a:off x="2895600" y="37338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60" name="Oval 1049"/>
          <p:cNvSpPr>
            <a:spLocks noChangeArrowheads="1"/>
          </p:cNvSpPr>
          <p:nvPr/>
        </p:nvSpPr>
        <p:spPr bwMode="auto">
          <a:xfrm>
            <a:off x="5867400" y="4191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61" name="Oval 1050"/>
          <p:cNvSpPr>
            <a:spLocks noChangeArrowheads="1"/>
          </p:cNvSpPr>
          <p:nvPr/>
        </p:nvSpPr>
        <p:spPr bwMode="auto">
          <a:xfrm>
            <a:off x="5562600" y="2743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62" name="Oval 1051"/>
          <p:cNvSpPr>
            <a:spLocks noChangeArrowheads="1"/>
          </p:cNvSpPr>
          <p:nvPr/>
        </p:nvSpPr>
        <p:spPr bwMode="auto">
          <a:xfrm>
            <a:off x="3276600" y="25908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63" name="Oval 1052"/>
          <p:cNvSpPr>
            <a:spLocks noChangeArrowheads="1"/>
          </p:cNvSpPr>
          <p:nvPr/>
        </p:nvSpPr>
        <p:spPr bwMode="auto">
          <a:xfrm>
            <a:off x="4419600" y="22098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64" name="Oval 1053"/>
          <p:cNvSpPr>
            <a:spLocks noChangeArrowheads="1"/>
          </p:cNvSpPr>
          <p:nvPr/>
        </p:nvSpPr>
        <p:spPr bwMode="auto">
          <a:xfrm>
            <a:off x="3200400" y="44958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65" name="Oval 1054"/>
          <p:cNvSpPr>
            <a:spLocks noChangeArrowheads="1"/>
          </p:cNvSpPr>
          <p:nvPr/>
        </p:nvSpPr>
        <p:spPr bwMode="auto">
          <a:xfrm>
            <a:off x="6629400" y="51054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66" name="Oval 1055"/>
          <p:cNvSpPr>
            <a:spLocks noChangeArrowheads="1"/>
          </p:cNvSpPr>
          <p:nvPr/>
        </p:nvSpPr>
        <p:spPr bwMode="auto">
          <a:xfrm>
            <a:off x="6096000" y="3429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67" name="Oval 1056"/>
          <p:cNvSpPr>
            <a:spLocks noChangeArrowheads="1"/>
          </p:cNvSpPr>
          <p:nvPr/>
        </p:nvSpPr>
        <p:spPr bwMode="auto">
          <a:xfrm>
            <a:off x="5562600" y="3429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68" name="Oval 1057"/>
          <p:cNvSpPr>
            <a:spLocks noChangeArrowheads="1"/>
          </p:cNvSpPr>
          <p:nvPr/>
        </p:nvSpPr>
        <p:spPr bwMode="auto">
          <a:xfrm>
            <a:off x="4419600" y="51816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69" name="Oval 1058"/>
          <p:cNvSpPr>
            <a:spLocks noChangeArrowheads="1"/>
          </p:cNvSpPr>
          <p:nvPr/>
        </p:nvSpPr>
        <p:spPr bwMode="auto">
          <a:xfrm>
            <a:off x="3505200" y="5410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70" name="Oval 1059"/>
          <p:cNvSpPr>
            <a:spLocks noChangeArrowheads="1"/>
          </p:cNvSpPr>
          <p:nvPr/>
        </p:nvSpPr>
        <p:spPr bwMode="auto">
          <a:xfrm>
            <a:off x="7391400" y="43434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71" name="Oval 1060"/>
          <p:cNvSpPr>
            <a:spLocks noChangeArrowheads="1"/>
          </p:cNvSpPr>
          <p:nvPr/>
        </p:nvSpPr>
        <p:spPr bwMode="auto">
          <a:xfrm>
            <a:off x="6172200" y="24384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72" name="Oval 1061"/>
          <p:cNvSpPr>
            <a:spLocks noChangeArrowheads="1"/>
          </p:cNvSpPr>
          <p:nvPr/>
        </p:nvSpPr>
        <p:spPr bwMode="auto">
          <a:xfrm>
            <a:off x="3048000" y="1905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73" name="Oval 1062"/>
          <p:cNvSpPr>
            <a:spLocks noChangeArrowheads="1"/>
          </p:cNvSpPr>
          <p:nvPr/>
        </p:nvSpPr>
        <p:spPr bwMode="auto">
          <a:xfrm>
            <a:off x="4876800" y="5791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74" name="Oval 1063"/>
          <p:cNvSpPr>
            <a:spLocks noChangeArrowheads="1"/>
          </p:cNvSpPr>
          <p:nvPr/>
        </p:nvSpPr>
        <p:spPr bwMode="auto">
          <a:xfrm>
            <a:off x="2514600" y="48006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75" name="Oval 1064"/>
          <p:cNvSpPr>
            <a:spLocks noChangeArrowheads="1"/>
          </p:cNvSpPr>
          <p:nvPr/>
        </p:nvSpPr>
        <p:spPr bwMode="auto">
          <a:xfrm>
            <a:off x="2133600" y="28194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76" name="Oval 1065"/>
          <p:cNvSpPr>
            <a:spLocks noChangeArrowheads="1"/>
          </p:cNvSpPr>
          <p:nvPr/>
        </p:nvSpPr>
        <p:spPr bwMode="auto">
          <a:xfrm>
            <a:off x="6705600" y="4191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77" name="Oval 1066"/>
          <p:cNvSpPr>
            <a:spLocks noChangeArrowheads="1"/>
          </p:cNvSpPr>
          <p:nvPr/>
        </p:nvSpPr>
        <p:spPr bwMode="auto">
          <a:xfrm>
            <a:off x="7086600" y="28956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78" name="Oval 1067"/>
          <p:cNvSpPr>
            <a:spLocks noChangeArrowheads="1"/>
          </p:cNvSpPr>
          <p:nvPr/>
        </p:nvSpPr>
        <p:spPr bwMode="auto">
          <a:xfrm>
            <a:off x="1752600" y="16764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79" name="Oval 1068"/>
          <p:cNvSpPr>
            <a:spLocks noChangeArrowheads="1"/>
          </p:cNvSpPr>
          <p:nvPr/>
        </p:nvSpPr>
        <p:spPr bwMode="auto">
          <a:xfrm>
            <a:off x="990600" y="3429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80" name="Oval 1069"/>
          <p:cNvSpPr>
            <a:spLocks noChangeArrowheads="1"/>
          </p:cNvSpPr>
          <p:nvPr/>
        </p:nvSpPr>
        <p:spPr bwMode="auto">
          <a:xfrm>
            <a:off x="533400" y="1524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81" name="Oval 1071"/>
          <p:cNvSpPr>
            <a:spLocks noChangeArrowheads="1"/>
          </p:cNvSpPr>
          <p:nvPr/>
        </p:nvSpPr>
        <p:spPr bwMode="auto">
          <a:xfrm>
            <a:off x="8458200" y="58674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82" name="Oval 1072"/>
          <p:cNvSpPr>
            <a:spLocks noChangeArrowheads="1"/>
          </p:cNvSpPr>
          <p:nvPr/>
        </p:nvSpPr>
        <p:spPr bwMode="auto">
          <a:xfrm>
            <a:off x="8153400" y="43434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83" name="Oval 1073"/>
          <p:cNvSpPr>
            <a:spLocks noChangeArrowheads="1"/>
          </p:cNvSpPr>
          <p:nvPr/>
        </p:nvSpPr>
        <p:spPr bwMode="auto">
          <a:xfrm>
            <a:off x="1116013" y="4581525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84" name="Oval 1074"/>
          <p:cNvSpPr>
            <a:spLocks noChangeArrowheads="1"/>
          </p:cNvSpPr>
          <p:nvPr/>
        </p:nvSpPr>
        <p:spPr bwMode="auto">
          <a:xfrm>
            <a:off x="2700338" y="1484313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85" name="Oval 1075"/>
          <p:cNvSpPr>
            <a:spLocks noChangeArrowheads="1"/>
          </p:cNvSpPr>
          <p:nvPr/>
        </p:nvSpPr>
        <p:spPr bwMode="auto">
          <a:xfrm>
            <a:off x="5029200" y="2286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86" name="Oval 1076"/>
          <p:cNvSpPr>
            <a:spLocks noChangeArrowheads="1"/>
          </p:cNvSpPr>
          <p:nvPr/>
        </p:nvSpPr>
        <p:spPr bwMode="auto">
          <a:xfrm>
            <a:off x="3810000" y="5715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87" name="Oval 1077"/>
          <p:cNvSpPr>
            <a:spLocks noChangeArrowheads="1"/>
          </p:cNvSpPr>
          <p:nvPr/>
        </p:nvSpPr>
        <p:spPr bwMode="auto">
          <a:xfrm>
            <a:off x="7451725" y="5876925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88" name="Oval 1078"/>
          <p:cNvSpPr>
            <a:spLocks noChangeArrowheads="1"/>
          </p:cNvSpPr>
          <p:nvPr/>
        </p:nvSpPr>
        <p:spPr bwMode="auto">
          <a:xfrm>
            <a:off x="5181600" y="25908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89" name="Oval 1079"/>
          <p:cNvSpPr>
            <a:spLocks noChangeArrowheads="1"/>
          </p:cNvSpPr>
          <p:nvPr/>
        </p:nvSpPr>
        <p:spPr bwMode="auto">
          <a:xfrm>
            <a:off x="3200400" y="32766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90" name="Oval 1080"/>
          <p:cNvSpPr>
            <a:spLocks noChangeArrowheads="1"/>
          </p:cNvSpPr>
          <p:nvPr/>
        </p:nvSpPr>
        <p:spPr bwMode="auto">
          <a:xfrm>
            <a:off x="2971800" y="29718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91" name="Oval 1081"/>
          <p:cNvSpPr>
            <a:spLocks noChangeArrowheads="1"/>
          </p:cNvSpPr>
          <p:nvPr/>
        </p:nvSpPr>
        <p:spPr bwMode="auto">
          <a:xfrm>
            <a:off x="5791200" y="4648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92" name="Oval 1082"/>
          <p:cNvSpPr>
            <a:spLocks noChangeArrowheads="1"/>
          </p:cNvSpPr>
          <p:nvPr/>
        </p:nvSpPr>
        <p:spPr bwMode="auto">
          <a:xfrm>
            <a:off x="2743200" y="41148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93" name="Oval 1083"/>
          <p:cNvSpPr>
            <a:spLocks noChangeArrowheads="1"/>
          </p:cNvSpPr>
          <p:nvPr/>
        </p:nvSpPr>
        <p:spPr bwMode="auto">
          <a:xfrm>
            <a:off x="4038600" y="24384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94" name="Oval 1084"/>
          <p:cNvSpPr>
            <a:spLocks noChangeArrowheads="1"/>
          </p:cNvSpPr>
          <p:nvPr/>
        </p:nvSpPr>
        <p:spPr bwMode="auto">
          <a:xfrm>
            <a:off x="5410200" y="3886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95" name="Oval 1085"/>
          <p:cNvSpPr>
            <a:spLocks noChangeArrowheads="1"/>
          </p:cNvSpPr>
          <p:nvPr/>
        </p:nvSpPr>
        <p:spPr bwMode="auto">
          <a:xfrm>
            <a:off x="34290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96" name="Oval 1086"/>
          <p:cNvSpPr>
            <a:spLocks noChangeArrowheads="1"/>
          </p:cNvSpPr>
          <p:nvPr/>
        </p:nvSpPr>
        <p:spPr bwMode="auto">
          <a:xfrm>
            <a:off x="5943600" y="3886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97" name="Oval 1087"/>
          <p:cNvSpPr>
            <a:spLocks noChangeArrowheads="1"/>
          </p:cNvSpPr>
          <p:nvPr/>
        </p:nvSpPr>
        <p:spPr bwMode="auto">
          <a:xfrm>
            <a:off x="6629400" y="3429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98" name="Oval 1088"/>
          <p:cNvSpPr>
            <a:spLocks noChangeArrowheads="1"/>
          </p:cNvSpPr>
          <p:nvPr/>
        </p:nvSpPr>
        <p:spPr bwMode="auto">
          <a:xfrm>
            <a:off x="3124200" y="2362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99" name="Oval 1089"/>
          <p:cNvSpPr>
            <a:spLocks noChangeArrowheads="1"/>
          </p:cNvSpPr>
          <p:nvPr/>
        </p:nvSpPr>
        <p:spPr bwMode="auto">
          <a:xfrm>
            <a:off x="2209800" y="3810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400" name="Oval 1090"/>
          <p:cNvSpPr>
            <a:spLocks noChangeArrowheads="1"/>
          </p:cNvSpPr>
          <p:nvPr/>
        </p:nvSpPr>
        <p:spPr bwMode="auto">
          <a:xfrm>
            <a:off x="2667000" y="5334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401" name="Oval 1091"/>
          <p:cNvSpPr>
            <a:spLocks noChangeArrowheads="1"/>
          </p:cNvSpPr>
          <p:nvPr/>
        </p:nvSpPr>
        <p:spPr bwMode="auto">
          <a:xfrm>
            <a:off x="5715000" y="5715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402" name="Oval 1092"/>
          <p:cNvSpPr>
            <a:spLocks noChangeArrowheads="1"/>
          </p:cNvSpPr>
          <p:nvPr/>
        </p:nvSpPr>
        <p:spPr bwMode="auto">
          <a:xfrm>
            <a:off x="6629400" y="21336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403" name="Oval 1093"/>
          <p:cNvSpPr>
            <a:spLocks noChangeArrowheads="1"/>
          </p:cNvSpPr>
          <p:nvPr/>
        </p:nvSpPr>
        <p:spPr bwMode="auto">
          <a:xfrm>
            <a:off x="7086600" y="48006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404" name="Oval 1094"/>
          <p:cNvSpPr>
            <a:spLocks noChangeArrowheads="1"/>
          </p:cNvSpPr>
          <p:nvPr/>
        </p:nvSpPr>
        <p:spPr bwMode="auto">
          <a:xfrm>
            <a:off x="6019800" y="48768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405" name="Oval 1095"/>
          <p:cNvSpPr>
            <a:spLocks noChangeArrowheads="1"/>
          </p:cNvSpPr>
          <p:nvPr/>
        </p:nvSpPr>
        <p:spPr bwMode="auto">
          <a:xfrm>
            <a:off x="75438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406" name="Oval 1096"/>
          <p:cNvSpPr>
            <a:spLocks noChangeArrowheads="1"/>
          </p:cNvSpPr>
          <p:nvPr/>
        </p:nvSpPr>
        <p:spPr bwMode="auto">
          <a:xfrm>
            <a:off x="6324600" y="5791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407" name="Oval 1097"/>
          <p:cNvSpPr>
            <a:spLocks noChangeArrowheads="1"/>
          </p:cNvSpPr>
          <p:nvPr/>
        </p:nvSpPr>
        <p:spPr bwMode="auto">
          <a:xfrm>
            <a:off x="2484438" y="3284538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408" name="Oval 1098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409" name="Oval 1099"/>
          <p:cNvSpPr>
            <a:spLocks noChangeArrowheads="1"/>
          </p:cNvSpPr>
          <p:nvPr/>
        </p:nvSpPr>
        <p:spPr bwMode="auto">
          <a:xfrm>
            <a:off x="6400800" y="28956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410" name="Oval 1100"/>
          <p:cNvSpPr>
            <a:spLocks noChangeArrowheads="1"/>
          </p:cNvSpPr>
          <p:nvPr/>
        </p:nvSpPr>
        <p:spPr bwMode="auto">
          <a:xfrm>
            <a:off x="2133600" y="4191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411" name="Oval 1101"/>
          <p:cNvSpPr>
            <a:spLocks noChangeArrowheads="1"/>
          </p:cNvSpPr>
          <p:nvPr/>
        </p:nvSpPr>
        <p:spPr bwMode="auto">
          <a:xfrm>
            <a:off x="6858000" y="5410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412" name="Oval 1102"/>
          <p:cNvSpPr>
            <a:spLocks noChangeArrowheads="1"/>
          </p:cNvSpPr>
          <p:nvPr/>
        </p:nvSpPr>
        <p:spPr bwMode="auto">
          <a:xfrm>
            <a:off x="5486400" y="52578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413" name="Oval 1103"/>
          <p:cNvSpPr>
            <a:spLocks noChangeArrowheads="1"/>
          </p:cNvSpPr>
          <p:nvPr/>
        </p:nvSpPr>
        <p:spPr bwMode="auto">
          <a:xfrm>
            <a:off x="7812088" y="1341438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414" name="Oval 1104"/>
          <p:cNvSpPr>
            <a:spLocks noChangeArrowheads="1"/>
          </p:cNvSpPr>
          <p:nvPr/>
        </p:nvSpPr>
        <p:spPr bwMode="auto">
          <a:xfrm>
            <a:off x="3200400" y="5791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415" name="Oval 1105"/>
          <p:cNvSpPr>
            <a:spLocks noChangeArrowheads="1"/>
          </p:cNvSpPr>
          <p:nvPr/>
        </p:nvSpPr>
        <p:spPr bwMode="auto">
          <a:xfrm>
            <a:off x="1371600" y="25908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416" name="Oval 1106"/>
          <p:cNvSpPr>
            <a:spLocks noChangeArrowheads="1"/>
          </p:cNvSpPr>
          <p:nvPr/>
        </p:nvSpPr>
        <p:spPr bwMode="auto">
          <a:xfrm>
            <a:off x="323850" y="5805488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417" name="Oval 1107"/>
          <p:cNvSpPr>
            <a:spLocks noChangeArrowheads="1"/>
          </p:cNvSpPr>
          <p:nvPr/>
        </p:nvSpPr>
        <p:spPr bwMode="auto">
          <a:xfrm>
            <a:off x="8534400" y="25908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418" name="Oval 1108"/>
          <p:cNvSpPr>
            <a:spLocks noChangeArrowheads="1"/>
          </p:cNvSpPr>
          <p:nvPr/>
        </p:nvSpPr>
        <p:spPr bwMode="auto">
          <a:xfrm>
            <a:off x="6443663" y="1341438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419" name="Oval 1109"/>
          <p:cNvSpPr>
            <a:spLocks noChangeArrowheads="1"/>
          </p:cNvSpPr>
          <p:nvPr/>
        </p:nvSpPr>
        <p:spPr bwMode="auto">
          <a:xfrm>
            <a:off x="3419475" y="638175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420" name="Oval 1110"/>
          <p:cNvSpPr>
            <a:spLocks noChangeArrowheads="1"/>
          </p:cNvSpPr>
          <p:nvPr/>
        </p:nvSpPr>
        <p:spPr bwMode="auto">
          <a:xfrm>
            <a:off x="304800" y="4191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421" name="Oval 1111"/>
          <p:cNvSpPr>
            <a:spLocks noChangeArrowheads="1"/>
          </p:cNvSpPr>
          <p:nvPr/>
        </p:nvSpPr>
        <p:spPr bwMode="auto">
          <a:xfrm>
            <a:off x="7543800" y="52578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422" name="Oval 1112"/>
          <p:cNvSpPr>
            <a:spLocks noChangeArrowheads="1"/>
          </p:cNvSpPr>
          <p:nvPr/>
        </p:nvSpPr>
        <p:spPr bwMode="auto">
          <a:xfrm>
            <a:off x="1331913" y="1052513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423" name="Oval 1113"/>
          <p:cNvSpPr>
            <a:spLocks noChangeArrowheads="1"/>
          </p:cNvSpPr>
          <p:nvPr/>
        </p:nvSpPr>
        <p:spPr bwMode="auto">
          <a:xfrm>
            <a:off x="7086600" y="1905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424" name="Oval 1114"/>
          <p:cNvSpPr>
            <a:spLocks noChangeArrowheads="1"/>
          </p:cNvSpPr>
          <p:nvPr/>
        </p:nvSpPr>
        <p:spPr bwMode="auto">
          <a:xfrm>
            <a:off x="7956550" y="25654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425" name="Oval 1115"/>
          <p:cNvSpPr>
            <a:spLocks noChangeArrowheads="1"/>
          </p:cNvSpPr>
          <p:nvPr/>
        </p:nvSpPr>
        <p:spPr bwMode="auto">
          <a:xfrm>
            <a:off x="468313" y="2492375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426" name="Oval 1116"/>
          <p:cNvSpPr>
            <a:spLocks noChangeArrowheads="1"/>
          </p:cNvSpPr>
          <p:nvPr/>
        </p:nvSpPr>
        <p:spPr bwMode="auto">
          <a:xfrm>
            <a:off x="8101013" y="5373688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427" name="Text Box 1124"/>
          <p:cNvSpPr txBox="1">
            <a:spLocks noChangeArrowheads="1"/>
          </p:cNvSpPr>
          <p:nvPr/>
        </p:nvSpPr>
        <p:spPr bwMode="auto">
          <a:xfrm>
            <a:off x="468313" y="5734050"/>
            <a:ext cx="2195512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tIns="10800" rIns="54000" bIns="10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tr-TR" altLang="tr-TR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Enfekte</a:t>
            </a:r>
            <a:r>
              <a:rPr lang="tr-TR" altLang="tr-TR" sz="2000" i="1" dirty="0">
                <a:latin typeface="Calibri" panose="020F0502020204030204" pitchFamily="34" charset="0"/>
                <a:cs typeface="Calibri" panose="020F0502020204030204" pitchFamily="34" charset="0"/>
              </a:rPr>
              <a:t> olmayan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tr-TR" altLang="tr-TR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Enfekte</a:t>
            </a:r>
            <a:r>
              <a:rPr lang="tr-TR" altLang="tr-TR" sz="2000" i="1" dirty="0">
                <a:latin typeface="Calibri" panose="020F0502020204030204" pitchFamily="34" charset="0"/>
                <a:cs typeface="Calibri" panose="020F0502020204030204" pitchFamily="34" charset="0"/>
              </a:rPr>
              <a:t> olan</a:t>
            </a:r>
          </a:p>
        </p:txBody>
      </p:sp>
      <p:sp>
        <p:nvSpPr>
          <p:cNvPr id="14428" name="Oval 1125"/>
          <p:cNvSpPr>
            <a:spLocks noChangeArrowheads="1"/>
          </p:cNvSpPr>
          <p:nvPr/>
        </p:nvSpPr>
        <p:spPr bwMode="auto">
          <a:xfrm>
            <a:off x="323850" y="6237288"/>
            <a:ext cx="152400" cy="152400"/>
          </a:xfrm>
          <a:prstGeom prst="ellipse">
            <a:avLst/>
          </a:prstGeom>
          <a:solidFill>
            <a:srgbClr val="A50021"/>
          </a:soli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429" name="Rectangle 1126"/>
          <p:cNvSpPr>
            <a:spLocks noChangeArrowheads="1"/>
          </p:cNvSpPr>
          <p:nvPr/>
        </p:nvSpPr>
        <p:spPr bwMode="auto">
          <a:xfrm>
            <a:off x="3851275" y="6613525"/>
            <a:ext cx="47196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1000"/>
              <a:t>Hans L. Rieder. Epidemiologic Basis of Tubeculosis Control, IUATLD, 1999. S:21</a:t>
            </a:r>
          </a:p>
        </p:txBody>
      </p:sp>
      <p:sp>
        <p:nvSpPr>
          <p:cNvPr id="14430" name="Text Box 1127"/>
          <p:cNvSpPr txBox="1">
            <a:spLocks noChangeArrowheads="1"/>
          </p:cNvSpPr>
          <p:nvPr/>
        </p:nvSpPr>
        <p:spPr bwMode="auto">
          <a:xfrm>
            <a:off x="620713" y="166112"/>
            <a:ext cx="7848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tr-TR" altLang="tr-TR" b="1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Temas Yakınlığına Göre Bulaşma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23850" y="3716338"/>
            <a:ext cx="8424863" cy="954107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Tüberküloz ülkemizde ve dünyada önemli bir halk sağlığı sorunu olmaya devam etmektedir.</a:t>
            </a:r>
            <a:endParaRPr lang="tr-TR" altLang="tr-TR" sz="2800" dirty="0">
              <a:solidFill>
                <a:srgbClr val="CC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304800" y="1365250"/>
            <a:ext cx="8440738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Tüberküloz Hala Önemli Bir </a:t>
            </a:r>
            <a:br>
              <a:rPr lang="tr-TR" altLang="tr-TR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altLang="tr-TR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Sorun Mudur?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838200" y="304800"/>
            <a:ext cx="7772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Dünyada Tüberküloz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684213" y="1484784"/>
            <a:ext cx="7772401" cy="4536082"/>
          </a:xfrm>
          <a:prstGeom prst="rect">
            <a:avLst/>
          </a:prstGeom>
          <a:solidFill>
            <a:srgbClr val="E9F7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110000"/>
              </a:lnSpc>
              <a:spcBef>
                <a:spcPct val="50000"/>
              </a:spcBef>
              <a:buClr>
                <a:srgbClr val="CC3300"/>
              </a:buClr>
              <a:buSzPct val="75000"/>
              <a:buNone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DSÖ tahminlerine göre;</a:t>
            </a:r>
            <a:r>
              <a:rPr lang="tr-TR" sz="2400" i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buClr>
                <a:srgbClr val="CC3300"/>
              </a:buClr>
              <a:buSzPct val="75000"/>
              <a:buNone/>
            </a:pPr>
            <a:r>
              <a:rPr lang="tr-TR" sz="1400" i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(DSÖ Küresel TB Raporu 2023)</a:t>
            </a:r>
            <a:endParaRPr lang="tr-TR" altLang="tr-T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buClr>
                <a:srgbClr val="CC3300"/>
              </a:buClr>
              <a:buSzPct val="75000"/>
              <a:buFont typeface="Wingdings" panose="05000000000000000000" pitchFamily="2" charset="2"/>
              <a:buChar char="§"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Dünya genelinde 2022 yılında yaklaşık </a:t>
            </a:r>
            <a:r>
              <a:rPr lang="tr-TR" altLang="tr-TR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10,6 milyon 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yeni tüberküloz hastası tespit edilmiş ve </a:t>
            </a:r>
            <a:r>
              <a:rPr lang="tr-TR" altLang="tr-TR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1,3 milyon 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insan tüberküloz sebebiyle hayatını kaybetmiştir.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Clr>
                <a:srgbClr val="CC3300"/>
              </a:buClr>
              <a:buSzPct val="75000"/>
              <a:buFont typeface="Wingdings" panose="05000000000000000000" pitchFamily="2" charset="2"/>
              <a:buChar char="§"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Dünya nüfusunun yaklaşık dörtte biri TB basili ile </a:t>
            </a:r>
            <a:r>
              <a:rPr lang="tr-TR" altLang="tr-TR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enfektedir</a:t>
            </a:r>
            <a:r>
              <a:rPr lang="tr-TR" altLang="tr-TR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Clr>
                <a:srgbClr val="CC3300"/>
              </a:buClr>
              <a:buSzPct val="75000"/>
              <a:buFont typeface="Wingdings" panose="05000000000000000000" pitchFamily="2" charset="2"/>
              <a:buChar char="§"/>
            </a:pPr>
            <a:r>
              <a:rPr lang="tr-TR" alt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Enfekte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olanların </a:t>
            </a:r>
            <a:r>
              <a:rPr lang="tr-TR" altLang="tr-TR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%5-10’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unda aktif hastalık gelişir.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Clr>
                <a:srgbClr val="CC3300"/>
              </a:buClr>
              <a:buSzPct val="75000"/>
              <a:buFont typeface="Wingdings" panose="05000000000000000000" pitchFamily="2" charset="2"/>
              <a:buChar char="§"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Çok ilaca dirençli (ÇİD)-TB hastaları problem olmaya devam etmektedir.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1">
            <a:extLst>
              <a:ext uri="{FF2B5EF4-FFF2-40B4-BE49-F238E27FC236}">
                <a16:creationId xmlns:a16="http://schemas.microsoft.com/office/drawing/2014/main" id="{7CA45EB4-A17B-43AA-A110-16B7309DF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959" y="583366"/>
            <a:ext cx="8532850" cy="936005"/>
          </a:xfrm>
        </p:spPr>
        <p:txBody>
          <a:bodyPr>
            <a:noAutofit/>
          </a:bodyPr>
          <a:lstStyle/>
          <a:p>
            <a:br>
              <a:rPr lang="tr-TR" sz="3323" b="1" dirty="0">
                <a:solidFill>
                  <a:srgbClr val="FF0000"/>
                </a:solidFill>
              </a:rPr>
            </a:br>
            <a:br>
              <a:rPr lang="tr-TR" sz="3323" b="1" dirty="0">
                <a:solidFill>
                  <a:srgbClr val="FF0000"/>
                </a:solidFill>
              </a:rPr>
            </a:br>
            <a:br>
              <a:rPr lang="tr-TR" sz="3323" b="1" dirty="0">
                <a:solidFill>
                  <a:srgbClr val="FF0000"/>
                </a:solidFill>
              </a:rPr>
            </a:br>
            <a:br>
              <a:rPr lang="tr-TR" sz="3323" b="1" dirty="0">
                <a:solidFill>
                  <a:srgbClr val="FF0000"/>
                </a:solidFill>
              </a:rPr>
            </a:br>
            <a:br>
              <a:rPr lang="tr-TR" sz="3323" b="1" dirty="0">
                <a:solidFill>
                  <a:srgbClr val="FF0000"/>
                </a:solidFill>
              </a:rPr>
            </a:br>
            <a:br>
              <a:rPr lang="tr-TR" sz="3323" b="1" dirty="0">
                <a:solidFill>
                  <a:srgbClr val="FF0000"/>
                </a:solidFill>
              </a:rPr>
            </a:br>
            <a:br>
              <a:rPr lang="tr-TR" sz="3323" b="1" dirty="0">
                <a:solidFill>
                  <a:srgbClr val="FF0000"/>
                </a:solidFill>
              </a:rPr>
            </a:br>
            <a:br>
              <a:rPr lang="tr-TR" sz="3323" b="1" dirty="0">
                <a:solidFill>
                  <a:srgbClr val="FF0000"/>
                </a:solidFill>
              </a:rPr>
            </a:br>
            <a:br>
              <a:rPr lang="tr-TR" sz="3323" b="1" dirty="0">
                <a:solidFill>
                  <a:srgbClr val="FF0000"/>
                </a:solidFill>
              </a:rPr>
            </a:br>
            <a:br>
              <a:rPr lang="tr-TR" sz="3323" b="1" dirty="0">
                <a:solidFill>
                  <a:srgbClr val="FF0000"/>
                </a:solidFill>
              </a:rPr>
            </a:br>
            <a:br>
              <a:rPr lang="tr-TR" sz="3323" b="1" dirty="0">
                <a:solidFill>
                  <a:srgbClr val="FF0000"/>
                </a:solidFill>
              </a:rPr>
            </a:br>
            <a:br>
              <a:rPr lang="tr-TR" sz="3323" b="1" dirty="0">
                <a:solidFill>
                  <a:srgbClr val="FF0000"/>
                </a:solidFill>
              </a:rPr>
            </a:br>
            <a:br>
              <a:rPr lang="tr-TR" sz="3323" b="1" dirty="0">
                <a:solidFill>
                  <a:srgbClr val="FF0000"/>
                </a:solidFill>
              </a:rPr>
            </a:br>
            <a:br>
              <a:rPr lang="tr-TR" sz="3323" b="1" dirty="0">
                <a:solidFill>
                  <a:srgbClr val="FF0000"/>
                </a:solidFill>
              </a:rPr>
            </a:br>
            <a:endParaRPr lang="tr-TR" sz="3323" dirty="0">
              <a:solidFill>
                <a:srgbClr val="FF0000"/>
              </a:solidFill>
            </a:endParaRP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7D50631E-CD60-4C5C-B1AC-8DAC93B75A39}"/>
              </a:ext>
            </a:extLst>
          </p:cNvPr>
          <p:cNvSpPr/>
          <p:nvPr/>
        </p:nvSpPr>
        <p:spPr>
          <a:xfrm>
            <a:off x="600822" y="6308302"/>
            <a:ext cx="4946937" cy="338554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Türkiye 2022 yılı tahmini </a:t>
            </a:r>
            <a:r>
              <a:rPr lang="tr-T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insidans</a:t>
            </a: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 hızı yüz binde 14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6C7DEFF2-145D-40C9-82F7-A2ABF697BCAB}"/>
              </a:ext>
            </a:extLst>
          </p:cNvPr>
          <p:cNvSpPr/>
          <p:nvPr/>
        </p:nvSpPr>
        <p:spPr>
          <a:xfrm>
            <a:off x="234191" y="789610"/>
            <a:ext cx="80822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600" dirty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Ülkelere Göre Tahmini TB </a:t>
            </a:r>
            <a:r>
              <a:rPr lang="tr-TR" sz="2600" dirty="0" err="1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İnsidans</a:t>
            </a:r>
            <a:r>
              <a:rPr lang="tr-TR" sz="2600" dirty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Hızları, 2022</a:t>
            </a:r>
            <a:br>
              <a:rPr lang="tr-TR" sz="2400" dirty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endParaRPr lang="tr-TR" sz="2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FAA2C48-5221-4809-BFB3-431C40A02F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08"/>
          <a:stretch/>
        </p:blipFill>
        <p:spPr>
          <a:xfrm>
            <a:off x="598852" y="1340768"/>
            <a:ext cx="7717564" cy="456508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92F26E39-1720-43E2-B8B9-A783E4B8C331}"/>
              </a:ext>
            </a:extLst>
          </p:cNvPr>
          <p:cNvSpPr/>
          <p:nvPr/>
        </p:nvSpPr>
        <p:spPr>
          <a:xfrm>
            <a:off x="598852" y="5883724"/>
            <a:ext cx="28802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i="1" dirty="0">
                <a:latin typeface="Calibri" panose="020F0502020204030204" pitchFamily="34" charset="0"/>
                <a:cs typeface="Calibri" panose="020F0502020204030204" pitchFamily="34" charset="0"/>
              </a:rPr>
              <a:t>Kaynak: DSÖ Küresel TB Raporu 2023</a:t>
            </a:r>
            <a:endParaRPr lang="tr-TR" sz="1400" i="1" dirty="0"/>
          </a:p>
        </p:txBody>
      </p:sp>
    </p:spTree>
    <p:extLst>
      <p:ext uri="{BB962C8B-B14F-4D97-AF65-F5344CB8AC3E}">
        <p14:creationId xmlns:p14="http://schemas.microsoft.com/office/powerpoint/2010/main" val="1256508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C628657-6FD6-4D8A-99B8-281871879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012" y="1170045"/>
            <a:ext cx="7196798" cy="475993"/>
          </a:xfrm>
        </p:spPr>
        <p:txBody>
          <a:bodyPr>
            <a:normAutofit fontScale="90000"/>
          </a:bodyPr>
          <a:lstStyle/>
          <a:p>
            <a:r>
              <a:rPr lang="tr-TR" sz="2148" b="1" dirty="0">
                <a:solidFill>
                  <a:schemeClr val="bg1"/>
                </a:solidFill>
              </a:rPr>
              <a:t>Ülkelere Göre Yeni Olgularda ÇİD/RD-TB(MDR/RR-TB) Yüzdesi, 2022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EC05BE4D-FA8F-4A17-968D-51E800141D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03" t="6682" r="4870"/>
          <a:stretch/>
        </p:blipFill>
        <p:spPr>
          <a:xfrm>
            <a:off x="987223" y="1565947"/>
            <a:ext cx="7426375" cy="449682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9F0F5388-6140-4A72-8AF9-8ACA19E24840}"/>
              </a:ext>
            </a:extLst>
          </p:cNvPr>
          <p:cNvSpPr/>
          <p:nvPr/>
        </p:nvSpPr>
        <p:spPr>
          <a:xfrm>
            <a:off x="242855" y="935386"/>
            <a:ext cx="86582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Ülkelere Göre </a:t>
            </a:r>
            <a:r>
              <a:rPr lang="tr-TR" sz="2400" dirty="0" err="1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YeniOlgularda</a:t>
            </a:r>
            <a:r>
              <a:rPr lang="tr-TR" sz="2400" dirty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ÇİD/RD-TB(MDR/RR-TB) Yüzdesi, 2022</a:t>
            </a:r>
            <a:br>
              <a:rPr lang="tr-TR" sz="2400" dirty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endParaRPr lang="tr-TR" sz="2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9FDEA87E-F9A1-414C-8BB5-E3C0D08424AC}"/>
              </a:ext>
            </a:extLst>
          </p:cNvPr>
          <p:cNvSpPr/>
          <p:nvPr/>
        </p:nvSpPr>
        <p:spPr>
          <a:xfrm>
            <a:off x="987223" y="6277832"/>
            <a:ext cx="28802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i="1" dirty="0">
                <a:latin typeface="Calibri" panose="020F0502020204030204" pitchFamily="34" charset="0"/>
                <a:cs typeface="Calibri" panose="020F0502020204030204" pitchFamily="34" charset="0"/>
              </a:rPr>
              <a:t>Kaynak: DSÖ Küresel TB Raporu 2023</a:t>
            </a:r>
            <a:endParaRPr lang="tr-TR" sz="1400" i="1" dirty="0"/>
          </a:p>
        </p:txBody>
      </p:sp>
    </p:spTree>
    <p:extLst>
      <p:ext uri="{BB962C8B-B14F-4D97-AF65-F5344CB8AC3E}">
        <p14:creationId xmlns:p14="http://schemas.microsoft.com/office/powerpoint/2010/main" val="2789655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>
            <a:extLst>
              <a:ext uri="{FF2B5EF4-FFF2-40B4-BE49-F238E27FC236}">
                <a16:creationId xmlns:a16="http://schemas.microsoft.com/office/drawing/2014/main" id="{9CA363A2-A6CF-4C36-A7A0-B6F2164B2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860722"/>
            <a:ext cx="8388424" cy="816079"/>
          </a:xfrm>
        </p:spPr>
        <p:txBody>
          <a:bodyPr anchor="ctr">
            <a:noAutofit/>
          </a:bodyPr>
          <a:lstStyle/>
          <a:p>
            <a:pPr algn="ctr"/>
            <a:r>
              <a:rPr lang="tr-TR" sz="2800" dirty="0">
                <a:solidFill>
                  <a:srgbClr val="C00000"/>
                </a:solidFill>
                <a:cs typeface="Arial" panose="020B0604020202020204" pitchFamily="34" charset="0"/>
              </a:rPr>
              <a:t>DSÖ Bölgelerine Göre </a:t>
            </a:r>
            <a:br>
              <a:rPr lang="tr-TR" sz="2800" dirty="0">
                <a:solidFill>
                  <a:srgbClr val="C00000"/>
                </a:solidFill>
                <a:cs typeface="Arial" panose="020B0604020202020204" pitchFamily="34" charset="0"/>
              </a:rPr>
            </a:br>
            <a:r>
              <a:rPr lang="tr-TR" sz="2800" u="sng" dirty="0">
                <a:solidFill>
                  <a:srgbClr val="C00000"/>
                </a:solidFill>
                <a:cs typeface="Arial" panose="020B0604020202020204" pitchFamily="34" charset="0"/>
              </a:rPr>
              <a:t>Tahmini</a:t>
            </a:r>
            <a:r>
              <a:rPr lang="tr-TR" sz="2800" dirty="0">
                <a:solidFill>
                  <a:srgbClr val="C00000"/>
                </a:solidFill>
                <a:cs typeface="Arial" panose="020B0604020202020204" pitchFamily="34" charset="0"/>
              </a:rPr>
              <a:t> TB Verileri, 2022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509DF240-9649-4F34-AAE5-FFEBB895FCDD}"/>
              </a:ext>
            </a:extLst>
          </p:cNvPr>
          <p:cNvSpPr/>
          <p:nvPr/>
        </p:nvSpPr>
        <p:spPr>
          <a:xfrm>
            <a:off x="1354408" y="5429079"/>
            <a:ext cx="3218189" cy="3255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tr-TR" sz="1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tr-TR" sz="12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Türkiye, DSÖ Avrupa Bölgesinde yer almaktadır.</a:t>
            </a:r>
            <a:endParaRPr lang="tr-TR" sz="1200" i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2AA852C8-A43E-49FD-B809-7E0A8C6CAB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476663"/>
              </p:ext>
            </p:extLst>
          </p:nvPr>
        </p:nvGraphicFramePr>
        <p:xfrm>
          <a:off x="1378504" y="2060848"/>
          <a:ext cx="5425744" cy="3312364"/>
        </p:xfrm>
        <a:graphic>
          <a:graphicData uri="http://schemas.openxmlformats.org/drawingml/2006/table">
            <a:tbl>
              <a:tblPr/>
              <a:tblGrid>
                <a:gridCol w="2602316">
                  <a:extLst>
                    <a:ext uri="{9D8B030D-6E8A-4147-A177-3AD203B41FA5}">
                      <a16:colId xmlns:a16="http://schemas.microsoft.com/office/drawing/2014/main" val="3818019683"/>
                    </a:ext>
                  </a:extLst>
                </a:gridCol>
                <a:gridCol w="1411714">
                  <a:extLst>
                    <a:ext uri="{9D8B030D-6E8A-4147-A177-3AD203B41FA5}">
                      <a16:colId xmlns:a16="http://schemas.microsoft.com/office/drawing/2014/main" val="2044590018"/>
                    </a:ext>
                  </a:extLst>
                </a:gridCol>
                <a:gridCol w="1411714">
                  <a:extLst>
                    <a:ext uri="{9D8B030D-6E8A-4147-A177-3AD203B41FA5}">
                      <a16:colId xmlns:a16="http://schemas.microsoft.com/office/drawing/2014/main" val="2293613566"/>
                    </a:ext>
                  </a:extLst>
                </a:gridCol>
              </a:tblGrid>
              <a:tr h="59774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BÖLGE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İnsidans</a:t>
                      </a:r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(100.000'de)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Mortalite (100.000'de)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4242909"/>
                  </a:ext>
                </a:extLst>
              </a:tr>
              <a:tr h="33932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Afrika Bölgesi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1757597"/>
                  </a:ext>
                </a:extLst>
              </a:tr>
              <a:tr h="33932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Güney Doğu Asya Bölgesi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5078425"/>
                  </a:ext>
                </a:extLst>
              </a:tr>
              <a:tr h="33932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Doğu Akdeniz Bölgesi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10,27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6809824"/>
                  </a:ext>
                </a:extLst>
              </a:tr>
              <a:tr h="33932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Batı Pasifik Bölgesi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2698840"/>
                  </a:ext>
                </a:extLst>
              </a:tr>
              <a:tr h="33932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Avrupa Bölgesi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1263959"/>
                  </a:ext>
                </a:extLst>
              </a:tr>
              <a:tr h="33932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 TÜRKİYE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874369"/>
                  </a:ext>
                </a:extLst>
              </a:tr>
              <a:tr h="33932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Amerika Bölgesi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0124103"/>
                  </a:ext>
                </a:extLst>
              </a:tr>
              <a:tr h="33932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DÜNYA GENELİ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9954958"/>
                  </a:ext>
                </a:extLst>
              </a:tr>
            </a:tbl>
          </a:graphicData>
        </a:graphic>
      </p:graphicFrame>
      <p:sp>
        <p:nvSpPr>
          <p:cNvPr id="10" name="Dikdörtgen 9">
            <a:extLst>
              <a:ext uri="{FF2B5EF4-FFF2-40B4-BE49-F238E27FC236}">
                <a16:creationId xmlns:a16="http://schemas.microsoft.com/office/drawing/2014/main" id="{8EED4F65-7FAC-4705-93DB-7F41495A1D95}"/>
              </a:ext>
            </a:extLst>
          </p:cNvPr>
          <p:cNvSpPr/>
          <p:nvPr/>
        </p:nvSpPr>
        <p:spPr>
          <a:xfrm>
            <a:off x="1378504" y="5754617"/>
            <a:ext cx="24947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i="1" dirty="0">
                <a:latin typeface="Calibri" panose="020F0502020204030204" pitchFamily="34" charset="0"/>
                <a:cs typeface="Calibri" panose="020F0502020204030204" pitchFamily="34" charset="0"/>
              </a:rPr>
              <a:t>Kaynak: DSÖ Küresel TB Raporu 2023</a:t>
            </a:r>
            <a:endParaRPr lang="tr-TR" sz="1200" i="1" dirty="0"/>
          </a:p>
        </p:txBody>
      </p:sp>
    </p:spTree>
    <p:extLst>
      <p:ext uri="{BB962C8B-B14F-4D97-AF65-F5344CB8AC3E}">
        <p14:creationId xmlns:p14="http://schemas.microsoft.com/office/powerpoint/2010/main" val="4140637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3">
            <a:extLst>
              <a:ext uri="{FF2B5EF4-FFF2-40B4-BE49-F238E27FC236}">
                <a16:creationId xmlns:a16="http://schemas.microsoft.com/office/drawing/2014/main" id="{9CA363A2-A6CF-4C36-A7A0-B6F2164B252D}"/>
              </a:ext>
            </a:extLst>
          </p:cNvPr>
          <p:cNvSpPr txBox="1">
            <a:spLocks/>
          </p:cNvSpPr>
          <p:nvPr/>
        </p:nvSpPr>
        <p:spPr>
          <a:xfrm>
            <a:off x="944670" y="844878"/>
            <a:ext cx="6246548" cy="816079"/>
          </a:xfrm>
          <a:prstGeom prst="rect">
            <a:avLst/>
          </a:prstGeom>
        </p:spPr>
        <p:txBody>
          <a:bodyPr vert="horz" lIns="0" tIns="42203" rIns="0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tr-TR" sz="3200" dirty="0">
                <a:solidFill>
                  <a:srgbClr val="C00000"/>
                </a:solidFill>
                <a:cs typeface="Arial" panose="020B0604020202020204" pitchFamily="34" charset="0"/>
              </a:rPr>
              <a:t>DSÖ Bölgelerine Göre </a:t>
            </a:r>
          </a:p>
          <a:p>
            <a:pPr algn="ctr" fontAlgn="auto">
              <a:spcAft>
                <a:spcPts val="0"/>
              </a:spcAft>
            </a:pPr>
            <a:r>
              <a:rPr lang="tr-TR" sz="3200" dirty="0">
                <a:solidFill>
                  <a:srgbClr val="C00000"/>
                </a:solidFill>
                <a:cs typeface="Arial" panose="020B0604020202020204" pitchFamily="34" charset="0"/>
              </a:rPr>
              <a:t>Tedavi Başarısı Oranları, 2021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509DF240-9649-4F34-AAE5-FFEBB895FCDD}"/>
              </a:ext>
            </a:extLst>
          </p:cNvPr>
          <p:cNvSpPr/>
          <p:nvPr/>
        </p:nvSpPr>
        <p:spPr>
          <a:xfrm>
            <a:off x="1259632" y="5448184"/>
            <a:ext cx="54726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tr-TR" sz="1200" i="1" dirty="0">
                <a:latin typeface="+mj-lt"/>
              </a:rPr>
              <a:t>*Önceden tedavi görmüş olgular; tedavi başarısızlığından gelen ve takip dışı kalıp dönen olgulardır. </a:t>
            </a:r>
          </a:p>
        </p:txBody>
      </p:sp>
      <p:graphicFrame>
        <p:nvGraphicFramePr>
          <p:cNvPr id="5" name="Tablo 4">
            <a:extLst>
              <a:ext uri="{FF2B5EF4-FFF2-40B4-BE49-F238E27FC236}">
                <a16:creationId xmlns:a16="http://schemas.microsoft.com/office/drawing/2014/main" id="{B5BD8356-11AE-479D-9EA1-706837F68C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671105"/>
              </p:ext>
            </p:extLst>
          </p:nvPr>
        </p:nvGraphicFramePr>
        <p:xfrm>
          <a:off x="1259632" y="1916832"/>
          <a:ext cx="5472609" cy="3531352"/>
        </p:xfrm>
        <a:graphic>
          <a:graphicData uri="http://schemas.openxmlformats.org/drawingml/2006/table">
            <a:tbl>
              <a:tblPr/>
              <a:tblGrid>
                <a:gridCol w="2250730">
                  <a:extLst>
                    <a:ext uri="{9D8B030D-6E8A-4147-A177-3AD203B41FA5}">
                      <a16:colId xmlns:a16="http://schemas.microsoft.com/office/drawing/2014/main" val="2403627436"/>
                    </a:ext>
                  </a:extLst>
                </a:gridCol>
                <a:gridCol w="1533831">
                  <a:extLst>
                    <a:ext uri="{9D8B030D-6E8A-4147-A177-3AD203B41FA5}">
                      <a16:colId xmlns:a16="http://schemas.microsoft.com/office/drawing/2014/main" val="3138570641"/>
                    </a:ext>
                  </a:extLst>
                </a:gridCol>
                <a:gridCol w="1688048">
                  <a:extLst>
                    <a:ext uri="{9D8B030D-6E8A-4147-A177-3AD203B41FA5}">
                      <a16:colId xmlns:a16="http://schemas.microsoft.com/office/drawing/2014/main" val="2003520337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BÖLGE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Yeni ve Nüks Olgularda Tedavi Başarısı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Önceden Tedavi Görmüş Olgularda Tedavi Başarısı*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7232600"/>
                  </a:ext>
                </a:extLst>
              </a:tr>
              <a:tr h="33340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Afrika Bölgesi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6033499"/>
                  </a:ext>
                </a:extLst>
              </a:tr>
              <a:tr h="33340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Güney Doğu Asya Bölgesi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7499480"/>
                  </a:ext>
                </a:extLst>
              </a:tr>
              <a:tr h="33340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Doğu Akdeniz Bölgesi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0028262"/>
                  </a:ext>
                </a:extLst>
              </a:tr>
              <a:tr h="33340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Batı Pasifik Bölgesi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7479073"/>
                  </a:ext>
                </a:extLst>
              </a:tr>
              <a:tr h="33340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Avrupa Bölgesi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7510480"/>
                  </a:ext>
                </a:extLst>
              </a:tr>
              <a:tr h="33340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**TÜRKİYE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313564"/>
                  </a:ext>
                </a:extLst>
              </a:tr>
              <a:tr h="33340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Amerika Bölgesi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679304"/>
                  </a:ext>
                </a:extLst>
              </a:tr>
              <a:tr h="33340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DÜNYA GENELİ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9169259"/>
                  </a:ext>
                </a:extLst>
              </a:tr>
            </a:tbl>
          </a:graphicData>
        </a:graphic>
      </p:graphicFrame>
      <p:sp>
        <p:nvSpPr>
          <p:cNvPr id="6" name="Dikdörtgen 5">
            <a:extLst>
              <a:ext uri="{FF2B5EF4-FFF2-40B4-BE49-F238E27FC236}">
                <a16:creationId xmlns:a16="http://schemas.microsoft.com/office/drawing/2014/main" id="{C987D0DC-BDC3-4D01-B0EC-C0C5110E2E01}"/>
              </a:ext>
            </a:extLst>
          </p:cNvPr>
          <p:cNvSpPr/>
          <p:nvPr/>
        </p:nvSpPr>
        <p:spPr>
          <a:xfrm>
            <a:off x="1266738" y="5909849"/>
            <a:ext cx="25224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i="1" dirty="0">
                <a:latin typeface="Calibri" panose="020F0502020204030204" pitchFamily="34" charset="0"/>
                <a:cs typeface="Calibri" panose="020F0502020204030204" pitchFamily="34" charset="0"/>
              </a:rPr>
              <a:t>Kaynak: DSÖ Küresel TB Raporu 2023</a:t>
            </a:r>
            <a:endParaRPr lang="tr-TR" sz="1200" i="1" dirty="0"/>
          </a:p>
        </p:txBody>
      </p:sp>
    </p:spTree>
    <p:extLst>
      <p:ext uri="{BB962C8B-B14F-4D97-AF65-F5344CB8AC3E}">
        <p14:creationId xmlns:p14="http://schemas.microsoft.com/office/powerpoint/2010/main" val="220145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709108"/>
            <a:ext cx="8291264" cy="576058"/>
          </a:xfrm>
        </p:spPr>
        <p:txBody>
          <a:bodyPr>
            <a:normAutofit/>
          </a:bodyPr>
          <a:lstStyle/>
          <a:p>
            <a:pPr algn="ctr"/>
            <a:r>
              <a:rPr lang="tr-TR" sz="3200" dirty="0">
                <a:solidFill>
                  <a:srgbClr val="C00000"/>
                </a:solidFill>
                <a:cs typeface="Arial" panose="020B0604020202020204" pitchFamily="34" charset="0"/>
              </a:rPr>
              <a:t>Yıllara Göre TB </a:t>
            </a:r>
            <a:r>
              <a:rPr lang="tr-TR" sz="3200" dirty="0" err="1">
                <a:solidFill>
                  <a:srgbClr val="C00000"/>
                </a:solidFill>
                <a:cs typeface="Arial" panose="020B0604020202020204" pitchFamily="34" charset="0"/>
              </a:rPr>
              <a:t>İnsidansı</a:t>
            </a:r>
            <a:r>
              <a:rPr lang="tr-TR" sz="3200" dirty="0">
                <a:solidFill>
                  <a:srgbClr val="C00000"/>
                </a:solidFill>
                <a:cs typeface="Arial" panose="020B0604020202020204" pitchFamily="34" charset="0"/>
              </a:rPr>
              <a:t>, 2005-2022 Türkiye*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043608" y="177281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043608" y="516371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154BE35C-7C3D-405A-9846-420678A54919}"/>
              </a:ext>
            </a:extLst>
          </p:cNvPr>
          <p:cNvSpPr/>
          <p:nvPr/>
        </p:nvSpPr>
        <p:spPr>
          <a:xfrm>
            <a:off x="1115616" y="5651382"/>
            <a:ext cx="6211188" cy="3255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tr-TR" sz="1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*Türkiye geneli istatistikler Verem Savaş Dispanseri kayıtlarından elde edilmektedir.</a:t>
            </a:r>
            <a:endParaRPr lang="tr-TR" sz="1400" i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Grafik 7">
            <a:extLst>
              <a:ext uri="{FF2B5EF4-FFF2-40B4-BE49-F238E27FC236}">
                <a16:creationId xmlns:a16="http://schemas.microsoft.com/office/drawing/2014/main" id="{5C47CDF2-EFB4-46F2-B5E5-95BA78FFA4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2089858"/>
              </p:ext>
            </p:extLst>
          </p:nvPr>
        </p:nvGraphicFramePr>
        <p:xfrm>
          <a:off x="683568" y="1668530"/>
          <a:ext cx="8208912" cy="4064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7201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95536" y="2637383"/>
            <a:ext cx="8280920" cy="1583233"/>
          </a:xfrm>
          <a:prstGeom prst="rect">
            <a:avLst/>
          </a:prstGeom>
          <a:solidFill>
            <a:srgbClr val="FFF3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77800" indent="-177800" eaLnBrk="1" hangingPunct="1">
              <a:buClr>
                <a:schemeClr val="bg2"/>
              </a:buClr>
              <a:buSzPct val="75000"/>
              <a:buFont typeface="Monotype Sorts"/>
              <a:buNone/>
            </a:pP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tr-TR" altLang="tr-TR" sz="28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tr-TR" altLang="tr-TR" sz="2800" i="1" dirty="0" err="1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Mycobacterium</a:t>
            </a:r>
            <a:r>
              <a:rPr lang="tr-TR" altLang="tr-TR" sz="2800" i="1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2800" i="1" dirty="0" err="1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tuberculosis</a:t>
            </a:r>
            <a:r>
              <a:rPr lang="tr-TR" altLang="tr-TR" sz="28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isimli basilin insanlarda yaptığı, tüm organları tutabilen, bulaşıcı ve tedavi edilmezse ölümle sonuçlanabilen bir hastalıktır.</a:t>
            </a:r>
            <a:endParaRPr lang="tr-TR" altLang="tr-T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0" y="692746"/>
            <a:ext cx="91440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Tüberküloz (Verem) Hastalığı Nedir?</a:t>
            </a:r>
            <a:endParaRPr lang="tr-TR" altLang="tr-TR" sz="3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0"/>
          <p:cNvSpPr>
            <a:spLocks noChangeArrowheads="1"/>
          </p:cNvSpPr>
          <p:nvPr/>
        </p:nvSpPr>
        <p:spPr bwMode="auto">
          <a:xfrm>
            <a:off x="280248" y="992949"/>
            <a:ext cx="86439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844083" eaLnBrk="1" hangingPunct="1"/>
            <a:r>
              <a:rPr lang="tr-TR" altLang="tr-TR" sz="3200" dirty="0">
                <a:solidFill>
                  <a:srgbClr val="C00000"/>
                </a:solidFill>
                <a:latin typeface="+mj-lt"/>
              </a:rPr>
              <a:t>Türkiye’de 2022 Yılında Kayıt Edilen TB Hastaları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>
              <a:defRPr/>
            </a:pPr>
            <a:fld id="{C4B8A6B1-2D4B-46E3-947D-D6DC16FFEC9F}" type="slidenum">
              <a:rPr lang="tr-TR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20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348EEACE-29A0-4040-BB1E-8AF8C5A0A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578" y="1916832"/>
            <a:ext cx="3625261" cy="429601"/>
          </a:xfrm>
          <a:prstGeom prst="rect">
            <a:avLst/>
          </a:prstGeom>
          <a:solidFill>
            <a:srgbClr val="FBFD9D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7238" indent="-217238" algn="ctr">
              <a:buNone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Toplam TB olgu sayısı: 9.851</a:t>
            </a:r>
          </a:p>
        </p:txBody>
      </p:sp>
      <p:graphicFrame>
        <p:nvGraphicFramePr>
          <p:cNvPr id="18" name="Group 31">
            <a:extLst>
              <a:ext uri="{FF2B5EF4-FFF2-40B4-BE49-F238E27FC236}">
                <a16:creationId xmlns:a16="http://schemas.microsoft.com/office/drawing/2014/main" id="{945BA3F7-A46D-459A-AEE4-1498FF8794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907072"/>
              </p:ext>
            </p:extLst>
          </p:nvPr>
        </p:nvGraphicFramePr>
        <p:xfrm>
          <a:off x="467544" y="2564904"/>
          <a:ext cx="4464496" cy="1177942"/>
        </p:xfrm>
        <a:graphic>
          <a:graphicData uri="http://schemas.openxmlformats.org/drawingml/2006/table">
            <a:tbl>
              <a:tblPr/>
              <a:tblGrid>
                <a:gridCol w="2736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6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18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5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altLang="tr-T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Yeni olgu </a:t>
                      </a:r>
                    </a:p>
                  </a:txBody>
                  <a:tcPr marL="96994" marR="96994" marT="36417" marB="364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9.235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2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altLang="tr-T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Önceden tedavi görmüş olgu</a:t>
                      </a:r>
                    </a:p>
                  </a:txBody>
                  <a:tcPr marL="96994" marR="96994" marT="36417" marB="364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" name="Group 5">
            <a:extLst>
              <a:ext uri="{FF2B5EF4-FFF2-40B4-BE49-F238E27FC236}">
                <a16:creationId xmlns:a16="http://schemas.microsoft.com/office/drawing/2014/main" id="{10F074E5-728D-4705-85A1-99E47F191D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471502"/>
              </p:ext>
            </p:extLst>
          </p:nvPr>
        </p:nvGraphicFramePr>
        <p:xfrm>
          <a:off x="5076056" y="2569100"/>
          <a:ext cx="3486103" cy="1177942"/>
        </p:xfrm>
        <a:graphic>
          <a:graphicData uri="http://schemas.openxmlformats.org/drawingml/2006/table">
            <a:tbl>
              <a:tblPr/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38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89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altLang="tr-T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Erkek</a:t>
                      </a:r>
                    </a:p>
                  </a:txBody>
                  <a:tcPr marL="96994" marR="96994" marT="36373" marB="363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5.648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9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altLang="tr-T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Kadın</a:t>
                      </a:r>
                    </a:p>
                  </a:txBody>
                  <a:tcPr marL="96994" marR="96994" marT="36373" marB="363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4.203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" name="Group 56">
            <a:extLst>
              <a:ext uri="{FF2B5EF4-FFF2-40B4-BE49-F238E27FC236}">
                <a16:creationId xmlns:a16="http://schemas.microsoft.com/office/drawing/2014/main" id="{891B58ED-9E14-44F2-8C24-169DD29071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623847"/>
              </p:ext>
            </p:extLst>
          </p:nvPr>
        </p:nvGraphicFramePr>
        <p:xfrm>
          <a:off x="2267744" y="4293096"/>
          <a:ext cx="5446969" cy="1086252"/>
        </p:xfrm>
        <a:graphic>
          <a:graphicData uri="http://schemas.openxmlformats.org/drawingml/2006/table">
            <a:tbl>
              <a:tblPr/>
              <a:tblGrid>
                <a:gridCol w="3251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2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3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312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altLang="tr-T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Akciğer tüberkülozu</a:t>
                      </a:r>
                    </a:p>
                  </a:txBody>
                  <a:tcPr marL="96994" marR="96994" marT="36373" marB="363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6.188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12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altLang="tr-T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Akciğer dışı tüberküloz</a:t>
                      </a:r>
                    </a:p>
                  </a:txBody>
                  <a:tcPr marL="96994" marR="96994" marT="36373" marB="363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3.663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92714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028593"/>
            <a:ext cx="2133600" cy="439615"/>
          </a:xfrm>
          <a:prstGeom prst="rect">
            <a:avLst/>
          </a:prstGeom>
        </p:spPr>
        <p:txBody>
          <a:bodyPr/>
          <a:lstStyle/>
          <a:p>
            <a:pPr defTabSz="844083">
              <a:defRPr/>
            </a:pPr>
            <a:fld id="{2836229B-993F-464C-9368-9188C8E01BC1}" type="slidenum">
              <a:rPr lang="tr-TR">
                <a:solidFill>
                  <a:srgbClr val="04617B">
                    <a:shade val="90000"/>
                  </a:srgbClr>
                </a:solidFill>
                <a:latin typeface="Arial" charset="0"/>
                <a:cs typeface="+mn-cs"/>
              </a:rPr>
              <a:pPr defTabSz="844083">
                <a:defRPr/>
              </a:pPr>
              <a:t>21</a:t>
            </a:fld>
            <a:endParaRPr lang="tr-TR" dirty="0">
              <a:solidFill>
                <a:srgbClr val="04617B">
                  <a:shade val="90000"/>
                </a:srgbClr>
              </a:solidFill>
              <a:latin typeface="Arial" charset="0"/>
              <a:cs typeface="+mn-cs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DDB6760-C8AE-4D5C-9BE8-31D30FBA2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68" y="1124744"/>
            <a:ext cx="8040893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962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0EECDA7E-2C2F-4D6F-89C6-40D3B9B35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2413"/>
            <a:ext cx="5311456" cy="282780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1" name="Dikdörtgen 10">
            <a:extLst>
              <a:ext uri="{FF2B5EF4-FFF2-40B4-BE49-F238E27FC236}">
                <a16:creationId xmlns:a16="http://schemas.microsoft.com/office/drawing/2014/main" id="{E2428F56-F79B-49D1-833D-50EAD653B2C3}"/>
              </a:ext>
            </a:extLst>
          </p:cNvPr>
          <p:cNvSpPr/>
          <p:nvPr/>
        </p:nvSpPr>
        <p:spPr>
          <a:xfrm>
            <a:off x="402549" y="5496716"/>
            <a:ext cx="3691778" cy="861774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1600" b="1" dirty="0">
                <a:solidFill>
                  <a:srgbClr val="FF0000"/>
                </a:solidFill>
                <a:cs typeface="Times New Roman" panose="02020603050405020304" pitchFamily="18" charset="0"/>
              </a:rPr>
              <a:t>2022</a:t>
            </a:r>
          </a:p>
          <a:p>
            <a:pPr>
              <a:defRPr/>
            </a:pPr>
            <a:r>
              <a:rPr lang="tr-TR" sz="1600" b="1" dirty="0">
                <a:solidFill>
                  <a:srgbClr val="000000"/>
                </a:solidFill>
                <a:cs typeface="Times New Roman" panose="02020603050405020304" pitchFamily="18" charset="0"/>
              </a:rPr>
              <a:t>Toplam TB olgu sayısı: </a:t>
            </a:r>
            <a:r>
              <a:rPr lang="tr-TR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9.851</a:t>
            </a:r>
          </a:p>
          <a:p>
            <a:pPr>
              <a:defRPr/>
            </a:pPr>
            <a:r>
              <a:rPr lang="tr-TR" sz="1600" b="1" dirty="0">
                <a:solidFill>
                  <a:srgbClr val="000000"/>
                </a:solidFill>
                <a:cs typeface="Times New Roman" panose="02020603050405020304" pitchFamily="18" charset="0"/>
              </a:rPr>
              <a:t>Toplam TB olgu hızı: </a:t>
            </a:r>
            <a:r>
              <a:rPr lang="tr-TR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Yüz binde </a:t>
            </a:r>
            <a:r>
              <a:rPr lang="tr-TR" sz="1600" b="1" dirty="0">
                <a:solidFill>
                  <a:srgbClr val="FF0000"/>
                </a:solidFill>
                <a:cs typeface="Times New Roman" panose="02020603050405020304" pitchFamily="18" charset="0"/>
              </a:rPr>
              <a:t>11,6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A9339A32-BD45-45BF-8020-BF8AF577ABFB}"/>
              </a:ext>
            </a:extLst>
          </p:cNvPr>
          <p:cNvSpPr/>
          <p:nvPr/>
        </p:nvSpPr>
        <p:spPr>
          <a:xfrm>
            <a:off x="5311456" y="620688"/>
            <a:ext cx="3816424" cy="830997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1600" b="1" dirty="0">
                <a:solidFill>
                  <a:srgbClr val="FF0000"/>
                </a:solidFill>
                <a:cs typeface="Times New Roman" panose="02020603050405020304" pitchFamily="18" charset="0"/>
              </a:rPr>
              <a:t>2005 </a:t>
            </a:r>
          </a:p>
          <a:p>
            <a:pPr>
              <a:defRPr/>
            </a:pPr>
            <a:r>
              <a:rPr lang="tr-TR" sz="1600" b="1" dirty="0">
                <a:solidFill>
                  <a:srgbClr val="000000"/>
                </a:solidFill>
                <a:cs typeface="Times New Roman" panose="02020603050405020304" pitchFamily="18" charset="0"/>
              </a:rPr>
              <a:t>Toplam TB olgu sayısı: </a:t>
            </a:r>
            <a:r>
              <a:rPr lang="tr-TR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20.535</a:t>
            </a:r>
          </a:p>
          <a:p>
            <a:pPr>
              <a:defRPr/>
            </a:pPr>
            <a:r>
              <a:rPr lang="tr-TR" sz="1600" b="1" dirty="0">
                <a:solidFill>
                  <a:srgbClr val="000000"/>
                </a:solidFill>
                <a:cs typeface="Times New Roman" panose="02020603050405020304" pitchFamily="18" charset="0"/>
              </a:rPr>
              <a:t>Toplam TB olgu hızı: </a:t>
            </a:r>
            <a:r>
              <a:rPr lang="tr-TR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Yüz binde </a:t>
            </a:r>
            <a:r>
              <a:rPr lang="tr-TR" sz="1600" b="1" dirty="0">
                <a:solidFill>
                  <a:srgbClr val="FF0000"/>
                </a:solidFill>
                <a:cs typeface="Times New Roman" panose="02020603050405020304" pitchFamily="18" charset="0"/>
              </a:rPr>
              <a:t>29,8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B0E61093-549A-466C-A1FE-82C22BD8C9C5}"/>
              </a:ext>
            </a:extLst>
          </p:cNvPr>
          <p:cNvSpPr/>
          <p:nvPr/>
        </p:nvSpPr>
        <p:spPr>
          <a:xfrm>
            <a:off x="395016" y="3816527"/>
            <a:ext cx="3305477" cy="646331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b="1" i="1" dirty="0">
                <a:cs typeface="Times New Roman" panose="02020603050405020304" pitchFamily="18" charset="0"/>
              </a:rPr>
              <a:t>2005-2022 olgu hızında </a:t>
            </a:r>
            <a:r>
              <a:rPr lang="tr-TR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%61,1 azalma</a:t>
            </a:r>
            <a:endParaRPr lang="tr-TR" b="1" i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228B1EE8-FC28-4BCF-A3BE-C0613A193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233" y="3429000"/>
            <a:ext cx="5052320" cy="294090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414438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Grp="1"/>
          </p:cNvSpPr>
          <p:nvPr>
            <p:ph type="title" orient="vert"/>
          </p:nvPr>
        </p:nvSpPr>
        <p:spPr>
          <a:xfrm>
            <a:off x="1475656" y="692696"/>
            <a:ext cx="6048672" cy="494891"/>
          </a:xfrm>
        </p:spPr>
        <p:txBody>
          <a:bodyPr vert="horz">
            <a:noAutofit/>
          </a:bodyPr>
          <a:lstStyle/>
          <a:p>
            <a:pPr algn="ctr"/>
            <a:r>
              <a:rPr lang="tr-TR" altLang="tr-TR" sz="2800" dirty="0">
                <a:solidFill>
                  <a:srgbClr val="C00000"/>
                </a:solidFill>
                <a:cs typeface="Times New Roman" panose="02020603050405020304" pitchFamily="18" charset="0"/>
              </a:rPr>
              <a:t>ÇİD-TB Olgu Sayıları, 2005-2022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2121D0-5158-43D1-8108-65F798346D8E}" type="slidenum">
              <a:rPr lang="tr-TR" smtClean="0"/>
              <a:pPr>
                <a:defRPr/>
              </a:pPr>
              <a:t>23</a:t>
            </a:fld>
            <a:endParaRPr lang="tr-TR"/>
          </a:p>
        </p:txBody>
      </p:sp>
      <p:graphicFrame>
        <p:nvGraphicFramePr>
          <p:cNvPr id="5" name="Grafik 4">
            <a:extLst>
              <a:ext uri="{FF2B5EF4-FFF2-40B4-BE49-F238E27FC236}">
                <a16:creationId xmlns:a16="http://schemas.microsoft.com/office/drawing/2014/main" id="{A1912FD3-4ED5-4961-89FE-CCEC66B1B1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5516142"/>
              </p:ext>
            </p:extLst>
          </p:nvPr>
        </p:nvGraphicFramePr>
        <p:xfrm>
          <a:off x="179512" y="1340768"/>
          <a:ext cx="878497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839480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9" name="Başlık 1"/>
          <p:cNvSpPr>
            <a:spLocks noGrp="1"/>
          </p:cNvSpPr>
          <p:nvPr>
            <p:ph type="title" orient="vert"/>
          </p:nvPr>
        </p:nvSpPr>
        <p:spPr>
          <a:xfrm>
            <a:off x="251519" y="119183"/>
            <a:ext cx="8640960" cy="861515"/>
          </a:xfrm>
        </p:spPr>
        <p:txBody>
          <a:bodyPr vert="horz">
            <a:noAutofit/>
          </a:bodyPr>
          <a:lstStyle/>
          <a:p>
            <a:pPr algn="ctr"/>
            <a:r>
              <a:rPr lang="tr-TR" altLang="tr-TR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Yeni, Önceden Tedavi Görmüş ve Tüm Olgularda </a:t>
            </a:r>
            <a:br>
              <a:rPr lang="tr-TR" altLang="tr-TR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altLang="tr-TR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ÇİD-TB Oranları, 2005-2022</a:t>
            </a:r>
          </a:p>
        </p:txBody>
      </p:sp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4515E7D8-72B0-4B90-8758-D207640D65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798672"/>
              </p:ext>
            </p:extLst>
          </p:nvPr>
        </p:nvGraphicFramePr>
        <p:xfrm>
          <a:off x="899592" y="1052736"/>
          <a:ext cx="7632849" cy="5328593"/>
        </p:xfrm>
        <a:graphic>
          <a:graphicData uri="http://schemas.openxmlformats.org/drawingml/2006/table">
            <a:tbl>
              <a:tblPr/>
              <a:tblGrid>
                <a:gridCol w="827971">
                  <a:extLst>
                    <a:ext uri="{9D8B030D-6E8A-4147-A177-3AD203B41FA5}">
                      <a16:colId xmlns:a16="http://schemas.microsoft.com/office/drawing/2014/main" val="3800720202"/>
                    </a:ext>
                  </a:extLst>
                </a:gridCol>
                <a:gridCol w="827971">
                  <a:extLst>
                    <a:ext uri="{9D8B030D-6E8A-4147-A177-3AD203B41FA5}">
                      <a16:colId xmlns:a16="http://schemas.microsoft.com/office/drawing/2014/main" val="1036267865"/>
                    </a:ext>
                  </a:extLst>
                </a:gridCol>
                <a:gridCol w="633914">
                  <a:extLst>
                    <a:ext uri="{9D8B030D-6E8A-4147-A177-3AD203B41FA5}">
                      <a16:colId xmlns:a16="http://schemas.microsoft.com/office/drawing/2014/main" val="2597399551"/>
                    </a:ext>
                  </a:extLst>
                </a:gridCol>
                <a:gridCol w="840907">
                  <a:extLst>
                    <a:ext uri="{9D8B030D-6E8A-4147-A177-3AD203B41FA5}">
                      <a16:colId xmlns:a16="http://schemas.microsoft.com/office/drawing/2014/main" val="841006252"/>
                    </a:ext>
                  </a:extLst>
                </a:gridCol>
                <a:gridCol w="840907">
                  <a:extLst>
                    <a:ext uri="{9D8B030D-6E8A-4147-A177-3AD203B41FA5}">
                      <a16:colId xmlns:a16="http://schemas.microsoft.com/office/drawing/2014/main" val="1552794550"/>
                    </a:ext>
                  </a:extLst>
                </a:gridCol>
                <a:gridCol w="620977">
                  <a:extLst>
                    <a:ext uri="{9D8B030D-6E8A-4147-A177-3AD203B41FA5}">
                      <a16:colId xmlns:a16="http://schemas.microsoft.com/office/drawing/2014/main" val="3193732257"/>
                    </a:ext>
                  </a:extLst>
                </a:gridCol>
                <a:gridCol w="840907">
                  <a:extLst>
                    <a:ext uri="{9D8B030D-6E8A-4147-A177-3AD203B41FA5}">
                      <a16:colId xmlns:a16="http://schemas.microsoft.com/office/drawing/2014/main" val="2191079177"/>
                    </a:ext>
                  </a:extLst>
                </a:gridCol>
                <a:gridCol w="840907">
                  <a:extLst>
                    <a:ext uri="{9D8B030D-6E8A-4147-A177-3AD203B41FA5}">
                      <a16:colId xmlns:a16="http://schemas.microsoft.com/office/drawing/2014/main" val="2515861357"/>
                    </a:ext>
                  </a:extLst>
                </a:gridCol>
                <a:gridCol w="724474">
                  <a:extLst>
                    <a:ext uri="{9D8B030D-6E8A-4147-A177-3AD203B41FA5}">
                      <a16:colId xmlns:a16="http://schemas.microsoft.com/office/drawing/2014/main" val="903595945"/>
                    </a:ext>
                  </a:extLst>
                </a:gridCol>
                <a:gridCol w="633914">
                  <a:extLst>
                    <a:ext uri="{9D8B030D-6E8A-4147-A177-3AD203B41FA5}">
                      <a16:colId xmlns:a16="http://schemas.microsoft.com/office/drawing/2014/main" val="1901889821"/>
                    </a:ext>
                  </a:extLst>
                </a:gridCol>
              </a:tblGrid>
              <a:tr h="32998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Yıl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Yeni Olgular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Önceden Tedavi Görmüş Olgular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Tüm Olgular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159587"/>
                  </a:ext>
                </a:extLst>
              </a:tr>
              <a:tr h="33691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İDT Yapılan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ÇİD-TB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İDT Yapılan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ÇİD-TB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İDT Yapılan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ÇİD-TB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604154"/>
                  </a:ext>
                </a:extLst>
              </a:tr>
              <a:tr h="24065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2005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3.237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3,1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508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17,7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3.745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191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5,1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550998"/>
                  </a:ext>
                </a:extLst>
              </a:tr>
              <a:tr h="24065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2006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4.135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131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3,2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711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118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16,6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4.846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249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5,1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324399"/>
                  </a:ext>
                </a:extLst>
              </a:tr>
              <a:tr h="24065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2007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4.134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2,9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775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15,5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4.909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4,9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16905"/>
                  </a:ext>
                </a:extLst>
              </a:tr>
              <a:tr h="24065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2008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4.218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125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138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18,6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4.958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263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5,3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573973"/>
                  </a:ext>
                </a:extLst>
              </a:tr>
              <a:tr h="24065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2009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3.714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2,7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599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123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20,5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4.313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222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5,1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918683"/>
                  </a:ext>
                </a:extLst>
              </a:tr>
              <a:tr h="24065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4.342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2,5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615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22,8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4.957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061432"/>
                  </a:ext>
                </a:extLst>
              </a:tr>
              <a:tr h="24065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2011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4.221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116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2,7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602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146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24,3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4.823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262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5,4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010583"/>
                  </a:ext>
                </a:extLst>
              </a:tr>
              <a:tr h="24065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2012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4.742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151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3,2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641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21,8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5.383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291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5,4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9615"/>
                  </a:ext>
                </a:extLst>
              </a:tr>
              <a:tr h="24065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2013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4.938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123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2,5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591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17,8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5.529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228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4,1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99293"/>
                  </a:ext>
                </a:extLst>
              </a:tr>
              <a:tr h="24065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2014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4.847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121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2,5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625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132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21,1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5.472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253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4,6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128312"/>
                  </a:ext>
                </a:extLst>
              </a:tr>
              <a:tr h="24065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5.050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127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2,5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579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17,8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5.629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4,1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746781"/>
                  </a:ext>
                </a:extLst>
              </a:tr>
              <a:tr h="24065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5.429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115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2,1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599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14,2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6.028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3,3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360292"/>
                  </a:ext>
                </a:extLst>
              </a:tr>
              <a:tr h="24065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5.335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128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2,4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556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11,3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5.891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191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3,2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458980"/>
                  </a:ext>
                </a:extLst>
              </a:tr>
              <a:tr h="24065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5.030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131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2,6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452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5.483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176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3,2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172402"/>
                  </a:ext>
                </a:extLst>
              </a:tr>
              <a:tr h="24065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5.137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373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9,1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5.510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127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2,3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515880"/>
                  </a:ext>
                </a:extLst>
              </a:tr>
              <a:tr h="24065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4.044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2,2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291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8,6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4.335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113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2,6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771028"/>
                  </a:ext>
                </a:extLst>
              </a:tr>
              <a:tr h="24065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4.023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255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10,6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4.278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2,5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601783"/>
                  </a:ext>
                </a:extLst>
              </a:tr>
              <a:tr h="24065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4.345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2,4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291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4.636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133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2,9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50078"/>
                  </a:ext>
                </a:extLst>
              </a:tr>
              <a:tr h="329982">
                <a:tc gridSpan="9"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*Yüzdeler İNH ve RİF için (her ikisine) ilaç duyarlılık testi (İDT) yapılan hasta sayısı üzerinden alınmıştır.</a:t>
                      </a:r>
                    </a:p>
                  </a:txBody>
                  <a:tcPr marL="6835" marR="6835" marT="683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35" marR="6835" marT="68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43929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02803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06E587BE-9C53-4CE8-8AEE-233790726F21}"/>
              </a:ext>
            </a:extLst>
          </p:cNvPr>
          <p:cNvSpPr/>
          <p:nvPr/>
        </p:nvSpPr>
        <p:spPr>
          <a:xfrm>
            <a:off x="720250" y="764704"/>
            <a:ext cx="67729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ÇİD-TB Olgularının İllere Göre Dağılımı, 2022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E04D68C-A96D-45D3-A3FC-B18A78D50F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8"/>
          <a:stretch/>
        </p:blipFill>
        <p:spPr>
          <a:xfrm>
            <a:off x="606695" y="1484784"/>
            <a:ext cx="7930610" cy="417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3243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Başlık 1"/>
          <p:cNvSpPr>
            <a:spLocks noGrp="1"/>
          </p:cNvSpPr>
          <p:nvPr>
            <p:ph type="title" orient="vert"/>
          </p:nvPr>
        </p:nvSpPr>
        <p:spPr>
          <a:xfrm>
            <a:off x="107504" y="137056"/>
            <a:ext cx="8731696" cy="953386"/>
          </a:xfrm>
        </p:spPr>
        <p:txBody>
          <a:bodyPr vert="horz">
            <a:noAutofit/>
          </a:bodyPr>
          <a:lstStyle/>
          <a:p>
            <a:pPr algn="ctr"/>
            <a:r>
              <a:rPr lang="tr-TR" altLang="tr-TR" sz="28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TB Hastalarında HIV Testi Yapılma Durumu ve </a:t>
            </a:r>
            <a:br>
              <a:rPr lang="tr-TR" altLang="tr-TR" sz="28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r>
              <a:rPr lang="tr-TR" altLang="tr-TR" sz="28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HIV (+) TB Hasta Sayısı, 2009-2022</a:t>
            </a:r>
          </a:p>
        </p:txBody>
      </p:sp>
      <p:sp>
        <p:nvSpPr>
          <p:cNvPr id="100355" name="Dikdörtgen 5"/>
          <p:cNvSpPr>
            <a:spLocks noChangeArrowheads="1"/>
          </p:cNvSpPr>
          <p:nvPr/>
        </p:nvSpPr>
        <p:spPr bwMode="auto">
          <a:xfrm>
            <a:off x="1115616" y="6093296"/>
            <a:ext cx="66247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>
              <a:defRPr/>
            </a:pPr>
            <a:r>
              <a:rPr kumimoji="0" lang="tr-TR" altLang="tr-TR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*04.03.2011 tarihinde 2011/14 sayılı “Tüberkülozlu hastalarda HIV tanı testi yapılması” konulu Genelge yayımlanmıştır</a:t>
            </a:r>
            <a:r>
              <a:rPr lang="tr-TR" altLang="tr-TR" sz="12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**Yüzde hesabında HIV testi yapılan sayısı alınmıştır.</a:t>
            </a:r>
          </a:p>
        </p:txBody>
      </p:sp>
      <p:graphicFrame>
        <p:nvGraphicFramePr>
          <p:cNvPr id="7" name="İçerik Yer Tutucusu 6">
            <a:extLst>
              <a:ext uri="{FF2B5EF4-FFF2-40B4-BE49-F238E27FC236}">
                <a16:creationId xmlns:a16="http://schemas.microsoft.com/office/drawing/2014/main" id="{0E3779DC-9452-4525-BA91-D76A32423A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4317714"/>
              </p:ext>
            </p:extLst>
          </p:nvPr>
        </p:nvGraphicFramePr>
        <p:xfrm>
          <a:off x="1232495" y="1092575"/>
          <a:ext cx="6510235" cy="4937202"/>
        </p:xfrm>
        <a:graphic>
          <a:graphicData uri="http://schemas.openxmlformats.org/drawingml/2006/table">
            <a:tbl>
              <a:tblPr/>
              <a:tblGrid>
                <a:gridCol w="1163479">
                  <a:extLst>
                    <a:ext uri="{9D8B030D-6E8A-4147-A177-3AD203B41FA5}">
                      <a16:colId xmlns:a16="http://schemas.microsoft.com/office/drawing/2014/main" val="160447384"/>
                    </a:ext>
                  </a:extLst>
                </a:gridCol>
                <a:gridCol w="1201628">
                  <a:extLst>
                    <a:ext uri="{9D8B030D-6E8A-4147-A177-3AD203B41FA5}">
                      <a16:colId xmlns:a16="http://schemas.microsoft.com/office/drawing/2014/main" val="1180551748"/>
                    </a:ext>
                  </a:extLst>
                </a:gridCol>
                <a:gridCol w="1163479">
                  <a:extLst>
                    <a:ext uri="{9D8B030D-6E8A-4147-A177-3AD203B41FA5}">
                      <a16:colId xmlns:a16="http://schemas.microsoft.com/office/drawing/2014/main" val="2020789834"/>
                    </a:ext>
                  </a:extLst>
                </a:gridCol>
                <a:gridCol w="1296994">
                  <a:extLst>
                    <a:ext uri="{9D8B030D-6E8A-4147-A177-3AD203B41FA5}">
                      <a16:colId xmlns:a16="http://schemas.microsoft.com/office/drawing/2014/main" val="3124864150"/>
                    </a:ext>
                  </a:extLst>
                </a:gridCol>
                <a:gridCol w="1032343">
                  <a:extLst>
                    <a:ext uri="{9D8B030D-6E8A-4147-A177-3AD203B41FA5}">
                      <a16:colId xmlns:a16="http://schemas.microsoft.com/office/drawing/2014/main" val="610116124"/>
                    </a:ext>
                  </a:extLst>
                </a:gridCol>
                <a:gridCol w="652312">
                  <a:extLst>
                    <a:ext uri="{9D8B030D-6E8A-4147-A177-3AD203B41FA5}">
                      <a16:colId xmlns:a16="http://schemas.microsoft.com/office/drawing/2014/main" val="85080154"/>
                    </a:ext>
                  </a:extLst>
                </a:gridCol>
              </a:tblGrid>
              <a:tr h="334666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Yıl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Toplam TB Hastası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HIV Testi Yapılan*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HIV (+) TB Hastası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872312"/>
                  </a:ext>
                </a:extLst>
              </a:tr>
              <a:tr h="33466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Sayı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%**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Sayı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%**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372215"/>
                  </a:ext>
                </a:extLst>
              </a:tr>
              <a:tr h="3042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2009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17.402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1604613"/>
                  </a:ext>
                </a:extLst>
              </a:tr>
              <a:tr h="3042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2010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16.551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581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3,5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8598033"/>
                  </a:ext>
                </a:extLst>
              </a:tr>
              <a:tr h="3042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2011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15.679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7.241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46,2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4517525"/>
                  </a:ext>
                </a:extLst>
              </a:tr>
              <a:tr h="3042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2012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14.691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8.646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58,9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6548717"/>
                  </a:ext>
                </a:extLst>
              </a:tr>
              <a:tr h="3042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2013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13.409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8.787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65,5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523543"/>
                  </a:ext>
                </a:extLst>
              </a:tr>
              <a:tr h="3042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2014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13.378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9.344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69,8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3293449"/>
                  </a:ext>
                </a:extLst>
              </a:tr>
              <a:tr h="3042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2015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12.772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8.906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69,7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177932"/>
                  </a:ext>
                </a:extLst>
              </a:tr>
              <a:tr h="3042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2016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12.417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8.704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70,1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1868167"/>
                  </a:ext>
                </a:extLst>
              </a:tr>
              <a:tr h="3042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2017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12.046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8.577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71,2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68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5269219"/>
                  </a:ext>
                </a:extLst>
              </a:tr>
              <a:tr h="3042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2018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11.786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8.382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71,1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526641"/>
                  </a:ext>
                </a:extLst>
              </a:tr>
              <a:tr h="3042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11.401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8.938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78,4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105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5954180"/>
                  </a:ext>
                </a:extLst>
              </a:tr>
              <a:tr h="3042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8.925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7.142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80,0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87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1659797"/>
                  </a:ext>
                </a:extLst>
              </a:tr>
              <a:tr h="30424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9.156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7.339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80,2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5684909"/>
                  </a:ext>
                </a:extLst>
              </a:tr>
              <a:tr h="30424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7208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46775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>
            <a:extLst>
              <a:ext uri="{FF2B5EF4-FFF2-40B4-BE49-F238E27FC236}">
                <a16:creationId xmlns:a16="http://schemas.microsoft.com/office/drawing/2014/main" id="{FF4A76CC-4CB4-47BF-A032-FC7B18F04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672"/>
            <a:ext cx="8305800" cy="513730"/>
          </a:xfrm>
        </p:spPr>
        <p:txBody>
          <a:bodyPr>
            <a:noAutofit/>
          </a:bodyPr>
          <a:lstStyle/>
          <a:p>
            <a:r>
              <a:rPr lang="tr-TR" altLang="tr-TR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Toplam TB Olgularında Tedavi Sonuçları, 2021</a:t>
            </a:r>
            <a:endParaRPr lang="tr-TR" sz="3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Grafik 6">
            <a:extLst>
              <a:ext uri="{FF2B5EF4-FFF2-40B4-BE49-F238E27FC236}">
                <a16:creationId xmlns:a16="http://schemas.microsoft.com/office/drawing/2014/main" id="{66D15449-6732-4366-9041-B18A99E0B0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981191"/>
              </p:ext>
            </p:extLst>
          </p:nvPr>
        </p:nvGraphicFramePr>
        <p:xfrm>
          <a:off x="414337" y="1695450"/>
          <a:ext cx="8406135" cy="3893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073432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 txBox="1">
            <a:spLocks noChangeArrowheads="1"/>
          </p:cNvSpPr>
          <p:nvPr/>
        </p:nvSpPr>
        <p:spPr bwMode="auto">
          <a:xfrm>
            <a:off x="539551" y="675054"/>
            <a:ext cx="8064896" cy="939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28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Yeni Yayma (+) AC TB Olgularında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28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İllere Göre Tedavi Başarısı, 2021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742651D-12B6-4EFC-96C4-9D3EECCEA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25803"/>
            <a:ext cx="7657143" cy="44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7230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229600" cy="4454525"/>
          </a:xfrm>
        </p:spPr>
        <p:txBody>
          <a:bodyPr/>
          <a:lstStyle/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tr-TR" altLang="tr-TR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Tüberküloz Tanısı</a:t>
            </a:r>
          </a:p>
        </p:txBody>
      </p:sp>
      <p:pic>
        <p:nvPicPr>
          <p:cNvPr id="31747" name="Picture 5" descr="DSCF07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844" y="1916832"/>
            <a:ext cx="4786312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9"/>
          <p:cNvSpPr>
            <a:spLocks noChangeArrowheads="1"/>
          </p:cNvSpPr>
          <p:nvPr/>
        </p:nvSpPr>
        <p:spPr bwMode="auto">
          <a:xfrm>
            <a:off x="441702" y="2564904"/>
            <a:ext cx="8306762" cy="2523529"/>
          </a:xfrm>
          <a:prstGeom prst="rect">
            <a:avLst/>
          </a:prstGeom>
          <a:solidFill>
            <a:srgbClr val="FFF3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Monotype Sorts"/>
              <a:buNone/>
            </a:pPr>
            <a:r>
              <a:rPr lang="tr-TR" altLang="tr-TR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</a:p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tr-TR" altLang="tr-TR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Kaynak 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	       </a:t>
            </a:r>
            <a:r>
              <a:rPr lang="tr-TR" altLang="tr-TR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Hava yolu   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tr-TR" altLang="tr-TR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Sağlam İnsan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tr-TR" alt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Hasta insan	   Öksürük, aksırık ve 		Solunumla aldığı TB</a:t>
            </a:r>
          </a:p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tr-TR" alt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			   konuşma ile çıkardığı        	basili nedeniyle</a:t>
            </a:r>
          </a:p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tr-TR" alt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			   tüberküloz (TB) basili	                </a:t>
            </a:r>
            <a:r>
              <a:rPr lang="tr-TR" altLang="tr-TR" sz="2000" i="1" dirty="0">
                <a:latin typeface="Calibri" panose="020F0502020204030204" pitchFamily="34" charset="0"/>
                <a:cs typeface="Calibri" panose="020F0502020204030204" pitchFamily="34" charset="0"/>
              </a:rPr>
              <a:t>ENFEKTE</a:t>
            </a:r>
            <a:r>
              <a:rPr lang="tr-TR" alt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 olur</a:t>
            </a:r>
            <a:endParaRPr lang="tr-TR" alt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99" name="Line 1030"/>
          <p:cNvSpPr>
            <a:spLocks noChangeShapeType="1"/>
          </p:cNvSpPr>
          <p:nvPr/>
        </p:nvSpPr>
        <p:spPr bwMode="auto">
          <a:xfrm>
            <a:off x="1835696" y="3429000"/>
            <a:ext cx="914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r>
              <a:rPr lang="tr-TR" dirty="0"/>
              <a:t>       </a:t>
            </a:r>
          </a:p>
        </p:txBody>
      </p:sp>
      <p:sp>
        <p:nvSpPr>
          <p:cNvPr id="4100" name="Line 1031"/>
          <p:cNvSpPr>
            <a:spLocks noChangeShapeType="1"/>
          </p:cNvSpPr>
          <p:nvPr/>
        </p:nvSpPr>
        <p:spPr bwMode="auto">
          <a:xfrm>
            <a:off x="4860032" y="3429000"/>
            <a:ext cx="914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101" name="Text Box 1032"/>
          <p:cNvSpPr txBox="1">
            <a:spLocks noChangeArrowheads="1"/>
          </p:cNvSpPr>
          <p:nvPr/>
        </p:nvSpPr>
        <p:spPr bwMode="auto">
          <a:xfrm>
            <a:off x="0" y="632882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tr-TR" altLang="tr-TR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Nasıl Bulaşır?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763713" y="333375"/>
            <a:ext cx="5486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tr-TR" altLang="tr-TR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TANI - Semptomlar</a:t>
            </a:r>
            <a:endParaRPr lang="tr-TR" altLang="tr-TR" sz="3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728465" y="1109442"/>
            <a:ext cx="3538736" cy="4339650"/>
          </a:xfrm>
          <a:prstGeom prst="rect">
            <a:avLst/>
          </a:prstGeom>
          <a:solidFill>
            <a:srgbClr val="FFFFD9"/>
          </a:solidFill>
          <a:ln w="9525">
            <a:solidFill>
              <a:srgbClr val="990033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tr-TR" altLang="tr-TR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Solunum Sistemi Bulguları</a:t>
            </a:r>
            <a:endParaRPr lang="tr-TR" altLang="tr-T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Öksürük </a:t>
            </a:r>
          </a:p>
          <a:p>
            <a:pPr marL="342900" indent="-342900">
              <a:spcBef>
                <a:spcPct val="50000"/>
              </a:spcBef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Balgam çıkarma</a:t>
            </a:r>
          </a:p>
          <a:p>
            <a:pPr marL="342900" indent="-342900">
              <a:spcBef>
                <a:spcPct val="50000"/>
              </a:spcBef>
            </a:pPr>
            <a:r>
              <a:rPr lang="tr-TR" alt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Hemoptizi</a:t>
            </a:r>
            <a:endParaRPr lang="tr-TR" altLang="tr-T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Göğüs ağrısı</a:t>
            </a:r>
          </a:p>
          <a:p>
            <a:pPr marL="342900" indent="-342900">
              <a:spcBef>
                <a:spcPct val="50000"/>
              </a:spcBef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Sırt-yan ağrı</a:t>
            </a:r>
          </a:p>
          <a:p>
            <a:pPr marL="342900" indent="-342900">
              <a:spcBef>
                <a:spcPct val="50000"/>
              </a:spcBef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Nefes darlığı</a:t>
            </a:r>
          </a:p>
          <a:p>
            <a:pPr marL="342900" indent="-342900">
              <a:spcBef>
                <a:spcPct val="50000"/>
              </a:spcBef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Ses kısıklığı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4618787" y="1109442"/>
            <a:ext cx="3810000" cy="2677656"/>
          </a:xfrm>
          <a:prstGeom prst="rect">
            <a:avLst/>
          </a:prstGeom>
          <a:solidFill>
            <a:srgbClr val="FFF3FF"/>
          </a:solidFill>
          <a:ln w="9525">
            <a:solidFill>
              <a:srgbClr val="9900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tr-TR" altLang="tr-TR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Sistemik Bulgular</a:t>
            </a:r>
            <a:endParaRPr lang="tr-TR" altLang="tr-T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Ateş (</a:t>
            </a:r>
            <a:r>
              <a:rPr lang="tr-TR" alt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intermittan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2900" indent="-342900">
              <a:spcBef>
                <a:spcPct val="50000"/>
              </a:spcBef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Gece terlemesi</a:t>
            </a:r>
          </a:p>
          <a:p>
            <a:pPr marL="342900" indent="-342900">
              <a:spcBef>
                <a:spcPct val="50000"/>
              </a:spcBef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İştahsızlık, kilo kaybı</a:t>
            </a:r>
          </a:p>
          <a:p>
            <a:pPr marL="342900" indent="-342900">
              <a:spcBef>
                <a:spcPct val="50000"/>
              </a:spcBef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Halsizlik, yorgunluk</a:t>
            </a:r>
          </a:p>
        </p:txBody>
      </p:sp>
      <p:sp>
        <p:nvSpPr>
          <p:cNvPr id="33798" name="Rectangle 5"/>
          <p:cNvSpPr>
            <a:spLocks noChangeArrowheads="1"/>
          </p:cNvSpPr>
          <p:nvPr/>
        </p:nvSpPr>
        <p:spPr bwMode="auto">
          <a:xfrm>
            <a:off x="372548" y="5700783"/>
            <a:ext cx="830580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ko-KR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2-3 haftadan uzun süren öksürük şikayeti olan ve akciğer bulguları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ko-KR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antibiyotik tedavisi ile düzelmeyen hastalarda tüberküloz araştırılmalıdır.</a:t>
            </a:r>
            <a:endParaRPr lang="tr-TR" altLang="tr-TR" sz="20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632039" y="3865565"/>
            <a:ext cx="3810000" cy="1631950"/>
          </a:xfrm>
          <a:prstGeom prst="rect">
            <a:avLst/>
          </a:prstGeom>
          <a:solidFill>
            <a:schemeClr val="accent5"/>
          </a:solidFill>
          <a:ln w="9525">
            <a:solidFill>
              <a:srgbClr val="9900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None/>
              <a:defRPr/>
            </a:pP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Akciğer dışı organ tüberkülozu: Hastalığın olduğu organa özgün bulgular vardır (lenf bezi büyümesi, idrarda kan görülmesi, eklemde şişlik gibi).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447800" y="260350"/>
            <a:ext cx="6096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tr-TR" altLang="tr-TR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TANI - Hastalık Öyküsü ve Temas Araştırılması</a:t>
            </a:r>
            <a:endParaRPr lang="tr-TR" altLang="tr-TR" sz="3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533400" y="1659491"/>
            <a:ext cx="8077200" cy="4662815"/>
          </a:xfrm>
          <a:prstGeom prst="rect">
            <a:avLst/>
          </a:prstGeom>
          <a:solidFill>
            <a:srgbClr val="FFFFE5"/>
          </a:solidFill>
          <a:ln w="9525">
            <a:solidFill>
              <a:srgbClr val="9900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spcBef>
                <a:spcPct val="50000"/>
              </a:spcBef>
            </a:pPr>
            <a:r>
              <a:rPr lang="tr-TR" alt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Şikayetlerin başlangıcı ve seyri</a:t>
            </a:r>
          </a:p>
          <a:p>
            <a:pPr marL="342900" indent="-342900">
              <a:spcBef>
                <a:spcPct val="50000"/>
              </a:spcBef>
            </a:pPr>
            <a:r>
              <a:rPr lang="tr-TR" alt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Şikayetleri için daha önceden yapılan tetkikler ve uygulanan tedaviler</a:t>
            </a:r>
          </a:p>
          <a:p>
            <a:pPr marL="342900" indent="-342900">
              <a:spcBef>
                <a:spcPct val="50000"/>
              </a:spcBef>
            </a:pPr>
            <a:r>
              <a:rPr lang="tr-TR" alt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Daha önce TB tanısının ve tedavisinin olup olmadığı</a:t>
            </a:r>
          </a:p>
          <a:p>
            <a:pPr marL="342900" indent="-342900">
              <a:spcBef>
                <a:spcPct val="50000"/>
              </a:spcBef>
            </a:pPr>
            <a:r>
              <a:rPr lang="tr-TR" alt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Aile ve yakın çevresinde TB hastasının varlığı</a:t>
            </a:r>
          </a:p>
          <a:p>
            <a:pPr marL="342900" indent="-342900">
              <a:spcBef>
                <a:spcPct val="50000"/>
              </a:spcBef>
            </a:pPr>
            <a:r>
              <a:rPr lang="tr-TR" alt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Hastalık için yatkınlık (HIV(+), </a:t>
            </a:r>
            <a:r>
              <a:rPr lang="tr-TR" altLang="tr-T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Diabetes</a:t>
            </a:r>
            <a:r>
              <a:rPr lang="tr-TR" alt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Mellitus</a:t>
            </a:r>
            <a:r>
              <a:rPr lang="tr-TR" alt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altLang="tr-T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silikozis</a:t>
            </a:r>
            <a:r>
              <a:rPr lang="tr-TR" alt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, Kronik Böbrek Yetmezliği, </a:t>
            </a:r>
            <a:r>
              <a:rPr lang="tr-TR" altLang="tr-T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steroid</a:t>
            </a:r>
            <a:r>
              <a:rPr lang="tr-TR" alt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 kullanımı, bazı kanser türleri ve tedavileri, alkol bağımlılığı, beslenme durumu, stres vb.)</a:t>
            </a:r>
          </a:p>
          <a:p>
            <a:pPr marL="342900" indent="-342900">
              <a:spcBef>
                <a:spcPct val="50000"/>
              </a:spcBef>
            </a:pPr>
            <a:r>
              <a:rPr lang="tr-TR" alt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Diğer risk faktörleri: Cezaevinde, bakımevlerinde, sığınma evlerinde kalma; evsizler, sağlık çalışanları, kapalı ortamda fazla sayıda insanın bulunması vb.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026"/>
          <p:cNvSpPr txBox="1">
            <a:spLocks noChangeArrowheads="1"/>
          </p:cNvSpPr>
          <p:nvPr/>
        </p:nvSpPr>
        <p:spPr bwMode="auto">
          <a:xfrm>
            <a:off x="1979613" y="333375"/>
            <a:ext cx="5181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tr-TR" altLang="tr-TR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TANI - Bakteriyoloji</a:t>
            </a:r>
            <a:endParaRPr lang="tr-TR" altLang="tr-TR" sz="3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819" name="Text Box 1027"/>
          <p:cNvSpPr txBox="1">
            <a:spLocks noChangeArrowheads="1"/>
          </p:cNvSpPr>
          <p:nvPr/>
        </p:nvSpPr>
        <p:spPr bwMode="auto">
          <a:xfrm>
            <a:off x="611559" y="3597276"/>
            <a:ext cx="7992889" cy="2676525"/>
          </a:xfrm>
          <a:prstGeom prst="rect">
            <a:avLst/>
          </a:prstGeom>
          <a:solidFill>
            <a:srgbClr val="FFF3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tr-TR" altLang="tr-TR" sz="2400" b="1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Mikroskopi</a:t>
            </a:r>
            <a:r>
              <a:rPr lang="tr-TR" altLang="tr-TR" sz="24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Arka arkaya 3 ayrı günde çıkarılmış sabah balgamında, </a:t>
            </a:r>
            <a:r>
              <a:rPr lang="tr-TR" alt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Ziehl-Neelsen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boyama ile ARB incelemesi.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tr-TR" altLang="tr-TR" sz="24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Kültür: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Mikroskopisi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yapılan materyalin </a:t>
            </a:r>
            <a:r>
              <a:rPr lang="tr-TR" alt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Löwenstein-Jensen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katı ve/veya </a:t>
            </a:r>
            <a:r>
              <a:rPr lang="tr-TR" alt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otomatize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sıvı </a:t>
            </a:r>
            <a:r>
              <a:rPr lang="tr-TR" alt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besiyerine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ekilmesi.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tr-TR" altLang="tr-TR" sz="24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İlaç duyarlılık testi: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Üremiş kültürde, tedavide kullanılan anti-tüberküloz ilaçlara duyarlılıklarının araştırılması.</a:t>
            </a:r>
          </a:p>
        </p:txBody>
      </p:sp>
      <p:sp>
        <p:nvSpPr>
          <p:cNvPr id="34820" name="Text Box 1028"/>
          <p:cNvSpPr txBox="1">
            <a:spLocks noChangeArrowheads="1"/>
          </p:cNvSpPr>
          <p:nvPr/>
        </p:nvSpPr>
        <p:spPr bwMode="auto">
          <a:xfrm>
            <a:off x="971600" y="1220787"/>
            <a:ext cx="6983412" cy="523875"/>
          </a:xfrm>
          <a:prstGeom prst="rect">
            <a:avLst/>
          </a:prstGeom>
          <a:solidFill>
            <a:srgbClr val="FFFFD9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Tüberkülozda bakteriyolojik tanı esastır.</a:t>
            </a:r>
          </a:p>
        </p:txBody>
      </p:sp>
      <p:sp>
        <p:nvSpPr>
          <p:cNvPr id="34821" name="Text Box 1029"/>
          <p:cNvSpPr txBox="1">
            <a:spLocks noChangeArrowheads="1"/>
          </p:cNvSpPr>
          <p:nvPr/>
        </p:nvSpPr>
        <p:spPr bwMode="auto">
          <a:xfrm>
            <a:off x="611559" y="2060575"/>
            <a:ext cx="7992889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tr-TR" altLang="tr-TR" sz="2400" b="1" u="sng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İncelenebilecek Örnekler:</a:t>
            </a:r>
            <a:r>
              <a:rPr lang="tr-TR" altLang="tr-TR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2400" b="1" dirty="0">
                <a:latin typeface="Calibri" panose="020F0502020204030204" pitchFamily="34" charset="0"/>
                <a:cs typeface="Calibri" panose="020F0502020204030204" pitchFamily="34" charset="0"/>
              </a:rPr>
              <a:t>Balgam, indüklenmiş balgam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, açlık mide suyu, </a:t>
            </a:r>
            <a:r>
              <a:rPr lang="tr-TR" alt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bronkoskopik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aspirasyon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sıvısı, BOS, </a:t>
            </a:r>
            <a:r>
              <a:rPr lang="tr-TR" alt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plevral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mayi, idrar, eklem sıvısı, biyopsi materyali vb.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6"/>
          <p:cNvSpPr>
            <a:spLocks noChangeArrowheads="1"/>
          </p:cNvSpPr>
          <p:nvPr/>
        </p:nvSpPr>
        <p:spPr bwMode="auto">
          <a:xfrm>
            <a:off x="685800" y="3810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TANI – </a:t>
            </a:r>
            <a:r>
              <a:rPr lang="tr-TR" altLang="tr-TR" sz="3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Mikroskopi</a:t>
            </a:r>
            <a:r>
              <a:rPr lang="tr-TR" altLang="tr-TR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Yayma</a:t>
            </a:r>
          </a:p>
        </p:txBody>
      </p:sp>
      <p:sp>
        <p:nvSpPr>
          <p:cNvPr id="35843" name="Text Box 1028"/>
          <p:cNvSpPr txBox="1">
            <a:spLocks noChangeArrowheads="1"/>
          </p:cNvSpPr>
          <p:nvPr/>
        </p:nvSpPr>
        <p:spPr bwMode="auto">
          <a:xfrm>
            <a:off x="441107" y="4043495"/>
            <a:ext cx="4114800" cy="1196975"/>
          </a:xfrm>
          <a:prstGeom prst="rect">
            <a:avLst/>
          </a:prstGeom>
          <a:solidFill>
            <a:srgbClr val="FFF3FF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tr-TR" altLang="tr-TR" sz="2400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Ziehl</a:t>
            </a:r>
            <a:r>
              <a:rPr lang="tr-TR" altLang="tr-TR" sz="24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2400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Neelsen</a:t>
            </a:r>
            <a:r>
              <a:rPr lang="tr-TR" altLang="tr-TR" sz="24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boyasında TB basillerinin </a:t>
            </a:r>
            <a:r>
              <a:rPr lang="tr-TR" altLang="tr-TR" sz="2400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mikroskopik</a:t>
            </a:r>
            <a:r>
              <a:rPr lang="tr-TR" altLang="tr-TR" sz="24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görünümü (kırmızı renkte)</a:t>
            </a:r>
          </a:p>
        </p:txBody>
      </p:sp>
      <p:sp>
        <p:nvSpPr>
          <p:cNvPr id="35844" name="Text Box 1030"/>
          <p:cNvSpPr txBox="1">
            <a:spLocks noChangeArrowheads="1"/>
          </p:cNvSpPr>
          <p:nvPr/>
        </p:nvSpPr>
        <p:spPr bwMode="auto">
          <a:xfrm>
            <a:off x="1083230" y="5445224"/>
            <a:ext cx="7162800" cy="1015663"/>
          </a:xfrm>
          <a:prstGeom prst="rect">
            <a:avLst/>
          </a:prstGeom>
          <a:solidFill>
            <a:srgbClr val="FFFFE5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tr-TR" altLang="tr-TR" sz="240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Asit ve alkolle yıkandığında boyasını vermediği için 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tr-TR" altLang="tr-TR" sz="240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aside </a:t>
            </a:r>
            <a:r>
              <a:rPr lang="tr-TR" altLang="tr-TR" sz="2400" dirty="0" err="1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rezistan</a:t>
            </a:r>
            <a:r>
              <a:rPr lang="tr-TR" altLang="tr-TR" sz="240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 basil (</a:t>
            </a:r>
            <a:r>
              <a:rPr lang="tr-TR" altLang="tr-TR" sz="2400" dirty="0">
                <a:solidFill>
                  <a:srgbClr val="A50021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ARB</a:t>
            </a:r>
            <a:r>
              <a:rPr lang="tr-TR" altLang="tr-TR" sz="240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) denir.</a:t>
            </a:r>
          </a:p>
        </p:txBody>
      </p:sp>
      <p:pic>
        <p:nvPicPr>
          <p:cNvPr id="35845" name="Picture 10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650" y="1261269"/>
            <a:ext cx="3366120" cy="246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Text Box 1033"/>
          <p:cNvSpPr txBox="1">
            <a:spLocks noChangeArrowheads="1"/>
          </p:cNvSpPr>
          <p:nvPr/>
        </p:nvSpPr>
        <p:spPr bwMode="auto">
          <a:xfrm>
            <a:off x="4664630" y="4043494"/>
            <a:ext cx="3886200" cy="830997"/>
          </a:xfrm>
          <a:prstGeom prst="rect">
            <a:avLst/>
          </a:prstGeom>
          <a:solidFill>
            <a:srgbClr val="F3FFF3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tr-TR" altLang="tr-TR" sz="2400">
                <a:latin typeface="Calibri" panose="020F0502020204030204" pitchFamily="34" charset="0"/>
                <a:cs typeface="Calibri" panose="020F0502020204030204" pitchFamily="34" charset="0"/>
              </a:rPr>
              <a:t>Floresan mikroskopide parlak olarak görülen TB basilleri</a:t>
            </a:r>
          </a:p>
        </p:txBody>
      </p:sp>
      <p:pic>
        <p:nvPicPr>
          <p:cNvPr id="9" name="Picture 2" descr="C:\Users\aysegul.yildirim\Desktop\Bilim Kurulu 20 Haziran 2018\Tanı Ted. Rehberi 2018\REHBER FOTO\TB REHBER (27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860" y="1284495"/>
            <a:ext cx="3366121" cy="243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ChangeArrowheads="1"/>
          </p:cNvSpPr>
          <p:nvPr/>
        </p:nvSpPr>
        <p:spPr bwMode="auto">
          <a:xfrm>
            <a:off x="685800" y="3048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TANI - Kültür</a:t>
            </a:r>
            <a:endParaRPr lang="tr-TR" altLang="tr-TR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67" name="Text Box 1028"/>
          <p:cNvSpPr txBox="1">
            <a:spLocks noChangeArrowheads="1"/>
          </p:cNvSpPr>
          <p:nvPr/>
        </p:nvSpPr>
        <p:spPr bwMode="auto">
          <a:xfrm>
            <a:off x="3938588" y="16557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tr-TR" altLang="tr-TR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68" name="Text Box 1029"/>
          <p:cNvSpPr txBox="1">
            <a:spLocks noChangeArrowheads="1"/>
          </p:cNvSpPr>
          <p:nvPr/>
        </p:nvSpPr>
        <p:spPr bwMode="auto">
          <a:xfrm>
            <a:off x="2156274" y="1407319"/>
            <a:ext cx="4831451" cy="954107"/>
          </a:xfrm>
          <a:prstGeom prst="rect">
            <a:avLst/>
          </a:prstGeom>
          <a:solidFill>
            <a:srgbClr val="FFF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Kültürde tüberküloz basilinin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üretilmesi en kesin tanı yöntemi</a:t>
            </a:r>
          </a:p>
        </p:txBody>
      </p:sp>
      <p:sp>
        <p:nvSpPr>
          <p:cNvPr id="36869" name="Text Box 1030"/>
          <p:cNvSpPr txBox="1">
            <a:spLocks noChangeArrowheads="1"/>
          </p:cNvSpPr>
          <p:nvPr/>
        </p:nvSpPr>
        <p:spPr bwMode="auto">
          <a:xfrm>
            <a:off x="1692275" y="5661025"/>
            <a:ext cx="5759450" cy="584775"/>
          </a:xfrm>
          <a:prstGeom prst="rect">
            <a:avLst/>
          </a:prstGeom>
          <a:solidFill>
            <a:srgbClr val="FFFF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Kültürde üreyen </a:t>
            </a:r>
            <a:r>
              <a:rPr lang="tr-TR" altLang="tr-TR" sz="1800" i="1" dirty="0">
                <a:latin typeface="Calibri" panose="020F0502020204030204" pitchFamily="34" charset="0"/>
                <a:cs typeface="Calibri" panose="020F0502020204030204" pitchFamily="34" charset="0"/>
              </a:rPr>
              <a:t>M. </a:t>
            </a:r>
            <a:r>
              <a:rPr lang="tr-TR" altLang="tr-TR" sz="1800" i="1" dirty="0" err="1">
                <a:latin typeface="Calibri" panose="020F0502020204030204" pitchFamily="34" charset="0"/>
                <a:cs typeface="Calibri" panose="020F0502020204030204" pitchFamily="34" charset="0"/>
              </a:rPr>
              <a:t>tuberculosis</a:t>
            </a:r>
            <a:r>
              <a:rPr lang="tr-TR" altLang="tr-TR" sz="18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kolonileri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400" i="1" dirty="0">
                <a:latin typeface="Calibri" panose="020F0502020204030204" pitchFamily="34" charset="0"/>
                <a:cs typeface="Calibri" panose="020F0502020204030204" pitchFamily="34" charset="0"/>
              </a:rPr>
              <a:t>Fotoğraf: Dr. Erhan KABASAKAL          </a:t>
            </a:r>
          </a:p>
        </p:txBody>
      </p:sp>
      <p:pic>
        <p:nvPicPr>
          <p:cNvPr id="7" name="Picture 2" descr="C:\Users\aysegul.yildirim\Desktop\Bilim Kurulu 20 Haziran 2018\Tanı Ted. Rehberi 2018\REHBER FOTO\IMG_20180727_1548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377" y="2510879"/>
            <a:ext cx="4071856" cy="289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 descr="111al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93"/>
          <a:stretch>
            <a:fillRect/>
          </a:stretch>
        </p:blipFill>
        <p:spPr>
          <a:xfrm>
            <a:off x="4620251" y="1497121"/>
            <a:ext cx="3957637" cy="4375150"/>
          </a:xfrm>
        </p:spPr>
      </p:pic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4752836" y="6035615"/>
            <a:ext cx="24144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i="1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Sağ üst alanda </a:t>
            </a:r>
            <a:r>
              <a:rPr lang="tr-TR" altLang="tr-TR" sz="2000" i="1" dirty="0" err="1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kavite</a:t>
            </a:r>
            <a:endParaRPr lang="tr-TR" altLang="tr-TR" sz="2000" i="1" dirty="0">
              <a:latin typeface="Calibri" panose="020F0502020204030204" pitchFamily="34" charset="0"/>
              <a:ea typeface="Arial Unicode MS" pitchFamily="34" charset="-128"/>
              <a:cs typeface="Calibri" panose="020F0502020204030204" pitchFamily="34" charset="0"/>
            </a:endParaRPr>
          </a:p>
        </p:txBody>
      </p:sp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6804025" y="2060575"/>
            <a:ext cx="18716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2000" dirty="0">
                <a:solidFill>
                  <a:schemeClr val="bg1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Sol akciğerde </a:t>
            </a:r>
            <a:r>
              <a:rPr lang="tr-TR" altLang="tr-TR" sz="2000" dirty="0" err="1">
                <a:solidFill>
                  <a:schemeClr val="bg1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infiltrasyon</a:t>
            </a:r>
            <a:endParaRPr lang="tr-TR" altLang="tr-TR" sz="2000" dirty="0">
              <a:solidFill>
                <a:schemeClr val="bg1"/>
              </a:solidFill>
              <a:latin typeface="Calibri" panose="020F0502020204030204" pitchFamily="34" charset="0"/>
              <a:ea typeface="Arial Unicode MS" pitchFamily="34" charset="-128"/>
              <a:cs typeface="Calibri" panose="020F0502020204030204" pitchFamily="34" charset="0"/>
            </a:endParaRPr>
          </a:p>
        </p:txBody>
      </p:sp>
      <p:sp>
        <p:nvSpPr>
          <p:cNvPr id="37893" name="Line 6"/>
          <p:cNvSpPr>
            <a:spLocks noChangeShapeType="1"/>
          </p:cNvSpPr>
          <p:nvPr/>
        </p:nvSpPr>
        <p:spPr bwMode="auto">
          <a:xfrm flipH="1">
            <a:off x="7596336" y="2866523"/>
            <a:ext cx="3" cy="100774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894" name="Line 7"/>
          <p:cNvSpPr>
            <a:spLocks noChangeShapeType="1"/>
          </p:cNvSpPr>
          <p:nvPr/>
        </p:nvSpPr>
        <p:spPr bwMode="auto">
          <a:xfrm flipV="1">
            <a:off x="5960058" y="2348880"/>
            <a:ext cx="4" cy="3672408"/>
          </a:xfrm>
          <a:prstGeom prst="line">
            <a:avLst/>
          </a:prstGeom>
          <a:noFill/>
          <a:ln w="38100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895" name="Rectangle 12"/>
          <p:cNvSpPr>
            <a:spLocks noChangeArrowheads="1"/>
          </p:cNvSpPr>
          <p:nvPr/>
        </p:nvSpPr>
        <p:spPr bwMode="auto">
          <a:xfrm>
            <a:off x="572463" y="2160453"/>
            <a:ext cx="3733800" cy="3257174"/>
          </a:xfrm>
          <a:prstGeom prst="rect">
            <a:avLst/>
          </a:prstGeom>
          <a:solidFill>
            <a:srgbClr val="FFFFE5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altLang="tr-TR" sz="280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PA akciğer filmlerinin aktif TB tanısında duyarlılığı %70-80’dir.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altLang="tr-TR" sz="280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Yalnız radyoloji ile TB tanısı konulamaz.</a:t>
            </a:r>
          </a:p>
        </p:txBody>
      </p:sp>
      <p:sp>
        <p:nvSpPr>
          <p:cNvPr id="37896" name="Dikdörtgen 1"/>
          <p:cNvSpPr>
            <a:spLocks noChangeArrowheads="1"/>
          </p:cNvSpPr>
          <p:nvPr/>
        </p:nvSpPr>
        <p:spPr bwMode="auto">
          <a:xfrm>
            <a:off x="755650" y="355600"/>
            <a:ext cx="7704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TANI -  Radyoloji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Line 6"/>
          <p:cNvSpPr>
            <a:spLocks noChangeShapeType="1"/>
          </p:cNvSpPr>
          <p:nvPr/>
        </p:nvSpPr>
        <p:spPr bwMode="auto">
          <a:xfrm flipH="1">
            <a:off x="7667621" y="2781300"/>
            <a:ext cx="3" cy="100774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895" name="Rectangle 12"/>
          <p:cNvSpPr>
            <a:spLocks noChangeArrowheads="1"/>
          </p:cNvSpPr>
          <p:nvPr/>
        </p:nvSpPr>
        <p:spPr bwMode="auto">
          <a:xfrm>
            <a:off x="611560" y="1484784"/>
            <a:ext cx="5184573" cy="4549835"/>
          </a:xfrm>
          <a:prstGeom prst="rect">
            <a:avLst/>
          </a:prstGeom>
          <a:solidFill>
            <a:srgbClr val="FFFFE5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altLang="tr-TR" sz="280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Dünya Sağlık Örgütünün önerdiği testler kullanılmaktadır.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altLang="tr-TR" sz="280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Duyarlılıkları ve özgüllükleri yüksektir.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altLang="tr-TR" sz="280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Birkaç saat içinde sonuç alınır.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2800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Moleküler test pozitifliği, kesin tanı koydurur.</a:t>
            </a:r>
            <a:endParaRPr lang="tr-TR" altLang="tr-TR" sz="2800" i="1" dirty="0">
              <a:solidFill>
                <a:srgbClr val="C00000"/>
              </a:solidFill>
              <a:latin typeface="Calibri" panose="020F0502020204030204" pitchFamily="34" charset="0"/>
              <a:ea typeface="Arial Unicode MS" pitchFamily="34" charset="-128"/>
              <a:cs typeface="Calibri" panose="020F0502020204030204" pitchFamily="34" charset="0"/>
            </a:endParaRPr>
          </a:p>
        </p:txBody>
      </p:sp>
      <p:sp>
        <p:nvSpPr>
          <p:cNvPr id="37896" name="Dikdörtgen 1"/>
          <p:cNvSpPr>
            <a:spLocks noChangeArrowheads="1"/>
          </p:cNvSpPr>
          <p:nvPr/>
        </p:nvSpPr>
        <p:spPr bwMode="auto">
          <a:xfrm>
            <a:off x="755650" y="355600"/>
            <a:ext cx="7704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TANI -  Moleküler Testler</a:t>
            </a:r>
          </a:p>
        </p:txBody>
      </p:sp>
      <p:pic>
        <p:nvPicPr>
          <p:cNvPr id="1026" name="Picture 2" descr="MSF flags supply concerns on critical TB test - The Hindu BusinessLine">
            <a:extLst>
              <a:ext uri="{FF2B5EF4-FFF2-40B4-BE49-F238E27FC236}">
                <a16:creationId xmlns:a16="http://schemas.microsoft.com/office/drawing/2014/main" id="{F374B6FD-BDB9-47CD-A68F-9E2CDEEF7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132856"/>
            <a:ext cx="299087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5399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143000" y="404813"/>
            <a:ext cx="6705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TANI - Tüberkülin Deri Testi (TDT-PPD)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451886" y="5193852"/>
            <a:ext cx="8280400" cy="76944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tr-TR" altLang="tr-TR" sz="22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PPD testinin pozitif olması kişinin mikrobu aldığını (</a:t>
            </a:r>
            <a:r>
              <a:rPr lang="tr-TR" altLang="tr-TR" sz="2200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enfekte</a:t>
            </a:r>
            <a:r>
              <a:rPr lang="tr-TR" altLang="tr-TR" sz="22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olduğunu) gösterir, </a:t>
            </a:r>
            <a:r>
              <a:rPr lang="tr-TR" altLang="tr-TR" sz="2200" b="1" i="1" u="sng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kesin hastalığı göstermez</a:t>
            </a:r>
            <a:r>
              <a:rPr lang="tr-TR" altLang="tr-TR" sz="22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8916" name="Line 6"/>
          <p:cNvSpPr>
            <a:spLocks noChangeShapeType="1"/>
          </p:cNvSpPr>
          <p:nvPr/>
        </p:nvSpPr>
        <p:spPr bwMode="auto">
          <a:xfrm>
            <a:off x="6629400" y="274320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7" name="Line 7"/>
          <p:cNvSpPr>
            <a:spLocks noChangeShapeType="1"/>
          </p:cNvSpPr>
          <p:nvPr/>
        </p:nvSpPr>
        <p:spPr bwMode="auto">
          <a:xfrm>
            <a:off x="7315200" y="274320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8" name="Text Box 9"/>
          <p:cNvSpPr txBox="1">
            <a:spLocks noChangeArrowheads="1"/>
          </p:cNvSpPr>
          <p:nvPr/>
        </p:nvSpPr>
        <p:spPr bwMode="auto">
          <a:xfrm>
            <a:off x="4907999" y="6361271"/>
            <a:ext cx="3824287" cy="276999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tr-TR" altLang="tr-TR" sz="1200" i="1" dirty="0">
                <a:latin typeface="Calibri" panose="020F0502020204030204" pitchFamily="34" charset="0"/>
                <a:cs typeface="Calibri" panose="020F0502020204030204" pitchFamily="34" charset="0"/>
              </a:rPr>
              <a:t>Kaynak: </a:t>
            </a:r>
            <a:r>
              <a:rPr lang="en-US" altLang="tr-TR" sz="1200" i="1" dirty="0">
                <a:latin typeface="Calibri" panose="020F0502020204030204" pitchFamily="34" charset="0"/>
                <a:cs typeface="Calibri" panose="020F0502020204030204" pitchFamily="34" charset="0"/>
              </a:rPr>
              <a:t>Self-Study Modules on Tuberculosis, CDC, 2010</a:t>
            </a:r>
            <a:endParaRPr lang="tr-TR" altLang="tr-TR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891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1438"/>
            <a:ext cx="3672854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341438"/>
            <a:ext cx="2630487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1" name="Metin kutusu 1"/>
          <p:cNvSpPr txBox="1">
            <a:spLocks noChangeArrowheads="1"/>
          </p:cNvSpPr>
          <p:nvPr/>
        </p:nvSpPr>
        <p:spPr bwMode="auto">
          <a:xfrm>
            <a:off x="1454705" y="4221163"/>
            <a:ext cx="32416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Cilt içine enjeksiyon yapılır.</a:t>
            </a:r>
            <a:endParaRPr lang="tr-TR" altLang="tr-T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22" name="Metin kutusu 2"/>
          <p:cNvSpPr txBox="1">
            <a:spLocks noChangeArrowheads="1"/>
          </p:cNvSpPr>
          <p:nvPr/>
        </p:nvSpPr>
        <p:spPr bwMode="auto">
          <a:xfrm>
            <a:off x="5093493" y="4241387"/>
            <a:ext cx="32416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48-72 saat sonra  oluşan kabarıklık ölçülür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794D4767-5811-43EF-8433-4A766C3424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53703" y="18145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TDT’nin</a:t>
            </a:r>
            <a:r>
              <a:rPr lang="tr-TR" altLang="tr-T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Değerlendirilmesi</a:t>
            </a:r>
          </a:p>
        </p:txBody>
      </p:sp>
      <p:graphicFrame>
        <p:nvGraphicFramePr>
          <p:cNvPr id="4" name="Group 42">
            <a:extLst>
              <a:ext uri="{FF2B5EF4-FFF2-40B4-BE49-F238E27FC236}">
                <a16:creationId xmlns:a16="http://schemas.microsoft.com/office/drawing/2014/main" id="{E2860564-72C0-4683-84DC-C8476F68F6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649516"/>
              </p:ext>
            </p:extLst>
          </p:nvPr>
        </p:nvGraphicFramePr>
        <p:xfrm>
          <a:off x="611561" y="1496534"/>
          <a:ext cx="7848872" cy="3660658"/>
        </p:xfrm>
        <a:graphic>
          <a:graphicData uri="http://schemas.openxmlformats.org/drawingml/2006/table">
            <a:tbl>
              <a:tblPr/>
              <a:tblGrid>
                <a:gridCol w="1872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6665">
                  <a:extLst>
                    <a:ext uri="{9D8B030D-6E8A-4147-A177-3AD203B41FA5}">
                      <a16:colId xmlns:a16="http://schemas.microsoft.com/office/drawing/2014/main" val="128055851"/>
                    </a:ext>
                  </a:extLst>
                </a:gridCol>
              </a:tblGrid>
              <a:tr h="350331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BCG’lilerde</a:t>
                      </a:r>
                      <a:endParaRPr kumimoji="0" lang="tr-T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33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0-5 mm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Negatif kabul edilir </a:t>
                      </a:r>
                      <a:endParaRPr kumimoji="0" lang="tr-T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88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6-14 mm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Negatif kabul edilir </a:t>
                      </a:r>
                      <a:r>
                        <a:rPr kumimoji="0" lang="tr-TR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(BCG ya da </a:t>
                      </a:r>
                      <a:r>
                        <a:rPr kumimoji="0" lang="tr-TR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TDM’lere</a:t>
                      </a:r>
                      <a:r>
                        <a:rPr kumimoji="0" lang="tr-TR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bağlı olabilir)</a:t>
                      </a:r>
                      <a:endParaRPr kumimoji="0" lang="tr-T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33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 mm ve üzeri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Pozitif kabul edilir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331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BCG’sizlerde</a:t>
                      </a:r>
                      <a:endParaRPr kumimoji="0" lang="tr-T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33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0-5 mm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Negatif kabul edilir</a:t>
                      </a:r>
                      <a:endParaRPr kumimoji="0" lang="tr-T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33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6-9 mm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Negatif kabul edilir </a:t>
                      </a:r>
                      <a:r>
                        <a:rPr kumimoji="0" lang="tr-TR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(TDM’lere bağlı olabilir)</a:t>
                      </a:r>
                      <a:endParaRPr kumimoji="0" lang="tr-T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033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mm ve üzeri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Pozitif kabul edilir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7012">
                <a:tc gridSpan="2"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tr-TR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Bağışıklığı baskılanmış kişilerde 5 mm ve üzeri pozitif kabul edilir.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Rectangle 138">
            <a:extLst>
              <a:ext uri="{FF2B5EF4-FFF2-40B4-BE49-F238E27FC236}">
                <a16:creationId xmlns:a16="http://schemas.microsoft.com/office/drawing/2014/main" id="{B9652F6E-9D05-4ED1-A97A-287451C49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942" y="5517232"/>
            <a:ext cx="3798034" cy="58781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i="1" dirty="0">
                <a:latin typeface="Calibri" panose="020F0502020204030204" pitchFamily="34" charset="0"/>
                <a:cs typeface="Calibri" panose="020F0502020204030204" pitchFamily="34" charset="0"/>
              </a:rPr>
              <a:t>TDT: Tüberkülin Deri Testi (PPD)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i="1" dirty="0">
                <a:latin typeface="Calibri" panose="020F0502020204030204" pitchFamily="34" charset="0"/>
                <a:cs typeface="Calibri" panose="020F0502020204030204" pitchFamily="34" charset="0"/>
              </a:rPr>
              <a:t>TDM: Tüberküloz Dışı </a:t>
            </a:r>
            <a:r>
              <a:rPr lang="tr-TR" altLang="tr-TR" sz="1800" i="1" dirty="0" err="1">
                <a:latin typeface="Calibri" panose="020F0502020204030204" pitchFamily="34" charset="0"/>
                <a:cs typeface="Calibri" panose="020F0502020204030204" pitchFamily="34" charset="0"/>
              </a:rPr>
              <a:t>Mikobakteri</a:t>
            </a:r>
            <a:endParaRPr lang="tr-TR" altLang="tr-TR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6281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187624" y="556891"/>
            <a:ext cx="6500812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tr-TR" altLang="tr-T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Hastalığın Tuttuğu Organlar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533400" y="1341438"/>
            <a:ext cx="8077200" cy="1951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buClr>
                <a:srgbClr val="CC3300"/>
              </a:buClr>
              <a:buNone/>
            </a:pPr>
            <a:r>
              <a:rPr lang="tr-TR" altLang="tr-TR" sz="2200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Akciğer tüberkülozu:</a:t>
            </a:r>
            <a:r>
              <a:rPr lang="tr-TR" alt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 Akciğer </a:t>
            </a:r>
            <a:r>
              <a:rPr lang="tr-TR" altLang="tr-T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parankimini</a:t>
            </a:r>
            <a:r>
              <a:rPr lang="tr-TR" alt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 veya </a:t>
            </a:r>
            <a:r>
              <a:rPr lang="tr-TR" altLang="tr-T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trakeobronşial</a:t>
            </a:r>
            <a:r>
              <a:rPr lang="tr-TR" alt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 ağacı tutan tüberküloz hastalığı.</a:t>
            </a: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§"/>
            </a:pPr>
            <a:r>
              <a:rPr lang="tr-TR" alt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Hastalık %60-70 oranında </a:t>
            </a:r>
            <a:r>
              <a:rPr lang="tr-TR" altLang="tr-T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AC’leri</a:t>
            </a:r>
            <a:r>
              <a:rPr lang="tr-TR" alt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 tutar.</a:t>
            </a: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§"/>
            </a:pPr>
            <a:r>
              <a:rPr lang="tr-TR" altLang="tr-T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Parankimde</a:t>
            </a:r>
            <a:r>
              <a:rPr lang="tr-TR" alt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 tutulum olmadan plevra </a:t>
            </a:r>
            <a:r>
              <a:rPr lang="tr-TR" altLang="tr-T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efüzyonu</a:t>
            </a:r>
            <a:r>
              <a:rPr lang="tr-TR" alt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 veya </a:t>
            </a:r>
            <a:r>
              <a:rPr lang="tr-TR" altLang="tr-T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mediastende</a:t>
            </a:r>
            <a:r>
              <a:rPr lang="tr-TR" alt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 lenf bezi büyümesi akciğer dışı kabul edilir.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533400" y="3429000"/>
            <a:ext cx="8077200" cy="2259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tr-TR" altLang="tr-TR" sz="2200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Akciğer dışı tüberküloz:</a:t>
            </a:r>
            <a:r>
              <a:rPr lang="tr-TR" altLang="tr-TR" sz="2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Akciğer </a:t>
            </a:r>
            <a:r>
              <a:rPr lang="tr-TR" altLang="tr-T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parankimi</a:t>
            </a:r>
            <a:r>
              <a:rPr lang="tr-TR" alt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 dışındaki organlardan alınan örneklerde ARB gösterilen veya tüberkülozla uyumlu histolojik ve klinik bulgusu olan hastalar. </a:t>
            </a: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§"/>
            </a:pPr>
            <a:r>
              <a:rPr lang="tr-TR" alt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En sık akciğer zarları, lenf bezleri, kemikler, böbrekler, beyin zarları tutulur. </a:t>
            </a: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§"/>
            </a:pPr>
            <a:r>
              <a:rPr lang="tr-TR" alt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Vücudun bütün organlarında hastalık yapabilir.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533400" y="5805488"/>
            <a:ext cx="8077200" cy="769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spcBef>
                <a:spcPct val="50000"/>
              </a:spcBef>
              <a:buNone/>
            </a:pPr>
            <a:r>
              <a:rPr lang="tr-TR" altLang="tr-TR" sz="22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Bazı hastalarda hem akciğer, hem de akciğer dışı tüberküloz birlikte görülür.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250825" y="3275945"/>
            <a:ext cx="8534400" cy="877804"/>
          </a:xfrm>
          <a:prstGeom prst="rect">
            <a:avLst/>
          </a:prstGeom>
          <a:solidFill>
            <a:srgbClr val="FFFFE5"/>
          </a:solidFill>
          <a:ln w="12700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tr-TR" altLang="tr-TR" sz="2200" u="sng" dirty="0">
                <a:latin typeface="Calibri" panose="020F0502020204030204" pitchFamily="34" charset="0"/>
                <a:cs typeface="Calibri" panose="020F0502020204030204" pitchFamily="34" charset="0"/>
              </a:rPr>
              <a:t>Bulaşma</a:t>
            </a:r>
            <a:r>
              <a:rPr lang="tr-TR" alt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, TB hastasının çıkardığı 1-5 mikron büyüklüğünde  olan ve 1-3 canlı basil içeren taneciklerin (damlacık çekirdeği) solunmasıyla olur.</a:t>
            </a: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4091250" y="1058208"/>
            <a:ext cx="4648200" cy="1938992"/>
          </a:xfrm>
          <a:prstGeom prst="rect">
            <a:avLst/>
          </a:prstGeom>
          <a:solidFill>
            <a:srgbClr val="FFFFE5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spcBef>
                <a:spcPct val="50000"/>
              </a:spcBef>
              <a:buSzPct val="123000"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Konuşma ile </a:t>
            </a:r>
            <a:r>
              <a:rPr lang="tr-TR" altLang="tr-TR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0-210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partikül</a:t>
            </a:r>
          </a:p>
          <a:p>
            <a:pPr marL="342900" indent="-342900">
              <a:spcBef>
                <a:spcPct val="50000"/>
              </a:spcBef>
              <a:buSzPct val="123000"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Öksürme ile </a:t>
            </a:r>
            <a:r>
              <a:rPr lang="tr-TR" altLang="tr-TR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0-3.500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partikül</a:t>
            </a:r>
          </a:p>
          <a:p>
            <a:pPr marL="342900" indent="-342900">
              <a:spcBef>
                <a:spcPct val="50000"/>
              </a:spcBef>
              <a:buSzPct val="123000"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Hapşırma ile </a:t>
            </a:r>
            <a:r>
              <a:rPr lang="tr-TR" altLang="tr-TR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4.500-1.000.000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partikül çıkarılır.</a:t>
            </a: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250825" y="5949950"/>
            <a:ext cx="64087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tr-TR" altLang="tr-TR" sz="1200" b="1">
                <a:solidFill>
                  <a:srgbClr val="CC3300"/>
                </a:solidFill>
                <a:latin typeface="Times New Roman" panose="02020603050405020304" pitchFamily="18" charset="0"/>
              </a:rPr>
              <a:t>1 </a:t>
            </a:r>
            <a:r>
              <a:rPr lang="tr-TR" altLang="tr-TR" sz="1200">
                <a:latin typeface="Times New Roman" panose="02020603050405020304" pitchFamily="18" charset="0"/>
              </a:rPr>
              <a:t>Duguid J. Expulsion of pathogenic organisms from the respiratory tract. Br Med J 1946;1:245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250825" y="6165850"/>
            <a:ext cx="6553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tr-TR" altLang="tr-TR" sz="1200" b="1">
                <a:solidFill>
                  <a:srgbClr val="CC3300"/>
                </a:solidFill>
                <a:latin typeface="Times New Roman" panose="02020603050405020304" pitchFamily="18" charset="0"/>
              </a:rPr>
              <a:t>2 </a:t>
            </a:r>
            <a:r>
              <a:rPr lang="tr-TR" altLang="tr-TR" sz="1200">
                <a:latin typeface="Times New Roman" panose="02020603050405020304" pitchFamily="18" charset="0"/>
              </a:rPr>
              <a:t>Riley RL, O’Grady F. Airborne infection: transmission and control. New York: Macmillan, 1961</a:t>
            </a:r>
          </a:p>
        </p:txBody>
      </p:sp>
      <p:sp>
        <p:nvSpPr>
          <p:cNvPr id="5126" name="Text Box 9"/>
          <p:cNvSpPr txBox="1">
            <a:spLocks noChangeArrowheads="1"/>
          </p:cNvSpPr>
          <p:nvPr/>
        </p:nvSpPr>
        <p:spPr bwMode="auto">
          <a:xfrm>
            <a:off x="250825" y="4437063"/>
            <a:ext cx="8534400" cy="1274762"/>
          </a:xfrm>
          <a:prstGeom prst="rect">
            <a:avLst/>
          </a:prstGeom>
          <a:solidFill>
            <a:srgbClr val="FFFFE5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tr-TR" altLang="tr-TR" sz="2200" u="sng" dirty="0">
                <a:latin typeface="Calibri" panose="020F0502020204030204" pitchFamily="34" charset="0"/>
                <a:cs typeface="Calibri" panose="020F0502020204030204" pitchFamily="34" charset="0"/>
              </a:rPr>
              <a:t>Standart ısı ve nemde damlacık çekirdeğindeki TB basillerinin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tr-TR" alt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%60-70’i üç saat, %48-66’sı altı saat, %28-32’si dokuz saat canlı kalabilmektedir.</a:t>
            </a:r>
          </a:p>
        </p:txBody>
      </p:sp>
      <p:sp>
        <p:nvSpPr>
          <p:cNvPr id="5127" name="Text Box 10"/>
          <p:cNvSpPr txBox="1">
            <a:spLocks noChangeArrowheads="1"/>
          </p:cNvSpPr>
          <p:nvPr/>
        </p:nvSpPr>
        <p:spPr bwMode="auto">
          <a:xfrm>
            <a:off x="250825" y="6381750"/>
            <a:ext cx="66976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tr-TR" altLang="tr-TR" sz="1200" b="1">
                <a:solidFill>
                  <a:srgbClr val="CC3300"/>
                </a:solidFill>
                <a:latin typeface="Times New Roman" panose="02020603050405020304" pitchFamily="18" charset="0"/>
              </a:rPr>
              <a:t>3</a:t>
            </a:r>
            <a:r>
              <a:rPr lang="tr-TR" altLang="tr-TR" sz="1200">
                <a:latin typeface="Times New Roman" panose="02020603050405020304" pitchFamily="18" charset="0"/>
              </a:rPr>
              <a:t> Loudan RG, Roberts RM.Droplet expulsion from the respiratory tract. Am Rev Respir Dis. 1967:95</a:t>
            </a:r>
          </a:p>
        </p:txBody>
      </p:sp>
      <p:sp>
        <p:nvSpPr>
          <p:cNvPr id="5128" name="Text Box 11"/>
          <p:cNvSpPr txBox="1">
            <a:spLocks noChangeArrowheads="1"/>
          </p:cNvSpPr>
          <p:nvPr/>
        </p:nvSpPr>
        <p:spPr bwMode="auto">
          <a:xfrm>
            <a:off x="8655050" y="1989138"/>
            <a:ext cx="2381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tr-TR" altLang="tr-TR" sz="1200" b="1">
                <a:solidFill>
                  <a:srgbClr val="CC33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5129" name="Text Box 12"/>
          <p:cNvSpPr txBox="1">
            <a:spLocks noChangeArrowheads="1"/>
          </p:cNvSpPr>
          <p:nvPr/>
        </p:nvSpPr>
        <p:spPr bwMode="auto">
          <a:xfrm>
            <a:off x="8748713" y="3933825"/>
            <a:ext cx="2508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tr-TR" altLang="tr-TR" sz="1200" b="1">
                <a:solidFill>
                  <a:srgbClr val="CC33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5130" name="Text Box 13"/>
          <p:cNvSpPr txBox="1">
            <a:spLocks noChangeArrowheads="1"/>
          </p:cNvSpPr>
          <p:nvPr/>
        </p:nvSpPr>
        <p:spPr bwMode="auto">
          <a:xfrm>
            <a:off x="8748713" y="5373688"/>
            <a:ext cx="395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tr-TR" altLang="tr-TR" sz="1200" b="1">
                <a:solidFill>
                  <a:srgbClr val="CC33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5131" name="Text Box 14"/>
          <p:cNvSpPr txBox="1">
            <a:spLocks noChangeArrowheads="1"/>
          </p:cNvSpPr>
          <p:nvPr/>
        </p:nvSpPr>
        <p:spPr bwMode="auto">
          <a:xfrm>
            <a:off x="1476375" y="260350"/>
            <a:ext cx="6337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tr-TR" altLang="tr-TR" sz="2800" b="1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Bulaşmada Damlacık Çekirdeği</a:t>
            </a:r>
          </a:p>
        </p:txBody>
      </p:sp>
      <p:pic>
        <p:nvPicPr>
          <p:cNvPr id="5132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65175"/>
            <a:ext cx="3600450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620713"/>
            <a:ext cx="8229600" cy="941387"/>
          </a:xfrm>
        </p:spPr>
        <p:txBody>
          <a:bodyPr/>
          <a:lstStyle/>
          <a:p>
            <a:pPr eaLnBrk="1" hangingPunct="1"/>
            <a:r>
              <a:rPr lang="tr-TR" altLang="tr-TR" sz="3200" b="1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Bildirim ve Kayıt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071688"/>
            <a:ext cx="8362950" cy="3302000"/>
          </a:xfrm>
        </p:spPr>
        <p:txBody>
          <a:bodyPr/>
          <a:lstStyle/>
          <a:p>
            <a:pPr eaLnBrk="1" hangingPunct="1"/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Tüberküloz, bildirimi zorunlu bir hastalıktır.</a:t>
            </a:r>
          </a:p>
          <a:p>
            <a:pPr eaLnBrk="1" hangingPunct="1"/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Kesin tanı konulan TB hastaları </a:t>
            </a:r>
            <a:r>
              <a:rPr lang="tr-TR" altLang="tr-TR" sz="2400" b="1" dirty="0">
                <a:latin typeface="Calibri" panose="020F0502020204030204" pitchFamily="34" charset="0"/>
                <a:cs typeface="Calibri" panose="020F0502020204030204" pitchFamily="34" charset="0"/>
              </a:rPr>
              <a:t>24 saat içinde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İZCİ (hastaneler için) ve Ulusal Tüberküloz Sistemi yazılımlarına giriş yapılarak bildirimde bulunulur.</a:t>
            </a:r>
          </a:p>
          <a:p>
            <a:pPr eaLnBrk="1" hangingPunct="1"/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Tanı konulan hastalar Verem Savaşı Dispanserlerinde mutlaka kaydedilmelidir.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E8DBB753-E8B5-4504-9A47-BD038C5055ED}"/>
              </a:ext>
            </a:extLst>
          </p:cNvPr>
          <p:cNvSpPr txBox="1"/>
          <p:nvPr/>
        </p:nvSpPr>
        <p:spPr>
          <a:xfrm>
            <a:off x="1907704" y="548680"/>
            <a:ext cx="56166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altLang="tr-TR" sz="3200" b="1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Verem Savaşı Dispanserleri </a:t>
            </a:r>
          </a:p>
          <a:p>
            <a:pPr algn="ctr"/>
            <a:r>
              <a:rPr lang="tr-TR" altLang="tr-TR" sz="3200" b="1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(Toplam 173 adet)</a:t>
            </a:r>
            <a:endParaRPr lang="tr-TR" sz="3200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CABE459-3005-4889-B441-02A540450D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28" y="1625898"/>
            <a:ext cx="7657143" cy="44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0559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2"/>
          <p:cNvSpPr txBox="1">
            <a:spLocks noChangeArrowheads="1"/>
          </p:cNvSpPr>
          <p:nvPr/>
        </p:nvSpPr>
        <p:spPr bwMode="auto">
          <a:xfrm>
            <a:off x="1828800" y="1219200"/>
            <a:ext cx="5486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tr-TR" altLang="tr-TR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Tüberküloz Tedavisi</a:t>
            </a:r>
          </a:p>
        </p:txBody>
      </p:sp>
      <p:pic>
        <p:nvPicPr>
          <p:cNvPr id="43011" name="Picture 4" descr="DSC0369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51692"/>
            <a:ext cx="3058611" cy="2293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8949EBA5-E060-44F4-A478-2DDEBBF35EC2}"/>
              </a:ext>
            </a:extLst>
          </p:cNvPr>
          <p:cNvSpPr/>
          <p:nvPr/>
        </p:nvSpPr>
        <p:spPr>
          <a:xfrm>
            <a:off x="683568" y="2120327"/>
            <a:ext cx="4392488" cy="3356688"/>
          </a:xfrm>
          <a:prstGeom prst="rect">
            <a:avLst/>
          </a:prstGeom>
          <a:solidFill>
            <a:srgbClr val="FFFFD9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Tüberküloz hastasının tedavi rejimini belirlemek, ilaçları temin etmek ve tedavi süresince düzenli kullanmasını sağlayarak tedaviyi tamamlamak sağlık sistemi ve sağlık çalışanlarının görevidir.</a:t>
            </a:r>
            <a:endParaRPr lang="tr-TR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342900"/>
            <a:ext cx="91440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Tedavi</a:t>
            </a:r>
            <a:endParaRPr lang="tr-TR" altLang="tr-TR" sz="3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685800" y="1268760"/>
            <a:ext cx="7772400" cy="387518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tr-TR" altLang="tr-TR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İlaç Tedavisinin İlkeleri: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Kısa süreli standart tedavi rejimleri seçilmelidir.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İlaçlar doğrudan gözetimli tedavi (DGT) ile düzenli   kullanılmalıdır.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İlaçlar yeterli süre kullanılmalıdır. </a:t>
            </a: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SzPct val="75000"/>
              <a:buFont typeface="Wingdings" panose="05000000000000000000" pitchFamily="2" charset="2"/>
              <a:buChar char="ü"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DSÖ’nün önerdiği ilaçlarla düzenli tedavi ile tüberkülozlu kişilerin yaklaşık %85'i tedavi edilebilmektedir. </a:t>
            </a: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SzPct val="75000"/>
              <a:buFont typeface="Wingdings" panose="05000000000000000000" pitchFamily="2" charset="2"/>
              <a:buChar char="ü"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Tedavi başlandıktan sonraki 2-3 hafta içinde bulaştırıcılığın ortadan kalktığı varsayılır.	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3"/>
          <p:cNvSpPr>
            <a:spLocks noChangeArrowheads="1"/>
          </p:cNvSpPr>
          <p:nvPr/>
        </p:nvSpPr>
        <p:spPr bwMode="auto">
          <a:xfrm>
            <a:off x="971600" y="1664804"/>
            <a:ext cx="720080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130000"/>
              </a:lnSpc>
              <a:buClr>
                <a:schemeClr val="tx1"/>
              </a:buClr>
              <a:buSzPct val="75000"/>
              <a:buFontTx/>
              <a:buNone/>
              <a:defRPr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Tüberküloz Tedavisinde Kullanılan Birinci Seçenek İlaçlar:</a:t>
            </a:r>
          </a:p>
          <a:p>
            <a:pPr eaLnBrk="1" hangingPunct="1">
              <a:lnSpc>
                <a:spcPct val="130000"/>
              </a:lnSpc>
              <a:buClr>
                <a:schemeClr val="tx1"/>
              </a:buClr>
              <a:buSzPct val="75000"/>
              <a:defRPr/>
            </a:pPr>
            <a:r>
              <a:rPr lang="tr-TR" alt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İzoniyazid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(H)</a:t>
            </a:r>
          </a:p>
          <a:p>
            <a:pPr eaLnBrk="1" hangingPunct="1">
              <a:lnSpc>
                <a:spcPct val="130000"/>
              </a:lnSpc>
              <a:buClr>
                <a:schemeClr val="tx1"/>
              </a:buClr>
              <a:buSzPct val="75000"/>
              <a:defRPr/>
            </a:pPr>
            <a:r>
              <a:rPr lang="tr-TR" alt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Rifampisin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(R)</a:t>
            </a:r>
          </a:p>
          <a:p>
            <a:pPr eaLnBrk="1" hangingPunct="1">
              <a:lnSpc>
                <a:spcPct val="130000"/>
              </a:lnSpc>
              <a:buClr>
                <a:schemeClr val="tx1"/>
              </a:buClr>
              <a:buSzPct val="75000"/>
              <a:defRPr/>
            </a:pPr>
            <a:r>
              <a:rPr lang="tr-TR" alt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Pirazinamid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(Z)</a:t>
            </a:r>
          </a:p>
          <a:p>
            <a:pPr eaLnBrk="1" hangingPunct="1">
              <a:lnSpc>
                <a:spcPct val="130000"/>
              </a:lnSpc>
              <a:buClr>
                <a:schemeClr val="tx1"/>
              </a:buClr>
              <a:buSzPct val="75000"/>
              <a:defRPr/>
            </a:pPr>
            <a:r>
              <a:rPr lang="tr-TR" alt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Etambutol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(E)</a:t>
            </a:r>
          </a:p>
          <a:p>
            <a:pPr eaLnBrk="1" hangingPunct="1">
              <a:lnSpc>
                <a:spcPct val="130000"/>
              </a:lnSpc>
              <a:buClr>
                <a:schemeClr val="tx1"/>
              </a:buClr>
              <a:buSzPct val="75000"/>
              <a:defRPr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Streptomisin (S)</a:t>
            </a:r>
          </a:p>
          <a:p>
            <a:pPr eaLnBrk="1" hangingPunct="1">
              <a:lnSpc>
                <a:spcPct val="130000"/>
              </a:lnSpc>
              <a:buClr>
                <a:schemeClr val="tx1"/>
              </a:buClr>
              <a:buSzPct val="75000"/>
              <a:defRPr/>
            </a:pPr>
            <a:endParaRPr lang="tr-TR" altLang="tr-T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059" name="Rectangle 2"/>
          <p:cNvSpPr>
            <a:spLocks noChangeArrowheads="1"/>
          </p:cNvSpPr>
          <p:nvPr/>
        </p:nvSpPr>
        <p:spPr bwMode="auto">
          <a:xfrm>
            <a:off x="0" y="332656"/>
            <a:ext cx="91440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Tedavi</a:t>
            </a:r>
            <a:endParaRPr lang="tr-TR" altLang="tr-TR" sz="3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1">
            <a:extLst>
              <a:ext uri="{FF2B5EF4-FFF2-40B4-BE49-F238E27FC236}">
                <a16:creationId xmlns:a16="http://schemas.microsoft.com/office/drawing/2014/main" id="{192C8F90-4855-475B-AB4F-6251957FD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tr-TR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İlaç Direnci Olmayan Yetişkin Hastada </a:t>
            </a:r>
            <a:br>
              <a:rPr lang="tr-TR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Aylık Standart Tedavi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66993DD-2EB2-48EB-B5DF-2D8FEF709E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0" b="4973"/>
          <a:stretch/>
        </p:blipFill>
        <p:spPr>
          <a:xfrm>
            <a:off x="389162" y="2060848"/>
            <a:ext cx="4059024" cy="2592288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4D77125D-BD9B-42E1-B9DF-EE28D77788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544" y="2132856"/>
            <a:ext cx="4180110" cy="2391844"/>
          </a:xfrm>
          <a:prstGeom prst="rect">
            <a:avLst/>
          </a:prstGeom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E6DEFEE6-1FA5-4269-A568-84C9032FB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281" y="5174343"/>
            <a:ext cx="2316862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alt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İki ay</a:t>
            </a:r>
            <a:endParaRPr lang="es-ES" altLang="tr-T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8AE0D70-7F9B-48C6-B0EA-C443ABF0D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128" y="5144430"/>
            <a:ext cx="2316862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alt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Dört ay</a:t>
            </a:r>
            <a:endParaRPr lang="es-ES" altLang="tr-T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0194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ChangeArrowheads="1"/>
          </p:cNvSpPr>
          <p:nvPr/>
        </p:nvSpPr>
        <p:spPr bwMode="auto">
          <a:xfrm>
            <a:off x="747713" y="333375"/>
            <a:ext cx="8001000" cy="64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Hastanede Yatırılması Önerilen Hastalar (1)</a:t>
            </a: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4427984" y="1438299"/>
            <a:ext cx="3955727" cy="4582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Genel durumu bozuk olanlar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İlerlemiş hastalığı olanlar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Menenjit tüberkülozlu hastalar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Önemli </a:t>
            </a:r>
            <a:r>
              <a:rPr lang="tr-TR" alt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hemoptizisi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olanlar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Diyabeti kontrol altına alınamayan olgular</a:t>
            </a: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143D132D-F7D3-4966-BF43-B770488A39C4}"/>
              </a:ext>
            </a:extLst>
          </p:cNvPr>
          <p:cNvSpPr/>
          <p:nvPr/>
        </p:nvSpPr>
        <p:spPr>
          <a:xfrm>
            <a:off x="770673" y="1493445"/>
            <a:ext cx="3379663" cy="445583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2400" dirty="0"/>
              <a:t>Tek başına yayma pozitifliği hastaneye yatırma nedeni değildir. Hasta, hastanede yatışını gerektirecek sağlık sorunu ya da sosyal ihtiyaç durumu varsa yatırılmalıdır.</a:t>
            </a:r>
          </a:p>
        </p:txBody>
      </p:sp>
    </p:spTree>
    <p:extLst>
      <p:ext uri="{BB962C8B-B14F-4D97-AF65-F5344CB8AC3E}">
        <p14:creationId xmlns:p14="http://schemas.microsoft.com/office/powerpoint/2010/main" val="2657706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ChangeArrowheads="1"/>
          </p:cNvSpPr>
          <p:nvPr/>
        </p:nvSpPr>
        <p:spPr bwMode="auto">
          <a:xfrm>
            <a:off x="747713" y="333375"/>
            <a:ext cx="8001000" cy="64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Hastanede Yatırılması Önerilen Hastalar</a:t>
            </a: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937952" y="1641561"/>
            <a:ext cx="7268095" cy="3574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Kronik böbrek ya da kronik karaciğer hastalığı olanlar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İlaç alerjisi, ilaca bağlı hepatit ve diğer hastane   tedavisi gereken ilaç yan etkileri olan olgular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Yatış gerektiren ek hastalığı olanlar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Tanının kesinleştirilmesi gereken şüpheli olgular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Evsizler, bakıma muhtaç durumda olanlar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 Box 2"/>
          <p:cNvSpPr txBox="1">
            <a:spLocks noChangeArrowheads="1"/>
          </p:cNvSpPr>
          <p:nvPr/>
        </p:nvSpPr>
        <p:spPr bwMode="auto">
          <a:xfrm>
            <a:off x="1403350" y="339725"/>
            <a:ext cx="6477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tr-TR" altLang="tr-TR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İlaç Direnci </a:t>
            </a:r>
          </a:p>
        </p:txBody>
      </p:sp>
      <p:graphicFrame>
        <p:nvGraphicFramePr>
          <p:cNvPr id="36956" name="Group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174362"/>
              </p:ext>
            </p:extLst>
          </p:nvPr>
        </p:nvGraphicFramePr>
        <p:xfrm>
          <a:off x="683568" y="981075"/>
          <a:ext cx="7776864" cy="5066508"/>
        </p:xfrm>
        <a:graphic>
          <a:graphicData uri="http://schemas.openxmlformats.org/drawingml/2006/table">
            <a:tbl>
              <a:tblPr/>
              <a:tblGrid>
                <a:gridCol w="3353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3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1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İlaca dirençli olgu</a:t>
                      </a:r>
                      <a:endParaRPr kumimoji="0" lang="tr-T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En az bir tüberküloz ilacına dirençli basille hastalanmış olgu.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20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Yeni olgularda ilaç direnci </a:t>
                      </a:r>
                      <a:r>
                        <a:rPr kumimoji="0" lang="tr-T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kumimoji="0" lang="tr-TR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primer</a:t>
                      </a:r>
                      <a:r>
                        <a:rPr kumimoji="0" 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 ilaç direnci</a:t>
                      </a:r>
                      <a:r>
                        <a:rPr kumimoji="0" lang="tr-T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Yeni olguda, yani daha önce tüberküloz ilacı kullanmamış ya da bir aydan daha az süre kullanmış hastada görülen ilaç direnci.</a:t>
                      </a:r>
                      <a:endParaRPr kumimoji="0" lang="tr-TR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Tedavi almış olgularda ilaç direnci </a:t>
                      </a:r>
                      <a:r>
                        <a:rPr kumimoji="0" lang="tr-T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kumimoji="0" lang="tr-TR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primer</a:t>
                      </a:r>
                      <a:r>
                        <a:rPr kumimoji="0" 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 ya da </a:t>
                      </a:r>
                      <a:r>
                        <a:rPr kumimoji="0" lang="tr-TR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edinsel</a:t>
                      </a:r>
                      <a:r>
                        <a:rPr kumimoji="0" 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 ilaç direnci</a:t>
                      </a:r>
                      <a:r>
                        <a:rPr kumimoji="0" lang="tr-T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Hastanın daha önce bir aydan uzun süre kullanmış olduğu ilaca karşı saptanan dirençtir.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Çok ilaca direnç (ÇİD)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(Multi-</a:t>
                      </a:r>
                      <a:r>
                        <a:rPr kumimoji="0" lang="tr-TR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drug</a:t>
                      </a:r>
                      <a:r>
                        <a:rPr kumimoji="0" 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tr-TR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resistance</a:t>
                      </a:r>
                      <a:r>
                        <a:rPr kumimoji="0" 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: MDR)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İz</a:t>
                      </a:r>
                      <a:r>
                        <a:rPr kumimoji="0" lang="tr-TR" sz="1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oniyazid</a:t>
                      </a:r>
                      <a:r>
                        <a:rPr kumimoji="0" lang="tr-TR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 ve</a:t>
                      </a:r>
                      <a:r>
                        <a:rPr kumimoji="0" lang="tr-T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tr-TR" sz="1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rifampisine</a:t>
                      </a:r>
                      <a:r>
                        <a:rPr kumimoji="0" lang="tr-TR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tr-T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direnç olmasıdır. Birlikte başka ilaç direnci de olabilir.</a:t>
                      </a:r>
                      <a:endParaRPr kumimoji="0" lang="tr-TR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Ön yaygın ilaç direnci (Ön YİD)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kumimoji="0" lang="tr-TR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Pre</a:t>
                      </a:r>
                      <a:r>
                        <a:rPr kumimoji="0" 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tr-TR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extensive-drug</a:t>
                      </a:r>
                      <a:r>
                        <a:rPr kumimoji="0" 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tr-TR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resistance</a:t>
                      </a:r>
                      <a:r>
                        <a:rPr kumimoji="0" 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kumimoji="0" lang="tr-TR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Pre</a:t>
                      </a:r>
                      <a:r>
                        <a:rPr kumimoji="0" 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-XDR)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RD/</a:t>
                      </a:r>
                      <a:r>
                        <a:rPr kumimoji="0" lang="tr-TR" sz="1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ÇİD’e</a:t>
                      </a:r>
                      <a:r>
                        <a:rPr kumimoji="0" lang="tr-TR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tr-T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ek olarak, en az bir </a:t>
                      </a:r>
                      <a:r>
                        <a:rPr kumimoji="0" lang="tr-TR" sz="1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kinolona</a:t>
                      </a:r>
                      <a:r>
                        <a:rPr kumimoji="0" lang="tr-TR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tr-T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kumimoji="0" lang="tr-TR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moksifloksasin</a:t>
                      </a:r>
                      <a:r>
                        <a:rPr kumimoji="0" lang="tr-T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 veya </a:t>
                      </a:r>
                      <a:r>
                        <a:rPr kumimoji="0" lang="tr-TR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levofloksasin</a:t>
                      </a:r>
                      <a:r>
                        <a:rPr kumimoji="0" lang="tr-T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) direnç olmasıdır. </a:t>
                      </a:r>
                      <a:endParaRPr kumimoji="0" lang="tr-TR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Yaygın ilaç direnci (YİD) </a:t>
                      </a:r>
                      <a:r>
                        <a:rPr kumimoji="0" 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kumimoji="0" lang="tr-TR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Extensive-drug</a:t>
                      </a:r>
                      <a:r>
                        <a:rPr kumimoji="0" 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tr-TR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resistance</a:t>
                      </a:r>
                      <a:r>
                        <a:rPr kumimoji="0" 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: XDR)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RD/</a:t>
                      </a:r>
                      <a:r>
                        <a:rPr kumimoji="0" lang="tr-TR" sz="1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ÇİD’e</a:t>
                      </a:r>
                      <a:r>
                        <a:rPr kumimoji="0" lang="tr-TR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tr-T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ek olarak, en az bir </a:t>
                      </a:r>
                      <a:r>
                        <a:rPr kumimoji="0" lang="tr-TR" sz="1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kinolona</a:t>
                      </a:r>
                      <a:r>
                        <a:rPr kumimoji="0" lang="tr-T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 ve en az bir diğer </a:t>
                      </a:r>
                      <a:r>
                        <a:rPr kumimoji="0" lang="tr-TR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A grubu ilaca (</a:t>
                      </a:r>
                      <a:r>
                        <a:rPr kumimoji="0" lang="tr-TR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linezolid</a:t>
                      </a:r>
                      <a:r>
                        <a:rPr kumimoji="0" lang="tr-T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 veya </a:t>
                      </a:r>
                      <a:r>
                        <a:rPr kumimoji="0" lang="tr-TR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bedakuilin</a:t>
                      </a:r>
                      <a:r>
                        <a:rPr kumimoji="0" lang="tr-T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) direnç olmasıdır. Birlikte başka ilaç direnci de olabilir. </a:t>
                      </a:r>
                      <a:endParaRPr kumimoji="0" lang="tr-TR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9946721"/>
                  </a:ext>
                </a:extLst>
              </a:tr>
            </a:tbl>
          </a:graphicData>
        </a:graphic>
      </p:graphicFrame>
      <p:sp>
        <p:nvSpPr>
          <p:cNvPr id="2" name="Metin kutusu 1">
            <a:extLst>
              <a:ext uri="{FF2B5EF4-FFF2-40B4-BE49-F238E27FC236}">
                <a16:creationId xmlns:a16="http://schemas.microsoft.com/office/drawing/2014/main" id="{55FECDC9-41A6-4482-AEA5-2AF2879AAF16}"/>
              </a:ext>
            </a:extLst>
          </p:cNvPr>
          <p:cNvSpPr txBox="1"/>
          <p:nvPr/>
        </p:nvSpPr>
        <p:spPr>
          <a:xfrm>
            <a:off x="655498" y="6111977"/>
            <a:ext cx="7245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i="1" dirty="0">
                <a:latin typeface="Calibri" panose="020F0502020204030204" pitchFamily="34" charset="0"/>
                <a:cs typeface="Calibri" panose="020F0502020204030204" pitchFamily="34" charset="0"/>
              </a:rPr>
              <a:t>RD: </a:t>
            </a:r>
            <a:r>
              <a:rPr lang="tr-T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Rifampisin</a:t>
            </a:r>
            <a:r>
              <a:rPr lang="tr-TR" sz="1200" i="1" dirty="0">
                <a:latin typeface="Calibri" panose="020F0502020204030204" pitchFamily="34" charset="0"/>
                <a:cs typeface="Calibri" panose="020F0502020204030204" pitchFamily="34" charset="0"/>
              </a:rPr>
              <a:t> Direnci              Grup A ilaçlar: </a:t>
            </a:r>
            <a:r>
              <a:rPr lang="tr-T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Levofloksasin</a:t>
            </a:r>
            <a:r>
              <a:rPr lang="tr-TR" sz="1200" i="1" dirty="0">
                <a:latin typeface="Calibri" panose="020F0502020204030204" pitchFamily="34" charset="0"/>
                <a:cs typeface="Calibri" panose="020F0502020204030204" pitchFamily="34" charset="0"/>
              </a:rPr>
              <a:t> veya </a:t>
            </a:r>
            <a:r>
              <a:rPr lang="tr-T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Moksifloksasin</a:t>
            </a:r>
            <a:r>
              <a:rPr lang="tr-TR" sz="1200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Bedakuilin</a:t>
            </a:r>
            <a:r>
              <a:rPr lang="tr-TR" sz="1200" i="1" dirty="0">
                <a:latin typeface="Calibri" panose="020F0502020204030204" pitchFamily="34" charset="0"/>
                <a:cs typeface="Calibri" panose="020F0502020204030204" pitchFamily="34" charset="0"/>
              </a:rPr>
              <a:t> veya </a:t>
            </a:r>
            <a:r>
              <a:rPr lang="tr-T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Linezolid</a:t>
            </a:r>
            <a:r>
              <a:rPr lang="tr-TR" sz="1200" i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Başlık 1"/>
          <p:cNvSpPr>
            <a:spLocks noGrp="1"/>
          </p:cNvSpPr>
          <p:nvPr>
            <p:ph type="title"/>
          </p:nvPr>
        </p:nvSpPr>
        <p:spPr>
          <a:xfrm>
            <a:off x="1073944" y="548680"/>
            <a:ext cx="6996112" cy="647700"/>
          </a:xfrm>
        </p:spPr>
        <p:txBody>
          <a:bodyPr/>
          <a:lstStyle/>
          <a:p>
            <a:pPr eaLnBrk="1" hangingPunct="1"/>
            <a:r>
              <a:rPr lang="tr-TR" altLang="tr-TR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Çok İlaca Direnç-ÇİD</a:t>
            </a:r>
            <a:endParaRPr lang="tr-TR" altLang="tr-TR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131" name="Text Box 5"/>
          <p:cNvSpPr>
            <a:spLocks noGrp="1" noChangeArrowheads="1"/>
          </p:cNvSpPr>
          <p:nvPr>
            <p:ph idx="1"/>
          </p:nvPr>
        </p:nvSpPr>
        <p:spPr>
          <a:xfrm>
            <a:off x="611560" y="1422148"/>
            <a:ext cx="8064896" cy="4815164"/>
          </a:xfr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tr-TR" altLang="tr-TR" sz="240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Çok ilaca direnç (ÇİD) saptanan hastaların standart birinci grup ilaçlarla tedavi olasılıkları düşüktür.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tr-TR" altLang="tr-TR" sz="240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ÇİD saptanan ve tedavi başarısızlığı olan hastalar, belirlenmiş 4 göğüs hastalıkları eğitim ve araştırma hastanesinde </a:t>
            </a:r>
            <a:r>
              <a:rPr lang="tr-TR" altLang="tr-TR" sz="2400" i="1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(</a:t>
            </a:r>
            <a:r>
              <a:rPr lang="tr-TR" altLang="tr-TR" sz="2400" i="1" dirty="0">
                <a:latin typeface="Calibri" panose="020F0502020204030204" pitchFamily="34" charset="0"/>
                <a:cs typeface="Calibri" panose="020F0502020204030204" pitchFamily="34" charset="0"/>
              </a:rPr>
              <a:t>Ankara Atatürk Sanatoryum EAH ile İstanbul Yedikule, İstanbul </a:t>
            </a:r>
            <a:r>
              <a:rPr lang="tr-TR" altLang="tr-TR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Süreyyapaşa</a:t>
            </a:r>
            <a:r>
              <a:rPr lang="tr-TR" altLang="tr-TR" sz="2400" i="1" dirty="0">
                <a:latin typeface="Calibri" panose="020F0502020204030204" pitchFamily="34" charset="0"/>
                <a:cs typeface="Calibri" panose="020F0502020204030204" pitchFamily="34" charset="0"/>
              </a:rPr>
              <a:t>, İzmir Dr. Suat Seren Göğüs Hastalıkları ve Göğüs Cerrahisi Eğitim ve Araştırma Hastaneleri) </a:t>
            </a:r>
            <a:r>
              <a:rPr lang="tr-TR" altLang="tr-TR" sz="240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ikinci grup ilaçlarla tedavi edilmektedirler.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/>
          </p:cNvSpPr>
          <p:nvPr>
            <p:ph sz="quarter" idx="4294967295"/>
          </p:nvPr>
        </p:nvSpPr>
        <p:spPr>
          <a:xfrm>
            <a:off x="395808" y="2204864"/>
            <a:ext cx="8424863" cy="4251325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Solunum yoluyla alınan tüberküloz basili </a:t>
            </a:r>
            <a:r>
              <a:rPr lang="tr-TR" altLang="tr-TR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tüberküloz enfeksiyonuna 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yol açar. Bu, bir hastalık durumu değildir. Vücutta basilin sessiz durduğu ve adeta hapsedildiği bir durumdur.</a:t>
            </a:r>
          </a:p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tr-TR" alt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Enfekte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olan kişilerin;</a:t>
            </a:r>
          </a:p>
          <a:p>
            <a:pPr marL="0" indent="0" algn="just" eaLnBrk="1" hangingPunct="1">
              <a:buFont typeface="Wingdings 2" panose="05020102010507070707" pitchFamily="18" charset="2"/>
              <a:buNone/>
              <a:defRPr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    -%5’i ilk 1-2 yıl içinde </a:t>
            </a:r>
            <a:r>
              <a:rPr lang="tr-TR" altLang="tr-TR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tüberküloz hastası 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olur,</a:t>
            </a:r>
          </a:p>
          <a:p>
            <a:pPr marL="0" indent="0" algn="just" eaLnBrk="1" hangingPunct="1">
              <a:buFont typeface="Wingdings 2" panose="05020102010507070707" pitchFamily="18" charset="2"/>
              <a:buNone/>
              <a:defRPr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    -%5’inde 2. yıldan sonra herhangi bir zamanda, vücut direncinin düştüğü durumlarda, vücutta beklemekte olan basiller çoğalarak tüberküloz hastalığına yol açar.</a:t>
            </a:r>
          </a:p>
          <a:p>
            <a:pPr marL="0" indent="0" algn="just" eaLnBrk="1" hangingPunct="1">
              <a:buFont typeface="Wingdings 2" panose="05020102010507070707" pitchFamily="18" charset="2"/>
              <a:buNone/>
              <a:defRPr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    - %90’ında ise hastalık gelişmez, basil vücutta sessiz olarak kalır.</a:t>
            </a:r>
          </a:p>
        </p:txBody>
      </p:sp>
      <p:sp>
        <p:nvSpPr>
          <p:cNvPr id="6148" name="3 Aşağı Ok Belirtme Çizgisi"/>
          <p:cNvSpPr>
            <a:spLocks noChangeArrowheads="1"/>
          </p:cNvSpPr>
          <p:nvPr/>
        </p:nvSpPr>
        <p:spPr bwMode="auto">
          <a:xfrm>
            <a:off x="1331640" y="476672"/>
            <a:ext cx="6553200" cy="1656358"/>
          </a:xfrm>
          <a:prstGeom prst="downArrowCallout">
            <a:avLst>
              <a:gd name="adj1" fmla="val 55074"/>
              <a:gd name="adj2" fmla="val 41880"/>
              <a:gd name="adj3" fmla="val 28884"/>
              <a:gd name="adj4" fmla="val 49833"/>
            </a:avLst>
          </a:prstGeom>
          <a:solidFill>
            <a:schemeClr val="bg1"/>
          </a:solidFill>
          <a:ln w="40005" algn="ctr">
            <a:solidFill>
              <a:srgbClr val="F9B639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Tüberküloz Hastalığı Nasıl Oluşur?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395288" y="332656"/>
            <a:ext cx="8215312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Tedavi Uyumunu Sağlama Gereklilikleri</a:t>
            </a: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609599" y="1618580"/>
            <a:ext cx="8001001" cy="4330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FF0000"/>
              </a:buClr>
              <a:buSzPct val="85000"/>
              <a:buFont typeface="Arial" panose="020B0604020202020204" pitchFamily="34" charset="0"/>
              <a:buChar char="•"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Bilgili, motive ve güler yüzlü sağlık çalışanları</a:t>
            </a:r>
          </a:p>
          <a:p>
            <a:pPr eaLnBrk="1" hangingPunct="1">
              <a:buClr>
                <a:srgbClr val="FF0000"/>
              </a:buClr>
              <a:buSzPct val="85000"/>
              <a:buFont typeface="Arial" panose="020B0604020202020204" pitchFamily="34" charset="0"/>
              <a:buChar char="•"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Hastanın hastalığı hakkında iyi eğitimi ve bu eğitimin devamlılığı</a:t>
            </a:r>
          </a:p>
          <a:p>
            <a:pPr eaLnBrk="1" hangingPunct="1">
              <a:buClr>
                <a:srgbClr val="FF0000"/>
              </a:buClr>
              <a:buSzPct val="85000"/>
              <a:buFont typeface="Arial" panose="020B0604020202020204" pitchFamily="34" charset="0"/>
              <a:buChar char="•"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Hasta ile DGT planı yapılması ve uygulanması</a:t>
            </a:r>
          </a:p>
          <a:p>
            <a:pPr eaLnBrk="1" hangingPunct="1">
              <a:buClr>
                <a:srgbClr val="FF0000"/>
              </a:buClr>
              <a:buSzPct val="85000"/>
              <a:buFont typeface="Arial" panose="020B0604020202020204" pitchFamily="34" charset="0"/>
              <a:buChar char="•"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Tedavide aile bireylerinden birisini görevlendirmek</a:t>
            </a:r>
          </a:p>
          <a:p>
            <a:pPr eaLnBrk="1" hangingPunct="1">
              <a:buClr>
                <a:srgbClr val="FF0000"/>
              </a:buClr>
              <a:buSzPct val="85000"/>
              <a:buFont typeface="Arial" panose="020B0604020202020204" pitchFamily="34" charset="0"/>
              <a:buChar char="•"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Ev ziyareti yaparak sosyal ve ekonomik durum tespiti ve adres doğrulanması</a:t>
            </a:r>
          </a:p>
          <a:p>
            <a:pPr eaLnBrk="1" hangingPunct="1">
              <a:buClr>
                <a:srgbClr val="FF0000"/>
              </a:buClr>
              <a:buSzPct val="85000"/>
              <a:buFont typeface="Arial" panose="020B0604020202020204" pitchFamily="34" charset="0"/>
              <a:buChar char="•"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Tedavi boyunca hastayı ödüllendirme, sosyal ve ekonomik destek sağlamak</a:t>
            </a:r>
          </a:p>
          <a:p>
            <a:pPr eaLnBrk="1" hangingPunct="1">
              <a:buClr>
                <a:srgbClr val="FF0000"/>
              </a:buClr>
              <a:buSzPct val="85000"/>
              <a:buFont typeface="Arial" panose="020B0604020202020204" pitchFamily="34" charset="0"/>
              <a:buChar char="•"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İlaçların eksiksiz temini, ücretsiz tedavi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396209" y="904416"/>
            <a:ext cx="8462963" cy="267765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tr-TR" altLang="tr-TR" sz="2400" dirty="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Tüberküloz hastalarının her doz ilacının </a:t>
            </a:r>
            <a:r>
              <a:rPr lang="tr-TR" altLang="tr-TR" sz="2400" b="1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her gün </a:t>
            </a:r>
            <a:r>
              <a:rPr lang="tr-TR" altLang="tr-TR" sz="2400" dirty="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bir sağlık çalışanı veya eğitilmiş bir gönüllü tarafından içirtilmesi ve bunun kayıt edilmesidir. </a:t>
            </a:r>
          </a:p>
          <a:p>
            <a:pPr algn="just" eaLnBrk="1" hangingPunct="1">
              <a:buFontTx/>
              <a:buChar char="•"/>
            </a:pPr>
            <a:r>
              <a:rPr lang="tr-TR" altLang="tr-TR" sz="2400" dirty="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Dünya Sağlık Örgütü tarafından tedavi başarısını arttırmak için önerilmiştir.</a:t>
            </a:r>
          </a:p>
          <a:p>
            <a:pPr algn="just" eaLnBrk="1" hangingPunct="1">
              <a:buFontTx/>
              <a:buChar char="•"/>
            </a:pPr>
            <a:r>
              <a:rPr lang="tr-TR" altLang="tr-TR" sz="24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240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2006 yılından itibaren tüm ülkede </a:t>
            </a:r>
            <a:r>
              <a:rPr lang="tr-TR" altLang="tr-TR" sz="2400" b="1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“Doğrudan Gözetimli Tedavi</a:t>
            </a:r>
            <a:r>
              <a:rPr lang="tr-TR" altLang="tr-TR" sz="240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” (DGT) uygulanmaktadır.</a:t>
            </a:r>
          </a:p>
        </p:txBody>
      </p:sp>
      <p:sp>
        <p:nvSpPr>
          <p:cNvPr id="90115" name="Rectangle 5"/>
          <p:cNvSpPr>
            <a:spLocks noChangeArrowheads="1"/>
          </p:cNvSpPr>
          <p:nvPr/>
        </p:nvSpPr>
        <p:spPr bwMode="auto">
          <a:xfrm>
            <a:off x="1715803" y="362253"/>
            <a:ext cx="58237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tr-TR" altLang="tr-TR" sz="3200" b="1" dirty="0">
                <a:solidFill>
                  <a:srgbClr val="CC3300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Doğrudan Gözetimli Tedavi (DGT)</a:t>
            </a:r>
          </a:p>
        </p:txBody>
      </p:sp>
      <p:pic>
        <p:nvPicPr>
          <p:cNvPr id="41989" name="Picture 7" descr="figur_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628964"/>
            <a:ext cx="3182310" cy="1989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0119" name="Rectangle 9"/>
          <p:cNvSpPr>
            <a:spLocks noChangeArrowheads="1"/>
          </p:cNvSpPr>
          <p:nvPr/>
        </p:nvSpPr>
        <p:spPr bwMode="auto">
          <a:xfrm>
            <a:off x="830139" y="5362692"/>
            <a:ext cx="3183436" cy="338554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altLang="tr-TR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Doğrudan Gözetimli Tedavi </a:t>
            </a:r>
            <a:r>
              <a:rPr lang="tr-TR" altLang="tr-TR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s-ES" altLang="tr-TR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aket</a:t>
            </a:r>
            <a:r>
              <a:rPr lang="tr-TR" altLang="tr-TR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ler</a:t>
            </a:r>
            <a:r>
              <a:rPr lang="es-ES" altLang="tr-TR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endParaRPr lang="tr-TR" altLang="tr-TR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6F491C64-0FB6-47B1-A170-69FD86DBE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798" y="5805264"/>
            <a:ext cx="474429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tr-TR" i="1" dirty="0">
                <a:latin typeface="Calibri" panose="020F0502020204030204" pitchFamily="34" charset="0"/>
                <a:cs typeface="Calibri" panose="020F0502020204030204" pitchFamily="34" charset="0"/>
              </a:rPr>
              <a:t>Solda</a:t>
            </a:r>
            <a:r>
              <a:rPr lang="tr-TR" altLang="tr-TR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altLang="tr-TR" i="1" dirty="0">
                <a:latin typeface="Calibri" panose="020F0502020204030204" pitchFamily="34" charset="0"/>
                <a:cs typeface="Calibri" panose="020F0502020204030204" pitchFamily="34" charset="0"/>
              </a:rPr>
              <a:t>ilaç direnci olmayan,sağda ilaç direnci olan hastanın bir günlük ilaç poşetleri görülmektedir</a:t>
            </a:r>
            <a:r>
              <a:rPr lang="tr-TR" altLang="tr-TR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altLang="tr-TR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2CE5626-23A2-4AB4-92FA-D8909F5CB9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60" y="3628964"/>
            <a:ext cx="1296047" cy="1629710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FB64BF6C-5524-4CE7-A311-6BEBFCCDD0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578" y="3628964"/>
            <a:ext cx="1750390" cy="162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4824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Oval 2"/>
          <p:cNvSpPr>
            <a:spLocks noChangeArrowheads="1"/>
          </p:cNvSpPr>
          <p:nvPr/>
        </p:nvSpPr>
        <p:spPr bwMode="auto">
          <a:xfrm>
            <a:off x="806053" y="3397425"/>
            <a:ext cx="7726759" cy="2879725"/>
          </a:xfrm>
          <a:prstGeom prst="ellipse">
            <a:avLst/>
          </a:prstGeom>
          <a:solidFill>
            <a:srgbClr val="FFE5FF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668138" y="409426"/>
            <a:ext cx="80025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b="1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Neden DGT?</a:t>
            </a:r>
            <a:endParaRPr lang="tr-TR" altLang="tr-TR" dirty="0">
              <a:solidFill>
                <a:srgbClr val="CC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611188" y="1416050"/>
            <a:ext cx="8281987" cy="179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75000"/>
              <a:buFont typeface="Arial" panose="020B0604020202020204" pitchFamily="34" charset="0"/>
              <a:buChar char="•"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Tüberküloz basili hava yolu ile bulaşmaktadır. </a:t>
            </a:r>
          </a:p>
          <a:p>
            <a:pPr eaLnBrk="1" hangingPunct="1">
              <a:buSzPct val="75000"/>
              <a:buFont typeface="Arial" panose="020B0604020202020204" pitchFamily="34" charset="0"/>
              <a:buChar char="•"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Hasta ile aynı havayı solumak, basilin bulaşması için yeterlidir.</a:t>
            </a:r>
          </a:p>
          <a:p>
            <a:pPr eaLnBrk="1" hangingPunct="1">
              <a:buSzPct val="75000"/>
              <a:buFont typeface="Arial" panose="020B0604020202020204" pitchFamily="34" charset="0"/>
              <a:buChar char="•"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Sağlıklı kişilerin tüm yaşamları boyunca kendilerini korumaları olanaksızdır.</a:t>
            </a:r>
          </a:p>
          <a:p>
            <a:pPr eaLnBrk="1" hangingPunct="1">
              <a:buClr>
                <a:schemeClr val="bg2"/>
              </a:buClr>
              <a:buSzPct val="75000"/>
              <a:buFont typeface="Arial" panose="020B0604020202020204" pitchFamily="34" charset="0"/>
              <a:buChar char="•"/>
            </a:pPr>
            <a:endParaRPr lang="tr-TR" altLang="tr-TR" sz="3000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Clr>
                <a:schemeClr val="bg2"/>
              </a:buClr>
              <a:buSzPct val="75000"/>
              <a:buNone/>
            </a:pPr>
            <a:r>
              <a:rPr lang="tr-TR" altLang="tr-TR" sz="30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          </a:t>
            </a:r>
            <a:r>
              <a:rPr lang="tr-TR" altLang="tr-TR" sz="2400" u="sng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 nedenle hedef:</a:t>
            </a:r>
          </a:p>
          <a:p>
            <a:pPr marL="0" indent="0" algn="ctr" eaLnBrk="1" hangingPunct="1">
              <a:buClr>
                <a:schemeClr val="bg2"/>
              </a:buClr>
              <a:buSzPct val="75000"/>
              <a:buNone/>
            </a:pPr>
            <a:r>
              <a:rPr lang="tr-TR" altLang="tr-TR" sz="24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Hastalanan kişileri en kısa sürede bulmak ve</a:t>
            </a:r>
          </a:p>
          <a:p>
            <a:pPr marL="0" indent="0" algn="ctr" eaLnBrk="1" hangingPunct="1">
              <a:buClr>
                <a:schemeClr val="bg2"/>
              </a:buClr>
              <a:buSzPct val="75000"/>
              <a:buNone/>
            </a:pPr>
            <a:r>
              <a:rPr lang="tr-TR" altLang="tr-TR" sz="24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bunların tedavi olmalarını sağlayarak çevresindeki </a:t>
            </a:r>
          </a:p>
          <a:p>
            <a:pPr marL="0" indent="0" algn="ctr" eaLnBrk="1" hangingPunct="1">
              <a:buClr>
                <a:schemeClr val="bg2"/>
              </a:buClr>
              <a:buSzPct val="75000"/>
              <a:buNone/>
            </a:pPr>
            <a:r>
              <a:rPr lang="tr-TR" altLang="tr-TR" sz="24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kişilere bulaştırmalarını önlemek.</a:t>
            </a:r>
            <a:endParaRPr lang="tr-TR" altLang="tr-T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C2C47A5F-F361-48F1-BC1F-2CB162D6C1AB}"/>
              </a:ext>
            </a:extLst>
          </p:cNvPr>
          <p:cNvSpPr txBox="1"/>
          <p:nvPr/>
        </p:nvSpPr>
        <p:spPr bwMode="auto">
          <a:xfrm>
            <a:off x="457200" y="261386"/>
            <a:ext cx="8229600" cy="70609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spcAft>
                <a:spcPts val="600"/>
              </a:spcAft>
            </a:pPr>
            <a:r>
              <a:rPr lang="tr-TR" sz="400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Video Gözetimli DGT</a:t>
            </a:r>
            <a:r>
              <a:rPr lang="tr-TR" sz="4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(VGT)</a:t>
            </a:r>
            <a:endParaRPr lang="tr-TR" sz="4000" b="1" dirty="0">
              <a:solidFill>
                <a:srgbClr val="C00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31F00795-A873-4B6A-B357-03C20804F48A}"/>
              </a:ext>
            </a:extLst>
          </p:cNvPr>
          <p:cNvSpPr txBox="1"/>
          <p:nvPr/>
        </p:nvSpPr>
        <p:spPr bwMode="auto">
          <a:xfrm>
            <a:off x="457200" y="1124744"/>
            <a:ext cx="4690864" cy="492941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457200" indent="-4572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400" dirty="0"/>
              <a:t>Her gün sağlık kuruluşuna gelemeyen hastanın ilacını içerken bir sağlık çalışanına görüntülü bağlanması, ya da, </a:t>
            </a: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400" dirty="0"/>
              <a:t>İlaç içtiğini video kaydı halinde sağlık çalışanına yollaması şeklinde uygulanan DGT </a:t>
            </a: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tr-TR" sz="2400" dirty="0" err="1">
                <a:solidFill>
                  <a:srgbClr val="C00000"/>
                </a:solidFill>
              </a:rPr>
              <a:t>Pandemide</a:t>
            </a:r>
            <a:r>
              <a:rPr lang="tr-TR" sz="2400" dirty="0">
                <a:solidFill>
                  <a:srgbClr val="C00000"/>
                </a:solidFill>
              </a:rPr>
              <a:t> önerilen yöntem!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2D4B031-10AA-4D25-B9BB-F9B06DB81D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21" r="24896" b="-2"/>
          <a:stretch/>
        </p:blipFill>
        <p:spPr>
          <a:xfrm>
            <a:off x="5436096" y="1493952"/>
            <a:ext cx="3096344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21329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685800" y="1628800"/>
            <a:ext cx="7848600" cy="309315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SzPct val="91000"/>
              <a:buFont typeface="Arial" panose="020B0604020202020204" pitchFamily="34" charset="0"/>
              <a:buChar char="•"/>
            </a:pPr>
            <a:r>
              <a:rPr lang="tr-TR" altLang="tr-TR" sz="2600" dirty="0">
                <a:latin typeface="Calibri" panose="020F0502020204030204" pitchFamily="34" charset="0"/>
                <a:cs typeface="Calibri" panose="020F0502020204030204" pitchFamily="34" charset="0"/>
              </a:rPr>
              <a:t>En az 6 ay süreyle her gün ilaç içilmesinin zorluğu</a:t>
            </a:r>
          </a:p>
          <a:p>
            <a:pPr>
              <a:spcBef>
                <a:spcPct val="50000"/>
              </a:spcBef>
              <a:buSzPct val="91000"/>
              <a:buFont typeface="Arial" panose="020B0604020202020204" pitchFamily="34" charset="0"/>
              <a:buChar char="•"/>
            </a:pPr>
            <a:r>
              <a:rPr lang="tr-TR" altLang="tr-TR" sz="2600" dirty="0">
                <a:latin typeface="Calibri" panose="020F0502020204030204" pitchFamily="34" charset="0"/>
                <a:cs typeface="Calibri" panose="020F0502020204030204" pitchFamily="34" charset="0"/>
              </a:rPr>
              <a:t>Tedavi başladıktan sonraki bir-iki ay içinde şikayetlerin geçmesi ve kendini iyi hissetme</a:t>
            </a:r>
          </a:p>
          <a:p>
            <a:pPr>
              <a:spcBef>
                <a:spcPct val="50000"/>
              </a:spcBef>
              <a:buSzPct val="91000"/>
              <a:buFont typeface="Arial" panose="020B0604020202020204" pitchFamily="34" charset="0"/>
              <a:buChar char="•"/>
            </a:pPr>
            <a:r>
              <a:rPr lang="tr-TR" altLang="tr-TR" sz="2600" dirty="0">
                <a:latin typeface="Calibri" panose="020F0502020204030204" pitchFamily="34" charset="0"/>
                <a:cs typeface="Calibri" panose="020F0502020204030204" pitchFamily="34" charset="0"/>
              </a:rPr>
              <a:t>Eğitim durumu, sosyal konum, yaşadığı ortam, yaş, cinsiyet gibi değişkenler</a:t>
            </a:r>
          </a:p>
          <a:p>
            <a:pPr>
              <a:spcBef>
                <a:spcPct val="50000"/>
              </a:spcBef>
              <a:buSzPct val="91000"/>
              <a:buFont typeface="Arial" panose="020B0604020202020204" pitchFamily="34" charset="0"/>
              <a:buChar char="•"/>
            </a:pPr>
            <a:r>
              <a:rPr lang="tr-TR" altLang="tr-TR" sz="2600" dirty="0">
                <a:latin typeface="Calibri" panose="020F0502020204030204" pitchFamily="34" charset="0"/>
                <a:cs typeface="Calibri" panose="020F0502020204030204" pitchFamily="34" charset="0"/>
              </a:rPr>
              <a:t>Olası yan etkilere karşı bilgilenmeme vb.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685800" y="692150"/>
            <a:ext cx="7848600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tr-TR" altLang="tr-T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Tedaviye Uyumsuzluk Nedenleri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647700" y="5047448"/>
            <a:ext cx="7848600" cy="8921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tr-TR" altLang="tr-TR" sz="2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Hastalar, bu gibi nedenlerle ilaçlarını düzensiz kullanmakta ve takip dışı kalmaktadır.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685800" y="557213"/>
            <a:ext cx="77724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Düzensiz Tedavi ve Tedaviyi Yarıda Bırakmanın Muhtemel Sonuçları</a:t>
            </a:r>
            <a:endParaRPr lang="tr-TR" altLang="tr-TR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760413" y="2087563"/>
            <a:ext cx="7772400" cy="3644900"/>
          </a:xfrm>
          <a:prstGeom prst="rect">
            <a:avLst/>
          </a:prstGeom>
          <a:solidFill>
            <a:schemeClr val="bg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Hastalığın tekrarlaması</a:t>
            </a:r>
          </a:p>
          <a:p>
            <a:pPr eaLnBrk="1" hangingPunct="1"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İyileşememe</a:t>
            </a:r>
          </a:p>
          <a:p>
            <a:pPr eaLnBrk="1" hangingPunct="1"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Bulaştırıcılığın devam etmesi</a:t>
            </a:r>
          </a:p>
          <a:p>
            <a:pPr eaLnBrk="1" hangingPunct="1"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İlaçlara direnç gelişmesi ve dirençli mikrobun diğer kişilere bulaşması</a:t>
            </a:r>
          </a:p>
          <a:p>
            <a:pPr eaLnBrk="1" hangingPunct="1"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Ölüm riskinin artması</a:t>
            </a:r>
          </a:p>
          <a:p>
            <a:pPr eaLnBrk="1" hangingPunct="1"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Tedavi maliyetinin artması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609600" y="503238"/>
            <a:ext cx="80010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tr-TR" altLang="tr-T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Tedavinin Sonlandırılması</a:t>
            </a:r>
            <a:endParaRPr lang="tr-TR" altLang="tr-TR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533400" y="1871663"/>
            <a:ext cx="8305800" cy="4005262"/>
          </a:xfrm>
          <a:prstGeom prst="rect">
            <a:avLst/>
          </a:prstGeom>
          <a:solidFill>
            <a:schemeClr val="bg1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C00000"/>
              </a:buClr>
              <a:buSzPct val="80000"/>
              <a:buFont typeface="Courier New" panose="02070309020205020404" pitchFamily="49" charset="0"/>
              <a:buChar char="o"/>
            </a:pPr>
            <a:r>
              <a:rPr lang="tr-TR" altLang="tr-TR" sz="2600" dirty="0">
                <a:latin typeface="Calibri" panose="020F0502020204030204" pitchFamily="34" charset="0"/>
                <a:cs typeface="Calibri" panose="020F0502020204030204" pitchFamily="34" charset="0"/>
              </a:rPr>
              <a:t>Hasta, hastalığının özelliklerine uygun tedavi rejimindeki ilaçları yeterli süre ve düzenli kullanması sonunda kontrol edilir.</a:t>
            </a:r>
          </a:p>
          <a:p>
            <a:pPr eaLnBrk="1" hangingPunct="1">
              <a:buClr>
                <a:srgbClr val="C00000"/>
              </a:buClr>
              <a:buSzPct val="80000"/>
              <a:buFont typeface="Courier New" panose="02070309020205020404" pitchFamily="49" charset="0"/>
              <a:buChar char="o"/>
            </a:pPr>
            <a:r>
              <a:rPr lang="tr-TR" altLang="tr-TR" sz="2600" dirty="0">
                <a:latin typeface="Calibri" panose="020F0502020204030204" pitchFamily="34" charset="0"/>
                <a:cs typeface="Calibri" panose="020F0502020204030204" pitchFamily="34" charset="0"/>
              </a:rPr>
              <a:t>İyileştiğine karar verilen hastanın ilaçları kesilir ve tedavi sonrası kontrollere gelmesi söylenir.</a:t>
            </a:r>
          </a:p>
          <a:p>
            <a:pPr eaLnBrk="1" hangingPunct="1">
              <a:buClr>
                <a:srgbClr val="C00000"/>
              </a:buClr>
              <a:buSzPct val="80000"/>
              <a:buFont typeface="Courier New" panose="02070309020205020404" pitchFamily="49" charset="0"/>
              <a:buChar char="o"/>
            </a:pPr>
            <a:r>
              <a:rPr lang="tr-TR" altLang="tr-TR" sz="2600" dirty="0">
                <a:latin typeface="Calibri" panose="020F0502020204030204" pitchFamily="34" charset="0"/>
                <a:cs typeface="Calibri" panose="020F0502020204030204" pitchFamily="34" charset="0"/>
              </a:rPr>
              <a:t>Tekrar benzer yakınmaları olursa, hemen sağlık kuruluşuna başvurması öğütlenir.</a:t>
            </a:r>
          </a:p>
          <a:p>
            <a:pPr eaLnBrk="1" hangingPunct="1">
              <a:buClr>
                <a:srgbClr val="C00000"/>
              </a:buClr>
              <a:buSzPct val="80000"/>
              <a:buFont typeface="Courier New" panose="02070309020205020404" pitchFamily="49" charset="0"/>
              <a:buChar char="o"/>
            </a:pPr>
            <a:r>
              <a:rPr lang="tr-TR" altLang="tr-TR" sz="2600" dirty="0">
                <a:latin typeface="Calibri" panose="020F0502020204030204" pitchFamily="34" charset="0"/>
                <a:cs typeface="Calibri" panose="020F0502020204030204" pitchFamily="34" charset="0"/>
              </a:rPr>
              <a:t>Dispanserdeki tüm dosya ve kayıtları </a:t>
            </a:r>
            <a:r>
              <a:rPr lang="tr-TR" altLang="tr-TR" sz="2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süresiz</a:t>
            </a:r>
            <a:r>
              <a:rPr lang="tr-TR" altLang="tr-TR" sz="26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2600" dirty="0">
                <a:latin typeface="Calibri" panose="020F0502020204030204" pitchFamily="34" charset="0"/>
                <a:cs typeface="Calibri" panose="020F0502020204030204" pitchFamily="34" charset="0"/>
              </a:rPr>
              <a:t>olarak arşivde saklanır.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539749" y="1412776"/>
            <a:ext cx="8064500" cy="5262979"/>
          </a:xfrm>
          <a:prstGeom prst="rect">
            <a:avLst/>
          </a:prstGeom>
          <a:solidFill>
            <a:schemeClr val="bg1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tr-TR" altLang="tr-TR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Kür:</a:t>
            </a:r>
            <a:r>
              <a:rPr lang="tr-TR" altLang="tr-TR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Başlangıçta bakteriyolojik tanı konulmuş akciğer TB hastasında, klinik ve radyolojik iyileşmeyle birlikte birisi tedavinin idame döneminde diğeri tedavinin tamamlandığı ayda olmak üzere en az iki kez yayma </a:t>
            </a:r>
          </a:p>
          <a:p>
            <a:pPr algn="just">
              <a:spcBef>
                <a:spcPct val="50000"/>
              </a:spcBef>
              <a:buFontTx/>
              <a:buNone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ya da kültür negatifliğinin gösterilmesidir.</a:t>
            </a:r>
          </a:p>
          <a:p>
            <a:pPr algn="just">
              <a:spcBef>
                <a:spcPct val="50000"/>
              </a:spcBef>
              <a:buFontTx/>
              <a:buNone/>
            </a:pPr>
            <a:r>
              <a:rPr lang="tr-TR" altLang="tr-TR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Tedavi tamamlama</a:t>
            </a:r>
            <a:r>
              <a:rPr lang="tr-TR" altLang="tr-TR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Öngörülen tedaviyi süresi içinde tamamlayan olguda tedavinin idame dönemi ya da sonunda balgam incelemesi yapılamadığı durumlarda, klinik ve radyolojik bulguları ile başarılı kabul edilerek tedavinin sonlandırılmasıdır. </a:t>
            </a:r>
          </a:p>
          <a:p>
            <a:pPr algn="just">
              <a:spcBef>
                <a:spcPct val="50000"/>
              </a:spcBef>
              <a:buFontTx/>
              <a:buNone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*Akciğer dışı TB olgularında tedavi sonucu başarılı ise bu gruba eklenir.</a:t>
            </a:r>
          </a:p>
          <a:p>
            <a:pPr algn="just">
              <a:spcBef>
                <a:spcPct val="50000"/>
              </a:spcBef>
              <a:buFontTx/>
              <a:buNone/>
            </a:pPr>
            <a:r>
              <a:rPr lang="tr-TR" altLang="tr-TR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Tedavi Başarısı: 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Kür ve tedavi tamamlamanın toplamıdır.</a:t>
            </a:r>
          </a:p>
        </p:txBody>
      </p:sp>
      <p:sp>
        <p:nvSpPr>
          <p:cNvPr id="58372" name="Text Box 3"/>
          <p:cNvSpPr txBox="1">
            <a:spLocks noChangeArrowheads="1"/>
          </p:cNvSpPr>
          <p:nvPr/>
        </p:nvSpPr>
        <p:spPr bwMode="auto">
          <a:xfrm>
            <a:off x="1547812" y="520373"/>
            <a:ext cx="6048375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tr-TR" altLang="tr-T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Başarılı Tedavi Sonuçları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462756" y="1182231"/>
            <a:ext cx="8218487" cy="4893647"/>
          </a:xfrm>
          <a:prstGeom prst="rect">
            <a:avLst/>
          </a:prstGeom>
          <a:solidFill>
            <a:schemeClr val="bg1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Takip Dışı Kalan (Eski adı Tedaviyi Terk): 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Tedavisi sırasında TB hastasının ardışık iki ay ya da daha uzun süre ilaçlarını almamasıdır ya da tedaviye 2 aydır başlanmamış olmasıdır.</a:t>
            </a:r>
          </a:p>
          <a:p>
            <a:pPr>
              <a:spcBef>
                <a:spcPct val="0"/>
              </a:spcBef>
              <a:buFontTx/>
              <a:buNone/>
            </a:pPr>
            <a:endParaRPr lang="tr-TR" altLang="tr-T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Tedavi başarısızlığı: 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Tedavisinin 5. ayı ve sonrasında hastanın balgam yayma ya da kültür pozitifliğinin saptanmasıdır.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* Pozitiflik tedavi süresince devam edebilir ya da negatifleşip yeniden </a:t>
            </a:r>
            <a:r>
              <a:rPr lang="tr-TR" alt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pozitifleşebilir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spcBef>
                <a:spcPct val="0"/>
              </a:spcBef>
              <a:buFontTx/>
              <a:buNone/>
            </a:pPr>
            <a:endParaRPr lang="tr-TR" altLang="tr-T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Ölüm:</a:t>
            </a:r>
            <a:r>
              <a:rPr lang="tr-TR" altLang="tr-TR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Tedavi sırasında herhangi bir nedenle tüberküloz hastasının ölmesidir.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* Hiç tedavi almadan ölen TB olguları da </a:t>
            </a:r>
            <a:r>
              <a:rPr lang="tr-TR" alt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VSD’ye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kayıt edilir ve tedavi sonucu “ölüm” olarak kaydedilir.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647700" y="476672"/>
            <a:ext cx="784860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tr-TR" altLang="tr-T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Diğer Tedavi Sonuçları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4"/>
          <p:cNvSpPr txBox="1">
            <a:spLocks noChangeArrowheads="1"/>
          </p:cNvSpPr>
          <p:nvPr/>
        </p:nvSpPr>
        <p:spPr bwMode="auto">
          <a:xfrm>
            <a:off x="1727994" y="2693559"/>
            <a:ext cx="56880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tr-TR" altLang="tr-TR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Temaslı Muayenesi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14AF44D-4833-4378-9580-DB32CC786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tr-TR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Tüberküloz Enfeksiyonu ve Hastalığı</a:t>
            </a:r>
          </a:p>
        </p:txBody>
      </p:sp>
      <p:grpSp>
        <p:nvGrpSpPr>
          <p:cNvPr id="4" name="Group 19">
            <a:extLst>
              <a:ext uri="{FF2B5EF4-FFF2-40B4-BE49-F238E27FC236}">
                <a16:creationId xmlns:a16="http://schemas.microsoft.com/office/drawing/2014/main" id="{1B093B1D-A2DD-44DC-AD53-E796230818E8}"/>
              </a:ext>
            </a:extLst>
          </p:cNvPr>
          <p:cNvGrpSpPr>
            <a:grpSpLocks/>
          </p:cNvGrpSpPr>
          <p:nvPr/>
        </p:nvGrpSpPr>
        <p:grpSpPr bwMode="auto">
          <a:xfrm>
            <a:off x="1115616" y="1052736"/>
            <a:ext cx="1524000" cy="1333500"/>
            <a:chOff x="1168" y="472"/>
            <a:chExt cx="960" cy="840"/>
          </a:xfrm>
        </p:grpSpPr>
        <p:sp>
          <p:nvSpPr>
            <p:cNvPr id="5" name="Rectangle 20">
              <a:extLst>
                <a:ext uri="{FF2B5EF4-FFF2-40B4-BE49-F238E27FC236}">
                  <a16:creationId xmlns:a16="http://schemas.microsoft.com/office/drawing/2014/main" id="{5D00F709-2442-48DA-9CB3-65A58B3F03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8" y="472"/>
              <a:ext cx="960" cy="840"/>
            </a:xfrm>
            <a:prstGeom prst="rect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tr-TR" altLang="tr-TR" sz="2400">
                <a:latin typeface="Times New Roman" panose="02020603050405020304" pitchFamily="18" charset="0"/>
              </a:endParaRPr>
            </a:p>
          </p:txBody>
        </p:sp>
        <p:sp>
          <p:nvSpPr>
            <p:cNvPr id="6" name="Oval 21">
              <a:extLst>
                <a:ext uri="{FF2B5EF4-FFF2-40B4-BE49-F238E27FC236}">
                  <a16:creationId xmlns:a16="http://schemas.microsoft.com/office/drawing/2014/main" id="{812617F7-43FC-480F-8BC2-2B2F6EBA37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0" y="498"/>
              <a:ext cx="31" cy="3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tr-TR" altLang="tr-TR" sz="2400">
                <a:latin typeface="Times New Roman" panose="02020603050405020304" pitchFamily="18" charset="0"/>
              </a:endParaRPr>
            </a:p>
          </p:txBody>
        </p:sp>
        <p:sp>
          <p:nvSpPr>
            <p:cNvPr id="7" name="Oval 22">
              <a:extLst>
                <a:ext uri="{FF2B5EF4-FFF2-40B4-BE49-F238E27FC236}">
                  <a16:creationId xmlns:a16="http://schemas.microsoft.com/office/drawing/2014/main" id="{BFE82BEA-95B1-4CFA-982C-AFA55F031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" y="630"/>
              <a:ext cx="31" cy="31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tr-TR" altLang="tr-TR" sz="2400">
                <a:latin typeface="Times New Roman" panose="02020603050405020304" pitchFamily="18" charset="0"/>
              </a:endParaRPr>
            </a:p>
          </p:txBody>
        </p:sp>
        <p:sp>
          <p:nvSpPr>
            <p:cNvPr id="8" name="Oval 23">
              <a:extLst>
                <a:ext uri="{FF2B5EF4-FFF2-40B4-BE49-F238E27FC236}">
                  <a16:creationId xmlns:a16="http://schemas.microsoft.com/office/drawing/2014/main" id="{1DD0EFD5-1580-46F6-B60B-48558A341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" y="762"/>
              <a:ext cx="31" cy="31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tr-TR" altLang="tr-TR" sz="2400">
                <a:latin typeface="Times New Roman" panose="02020603050405020304" pitchFamily="18" charset="0"/>
              </a:endParaRPr>
            </a:p>
          </p:txBody>
        </p:sp>
        <p:sp>
          <p:nvSpPr>
            <p:cNvPr id="9" name="Oval 24">
              <a:extLst>
                <a:ext uri="{FF2B5EF4-FFF2-40B4-BE49-F238E27FC236}">
                  <a16:creationId xmlns:a16="http://schemas.microsoft.com/office/drawing/2014/main" id="{834B0C37-9BB6-4AB5-9424-519C4AEF5D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0" y="893"/>
              <a:ext cx="31" cy="3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tr-TR" altLang="tr-TR" sz="2400">
                <a:latin typeface="Times New Roman" panose="02020603050405020304" pitchFamily="18" charset="0"/>
              </a:endParaRPr>
            </a:p>
          </p:txBody>
        </p:sp>
        <p:sp>
          <p:nvSpPr>
            <p:cNvPr id="10" name="Oval 25">
              <a:extLst>
                <a:ext uri="{FF2B5EF4-FFF2-40B4-BE49-F238E27FC236}">
                  <a16:creationId xmlns:a16="http://schemas.microsoft.com/office/drawing/2014/main" id="{C0E14A60-2A19-411A-9FF9-CB1AB1CBAD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7" y="893"/>
              <a:ext cx="31" cy="3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tr-TR" altLang="tr-TR" sz="2400">
                <a:latin typeface="Times New Roman" panose="02020603050405020304" pitchFamily="18" charset="0"/>
              </a:endParaRPr>
            </a:p>
          </p:txBody>
        </p:sp>
        <p:sp>
          <p:nvSpPr>
            <p:cNvPr id="11" name="Oval 26">
              <a:extLst>
                <a:ext uri="{FF2B5EF4-FFF2-40B4-BE49-F238E27FC236}">
                  <a16:creationId xmlns:a16="http://schemas.microsoft.com/office/drawing/2014/main" id="{ADACF1C2-6548-4D82-A4C1-8434E05193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025"/>
              <a:ext cx="31" cy="3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tr-TR" altLang="tr-TR" sz="2400">
                <a:latin typeface="Times New Roman" panose="02020603050405020304" pitchFamily="18" charset="0"/>
              </a:endParaRPr>
            </a:p>
          </p:txBody>
        </p:sp>
        <p:sp>
          <p:nvSpPr>
            <p:cNvPr id="12" name="Oval 27">
              <a:extLst>
                <a:ext uri="{FF2B5EF4-FFF2-40B4-BE49-F238E27FC236}">
                  <a16:creationId xmlns:a16="http://schemas.microsoft.com/office/drawing/2014/main" id="{D983BDDA-B0A7-4A5C-B8CF-23A2190646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0" y="793"/>
              <a:ext cx="31" cy="3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tr-TR" altLang="tr-TR" sz="2400">
                <a:latin typeface="Times New Roman" panose="02020603050405020304" pitchFamily="18" charset="0"/>
              </a:endParaRPr>
            </a:p>
          </p:txBody>
        </p:sp>
        <p:sp>
          <p:nvSpPr>
            <p:cNvPr id="13" name="Oval 28">
              <a:extLst>
                <a:ext uri="{FF2B5EF4-FFF2-40B4-BE49-F238E27FC236}">
                  <a16:creationId xmlns:a16="http://schemas.microsoft.com/office/drawing/2014/main" id="{A45B8107-5BAF-40DA-99D9-77050A1D87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727"/>
              <a:ext cx="31" cy="3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tr-TR" altLang="tr-TR" sz="2400">
                <a:latin typeface="Times New Roman" panose="02020603050405020304" pitchFamily="18" charset="0"/>
              </a:endParaRPr>
            </a:p>
          </p:txBody>
        </p:sp>
        <p:sp>
          <p:nvSpPr>
            <p:cNvPr id="14" name="Oval 29">
              <a:extLst>
                <a:ext uri="{FF2B5EF4-FFF2-40B4-BE49-F238E27FC236}">
                  <a16:creationId xmlns:a16="http://schemas.microsoft.com/office/drawing/2014/main" id="{7AA02992-29DD-41FC-AB37-F1EF65C60D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" y="530"/>
              <a:ext cx="31" cy="31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tr-TR" altLang="tr-TR" sz="2400">
                <a:latin typeface="Times New Roman" panose="02020603050405020304" pitchFamily="18" charset="0"/>
              </a:endParaRPr>
            </a:p>
          </p:txBody>
        </p:sp>
        <p:sp>
          <p:nvSpPr>
            <p:cNvPr id="15" name="Oval 30">
              <a:extLst>
                <a:ext uri="{FF2B5EF4-FFF2-40B4-BE49-F238E27FC236}">
                  <a16:creationId xmlns:a16="http://schemas.microsoft.com/office/drawing/2014/main" id="{F4F6B19D-0183-42EB-820C-70538BEFD0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6" y="1025"/>
              <a:ext cx="31" cy="3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tr-TR" altLang="tr-TR" sz="2400">
                <a:latin typeface="Times New Roman" panose="02020603050405020304" pitchFamily="18" charset="0"/>
              </a:endParaRPr>
            </a:p>
          </p:txBody>
        </p:sp>
        <p:sp>
          <p:nvSpPr>
            <p:cNvPr id="16" name="Oval 31">
              <a:extLst>
                <a:ext uri="{FF2B5EF4-FFF2-40B4-BE49-F238E27FC236}">
                  <a16:creationId xmlns:a16="http://schemas.microsoft.com/office/drawing/2014/main" id="{E357FF07-F7E4-4852-8485-EA1A56176C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1" y="1025"/>
              <a:ext cx="31" cy="3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tr-TR" altLang="tr-TR" sz="2400">
                <a:latin typeface="Times New Roman" panose="02020603050405020304" pitchFamily="18" charset="0"/>
              </a:endParaRPr>
            </a:p>
          </p:txBody>
        </p:sp>
        <p:sp>
          <p:nvSpPr>
            <p:cNvPr id="17" name="Oval 32">
              <a:extLst>
                <a:ext uri="{FF2B5EF4-FFF2-40B4-BE49-F238E27FC236}">
                  <a16:creationId xmlns:a16="http://schemas.microsoft.com/office/drawing/2014/main" id="{7BDFF948-D1AD-4354-97F7-0F0B58CAEB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" y="1157"/>
              <a:ext cx="31" cy="31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tr-TR" altLang="tr-TR" sz="2400">
                <a:latin typeface="Times New Roman" panose="02020603050405020304" pitchFamily="18" charset="0"/>
              </a:endParaRPr>
            </a:p>
          </p:txBody>
        </p:sp>
        <p:sp>
          <p:nvSpPr>
            <p:cNvPr id="18" name="Oval 33">
              <a:extLst>
                <a:ext uri="{FF2B5EF4-FFF2-40B4-BE49-F238E27FC236}">
                  <a16:creationId xmlns:a16="http://schemas.microsoft.com/office/drawing/2014/main" id="{DD56BFE0-9A9B-4436-B5A1-F81DF9380C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0" y="1091"/>
              <a:ext cx="31" cy="31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tr-TR" altLang="tr-TR" sz="2400">
                <a:latin typeface="Times New Roman" panose="02020603050405020304" pitchFamily="18" charset="0"/>
              </a:endParaRPr>
            </a:p>
          </p:txBody>
        </p:sp>
        <p:sp>
          <p:nvSpPr>
            <p:cNvPr id="19" name="Oval 34">
              <a:extLst>
                <a:ext uri="{FF2B5EF4-FFF2-40B4-BE49-F238E27FC236}">
                  <a16:creationId xmlns:a16="http://schemas.microsoft.com/office/drawing/2014/main" id="{CA941D47-FD84-41A4-A3B2-2F83C0ED04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2" y="959"/>
              <a:ext cx="31" cy="3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tr-TR" altLang="tr-TR" sz="2400">
                <a:latin typeface="Times New Roman" panose="02020603050405020304" pitchFamily="18" charset="0"/>
              </a:endParaRPr>
            </a:p>
          </p:txBody>
        </p:sp>
        <p:sp>
          <p:nvSpPr>
            <p:cNvPr id="20" name="Oval 35">
              <a:extLst>
                <a:ext uri="{FF2B5EF4-FFF2-40B4-BE49-F238E27FC236}">
                  <a16:creationId xmlns:a16="http://schemas.microsoft.com/office/drawing/2014/main" id="{81B09838-A817-4B3C-90DF-3AD144171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0" y="661"/>
              <a:ext cx="31" cy="3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tr-TR" altLang="tr-TR" sz="2400">
                <a:latin typeface="Times New Roman" panose="02020603050405020304" pitchFamily="18" charset="0"/>
              </a:endParaRPr>
            </a:p>
          </p:txBody>
        </p:sp>
        <p:sp>
          <p:nvSpPr>
            <p:cNvPr id="21" name="Oval 36">
              <a:extLst>
                <a:ext uri="{FF2B5EF4-FFF2-40B4-BE49-F238E27FC236}">
                  <a16:creationId xmlns:a16="http://schemas.microsoft.com/office/drawing/2014/main" id="{7FD83C03-20CE-42C1-9D7D-06EB42C7BD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" y="596"/>
              <a:ext cx="31" cy="31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tr-TR" altLang="tr-TR" sz="2400">
                <a:latin typeface="Times New Roman" panose="02020603050405020304" pitchFamily="18" charset="0"/>
              </a:endParaRPr>
            </a:p>
          </p:txBody>
        </p:sp>
        <p:sp>
          <p:nvSpPr>
            <p:cNvPr id="22" name="Oval 37">
              <a:extLst>
                <a:ext uri="{FF2B5EF4-FFF2-40B4-BE49-F238E27FC236}">
                  <a16:creationId xmlns:a16="http://schemas.microsoft.com/office/drawing/2014/main" id="{72238BF3-D36F-4970-A479-4DED8A9DD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6" y="696"/>
              <a:ext cx="31" cy="31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tr-TR" altLang="tr-TR" sz="2400">
                <a:latin typeface="Times New Roman" panose="02020603050405020304" pitchFamily="18" charset="0"/>
              </a:endParaRPr>
            </a:p>
          </p:txBody>
        </p:sp>
        <p:sp>
          <p:nvSpPr>
            <p:cNvPr id="23" name="Oval 38">
              <a:extLst>
                <a:ext uri="{FF2B5EF4-FFF2-40B4-BE49-F238E27FC236}">
                  <a16:creationId xmlns:a16="http://schemas.microsoft.com/office/drawing/2014/main" id="{9307E08D-1F2D-4F60-ACF1-2C93F36BAA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6" y="564"/>
              <a:ext cx="31" cy="3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tr-TR" altLang="tr-TR" sz="2400">
                <a:latin typeface="Times New Roman" panose="02020603050405020304" pitchFamily="18" charset="0"/>
              </a:endParaRPr>
            </a:p>
          </p:txBody>
        </p:sp>
        <p:sp>
          <p:nvSpPr>
            <p:cNvPr id="24" name="Oval 39">
              <a:extLst>
                <a:ext uri="{FF2B5EF4-FFF2-40B4-BE49-F238E27FC236}">
                  <a16:creationId xmlns:a16="http://schemas.microsoft.com/office/drawing/2014/main" id="{62DCAFF3-6DA4-4DF2-91F4-0E3FD1141B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0" y="992"/>
              <a:ext cx="31" cy="3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tr-TR" altLang="tr-TR" sz="2400">
                <a:latin typeface="Times New Roman" panose="02020603050405020304" pitchFamily="18" charset="0"/>
              </a:endParaRPr>
            </a:p>
          </p:txBody>
        </p:sp>
        <p:sp>
          <p:nvSpPr>
            <p:cNvPr id="25" name="Oval 40">
              <a:extLst>
                <a:ext uri="{FF2B5EF4-FFF2-40B4-BE49-F238E27FC236}">
                  <a16:creationId xmlns:a16="http://schemas.microsoft.com/office/drawing/2014/main" id="{9F24117E-4957-4BAF-9692-FEF75679C1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124"/>
              <a:ext cx="31" cy="31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tr-TR" altLang="tr-TR" sz="2400">
                <a:latin typeface="Times New Roman" panose="02020603050405020304" pitchFamily="18" charset="0"/>
              </a:endParaRPr>
            </a:p>
          </p:txBody>
        </p:sp>
        <p:sp>
          <p:nvSpPr>
            <p:cNvPr id="26" name="Oval 41">
              <a:extLst>
                <a:ext uri="{FF2B5EF4-FFF2-40B4-BE49-F238E27FC236}">
                  <a16:creationId xmlns:a16="http://schemas.microsoft.com/office/drawing/2014/main" id="{C212692B-4BB6-4E12-8CBC-CBC61BC9F4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0" y="1231"/>
              <a:ext cx="31" cy="31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tr-TR" altLang="tr-TR" sz="2400">
                <a:latin typeface="Times New Roman" panose="02020603050405020304" pitchFamily="18" charset="0"/>
              </a:endParaRPr>
            </a:p>
          </p:txBody>
        </p:sp>
        <p:sp>
          <p:nvSpPr>
            <p:cNvPr id="27" name="Oval 42">
              <a:extLst>
                <a:ext uri="{FF2B5EF4-FFF2-40B4-BE49-F238E27FC236}">
                  <a16:creationId xmlns:a16="http://schemas.microsoft.com/office/drawing/2014/main" id="{7CE2B21A-B18A-4FCA-A61E-5BD62DF8C0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2" y="1122"/>
              <a:ext cx="31" cy="3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tr-TR" altLang="tr-TR" sz="2400">
                <a:latin typeface="Times New Roman" panose="02020603050405020304" pitchFamily="18" charset="0"/>
              </a:endParaRPr>
            </a:p>
          </p:txBody>
        </p:sp>
        <p:sp>
          <p:nvSpPr>
            <p:cNvPr id="28" name="Oval 43">
              <a:extLst>
                <a:ext uri="{FF2B5EF4-FFF2-40B4-BE49-F238E27FC236}">
                  <a16:creationId xmlns:a16="http://schemas.microsoft.com/office/drawing/2014/main" id="{2328F654-1A38-4F1E-9416-8013F8742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6" y="1157"/>
              <a:ext cx="31" cy="31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tr-TR" altLang="tr-TR" sz="2400">
                <a:latin typeface="Times New Roman" panose="02020603050405020304" pitchFamily="18" charset="0"/>
              </a:endParaRPr>
            </a:p>
          </p:txBody>
        </p:sp>
        <p:sp>
          <p:nvSpPr>
            <p:cNvPr id="29" name="Oval 44">
              <a:extLst>
                <a:ext uri="{FF2B5EF4-FFF2-40B4-BE49-F238E27FC236}">
                  <a16:creationId xmlns:a16="http://schemas.microsoft.com/office/drawing/2014/main" id="{5B2E17EC-8AFB-475A-AB13-CFB31EF5CF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2" y="1197"/>
              <a:ext cx="31" cy="31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tr-TR" altLang="tr-TR" sz="2400">
                <a:latin typeface="Times New Roman" panose="02020603050405020304" pitchFamily="18" charset="0"/>
              </a:endParaRPr>
            </a:p>
          </p:txBody>
        </p:sp>
        <p:sp>
          <p:nvSpPr>
            <p:cNvPr id="30" name="Oval 45">
              <a:extLst>
                <a:ext uri="{FF2B5EF4-FFF2-40B4-BE49-F238E27FC236}">
                  <a16:creationId xmlns:a16="http://schemas.microsoft.com/office/drawing/2014/main" id="{8E7E6564-ACAE-426A-A086-380E8E3C1C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827"/>
              <a:ext cx="31" cy="3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tr-TR" altLang="tr-TR" sz="2400">
                <a:latin typeface="Times New Roman" panose="02020603050405020304" pitchFamily="18" charset="0"/>
              </a:endParaRPr>
            </a:p>
          </p:txBody>
        </p:sp>
        <p:sp>
          <p:nvSpPr>
            <p:cNvPr id="31" name="Oval 46">
              <a:extLst>
                <a:ext uri="{FF2B5EF4-FFF2-40B4-BE49-F238E27FC236}">
                  <a16:creationId xmlns:a16="http://schemas.microsoft.com/office/drawing/2014/main" id="{A0F864EF-8F56-4FDD-873A-70B3B95AD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5" y="762"/>
              <a:ext cx="31" cy="31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tr-TR" altLang="tr-TR" sz="2400">
                <a:latin typeface="Times New Roman" panose="02020603050405020304" pitchFamily="18" charset="0"/>
              </a:endParaRPr>
            </a:p>
          </p:txBody>
        </p:sp>
        <p:sp>
          <p:nvSpPr>
            <p:cNvPr id="32" name="Oval 47">
              <a:extLst>
                <a:ext uri="{FF2B5EF4-FFF2-40B4-BE49-F238E27FC236}">
                  <a16:creationId xmlns:a16="http://schemas.microsoft.com/office/drawing/2014/main" id="{7BC3B2B4-E225-4ABD-AD77-A751A720D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6" y="859"/>
              <a:ext cx="31" cy="3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tr-TR" altLang="tr-TR" sz="2400">
                <a:latin typeface="Times New Roman" panose="02020603050405020304" pitchFamily="18" charset="0"/>
              </a:endParaRPr>
            </a:p>
          </p:txBody>
        </p:sp>
        <p:pic>
          <p:nvPicPr>
            <p:cNvPr id="33" name="Picture 48" descr="man">
              <a:extLst>
                <a:ext uri="{FF2B5EF4-FFF2-40B4-BE49-F238E27FC236}">
                  <a16:creationId xmlns:a16="http://schemas.microsoft.com/office/drawing/2014/main" id="{A7AD75A0-3E92-4371-9BB5-1A840C49AB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504"/>
              <a:ext cx="52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Oval 49">
              <a:extLst>
                <a:ext uri="{FF2B5EF4-FFF2-40B4-BE49-F238E27FC236}">
                  <a16:creationId xmlns:a16="http://schemas.microsoft.com/office/drawing/2014/main" id="{09466C2C-92B1-4285-B5BE-AB34A38EFB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5" y="660"/>
              <a:ext cx="31" cy="3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tr-TR" altLang="tr-TR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35" name="Text Box 3">
            <a:extLst>
              <a:ext uri="{FF2B5EF4-FFF2-40B4-BE49-F238E27FC236}">
                <a16:creationId xmlns:a16="http://schemas.microsoft.com/office/drawing/2014/main" id="{44345FF6-7237-42F1-9AD3-E394488FF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6235" y="1445762"/>
            <a:ext cx="492144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tr-TR" sz="2000" dirty="0" err="1">
                <a:solidFill>
                  <a:srgbClr val="000066"/>
                </a:solidFill>
                <a:latin typeface="Calibri" panose="020F0502020204030204" pitchFamily="34" charset="0"/>
              </a:rPr>
              <a:t>Tüberküloz</a:t>
            </a:r>
            <a:r>
              <a:rPr lang="en-US" altLang="tr-TR" sz="2000" dirty="0">
                <a:solidFill>
                  <a:srgbClr val="000066"/>
                </a:solidFill>
                <a:latin typeface="Calibri" panose="020F0502020204030204" pitchFamily="34" charset="0"/>
              </a:rPr>
              <a:t> </a:t>
            </a:r>
            <a:r>
              <a:rPr lang="en-US" altLang="tr-TR" sz="2000" dirty="0" err="1">
                <a:solidFill>
                  <a:srgbClr val="000066"/>
                </a:solidFill>
                <a:latin typeface="Calibri" panose="020F0502020204030204" pitchFamily="34" charset="0"/>
              </a:rPr>
              <a:t>basiliyle</a:t>
            </a:r>
            <a:r>
              <a:rPr lang="en-US" altLang="tr-TR" sz="2000" dirty="0">
                <a:solidFill>
                  <a:srgbClr val="000066"/>
                </a:solidFill>
                <a:latin typeface="Calibri" panose="020F0502020204030204" pitchFamily="34" charset="0"/>
              </a:rPr>
              <a:t> </a:t>
            </a:r>
            <a:r>
              <a:rPr lang="en-US" altLang="tr-TR" sz="2000" dirty="0" err="1">
                <a:solidFill>
                  <a:srgbClr val="000066"/>
                </a:solidFill>
                <a:latin typeface="Calibri" panose="020F0502020204030204" pitchFamily="34" charset="0"/>
              </a:rPr>
              <a:t>karşılaşma</a:t>
            </a:r>
            <a:r>
              <a:rPr lang="tr-TR" altLang="tr-TR" sz="2000" dirty="0">
                <a:solidFill>
                  <a:srgbClr val="000066"/>
                </a:solidFill>
                <a:latin typeface="Calibri" panose="020F0502020204030204" pitchFamily="34" charset="0"/>
              </a:rPr>
              <a:t> </a:t>
            </a:r>
            <a:r>
              <a:rPr lang="en-US" altLang="tr-TR" sz="2000" dirty="0" err="1">
                <a:solidFill>
                  <a:srgbClr val="000066"/>
                </a:solidFill>
                <a:latin typeface="Calibri" panose="020F0502020204030204" pitchFamily="34" charset="0"/>
              </a:rPr>
              <a:t>ve</a:t>
            </a:r>
            <a:r>
              <a:rPr lang="en-US" altLang="tr-TR" sz="2000" dirty="0">
                <a:solidFill>
                  <a:srgbClr val="000066"/>
                </a:solidFill>
                <a:latin typeface="Calibri" panose="020F0502020204030204" pitchFamily="34" charset="0"/>
              </a:rPr>
              <a:t> </a:t>
            </a:r>
            <a:r>
              <a:rPr lang="tr-TR" altLang="tr-TR" sz="2000" dirty="0">
                <a:solidFill>
                  <a:srgbClr val="000066"/>
                </a:solidFill>
                <a:latin typeface="Calibri" panose="020F0502020204030204" pitchFamily="34" charset="0"/>
              </a:rPr>
              <a:t>soluma</a:t>
            </a:r>
            <a:endParaRPr lang="th-TH" altLang="tr-TR" sz="2000" dirty="0">
              <a:solidFill>
                <a:srgbClr val="000066"/>
              </a:solidFill>
              <a:latin typeface="Calibri" panose="020F0502020204030204" pitchFamily="34" charset="0"/>
            </a:endParaRPr>
          </a:p>
        </p:txBody>
      </p:sp>
      <p:sp>
        <p:nvSpPr>
          <p:cNvPr id="36" name="Text Box 4">
            <a:extLst>
              <a:ext uri="{FF2B5EF4-FFF2-40B4-BE49-F238E27FC236}">
                <a16:creationId xmlns:a16="http://schemas.microsoft.com/office/drawing/2014/main" id="{4D947C02-022C-4AF0-9DD6-872B8125F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045" y="2810056"/>
            <a:ext cx="1381125" cy="769441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h-TH" altLang="tr-TR" sz="2200" dirty="0">
                <a:latin typeface="Calibri" panose="020F0502020204030204" pitchFamily="34" charset="0"/>
              </a:rPr>
              <a:t>Enfekte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th-TH" altLang="tr-TR" sz="2200" dirty="0">
                <a:latin typeface="Calibri" panose="020F0502020204030204" pitchFamily="34" charset="0"/>
              </a:rPr>
              <a:t>olmaz</a:t>
            </a:r>
          </a:p>
        </p:txBody>
      </p:sp>
      <p:sp>
        <p:nvSpPr>
          <p:cNvPr id="37" name="Text Box 5">
            <a:extLst>
              <a:ext uri="{FF2B5EF4-FFF2-40B4-BE49-F238E27FC236}">
                <a16:creationId xmlns:a16="http://schemas.microsoft.com/office/drawing/2014/main" id="{0E5CF47F-AC2E-46F4-BDBB-BFB38BF9C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66" y="2816028"/>
            <a:ext cx="1048428" cy="769441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h-TH" altLang="tr-TR" sz="2200" dirty="0">
                <a:latin typeface="Calibri" panose="020F0502020204030204" pitchFamily="34" charset="0"/>
              </a:rPr>
              <a:t>Enfekte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th-TH" altLang="tr-TR" sz="2200" dirty="0">
                <a:latin typeface="Calibri" panose="020F0502020204030204" pitchFamily="34" charset="0"/>
              </a:rPr>
              <a:t>olur</a:t>
            </a:r>
          </a:p>
        </p:txBody>
      </p:sp>
      <p:sp>
        <p:nvSpPr>
          <p:cNvPr id="38" name="Text Box 7">
            <a:extLst>
              <a:ext uri="{FF2B5EF4-FFF2-40B4-BE49-F238E27FC236}">
                <a16:creationId xmlns:a16="http://schemas.microsoft.com/office/drawing/2014/main" id="{1E0FAA33-57D7-4DBE-9EAB-E6C8CEC53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0061" y="5412238"/>
            <a:ext cx="1798637" cy="1107996"/>
          </a:xfrm>
          <a:prstGeom prst="rect">
            <a:avLst/>
          </a:prstGeom>
          <a:solidFill>
            <a:srgbClr val="FFFF99"/>
          </a:solidFill>
          <a:ln w="57150">
            <a:solidFill>
              <a:srgbClr val="00B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200">
                <a:latin typeface="Calibri" panose="020F0502020204030204" pitchFamily="34" charset="0"/>
                <a:cs typeface="Calibri" panose="020F0502020204030204" pitchFamily="34" charset="0"/>
              </a:rPr>
              <a:t>% 90’ı </a:t>
            </a:r>
            <a:r>
              <a:rPr lang="th-TH" altLang="tr-TR" sz="2200">
                <a:latin typeface="Calibri" panose="020F0502020204030204" pitchFamily="34" charset="0"/>
              </a:rPr>
              <a:t>Enfekte olarak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th-TH" altLang="tr-TR" sz="2200">
                <a:latin typeface="Calibri" panose="020F0502020204030204" pitchFamily="34" charset="0"/>
              </a:rPr>
              <a:t>kalır</a:t>
            </a:r>
          </a:p>
        </p:txBody>
      </p:sp>
      <p:sp>
        <p:nvSpPr>
          <p:cNvPr id="39" name="Text Box 8">
            <a:extLst>
              <a:ext uri="{FF2B5EF4-FFF2-40B4-BE49-F238E27FC236}">
                <a16:creationId xmlns:a16="http://schemas.microsoft.com/office/drawing/2014/main" id="{E1D2DA69-EAAB-427F-A447-BB952726A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8834" y="2996952"/>
            <a:ext cx="1801813" cy="769441"/>
          </a:xfrm>
          <a:prstGeom prst="rect">
            <a:avLst/>
          </a:prstGeom>
          <a:solidFill>
            <a:srgbClr val="FFE1FF"/>
          </a:solidFill>
          <a:ln w="57150">
            <a:solidFill>
              <a:srgbClr val="00B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200">
                <a:latin typeface="Calibri" panose="020F0502020204030204" pitchFamily="34" charset="0"/>
                <a:cs typeface="Calibri" panose="020F0502020204030204" pitchFamily="34" charset="0"/>
              </a:rPr>
              <a:t>Tüberküloz </a:t>
            </a:r>
            <a:r>
              <a:rPr lang="th-TH" altLang="tr-TR" sz="2200">
                <a:latin typeface="Calibri" panose="020F0502020204030204" pitchFamily="34" charset="0"/>
              </a:rPr>
              <a:t>hastası</a:t>
            </a:r>
          </a:p>
        </p:txBody>
      </p:sp>
      <p:sp>
        <p:nvSpPr>
          <p:cNvPr id="40" name="Text Box 9">
            <a:extLst>
              <a:ext uri="{FF2B5EF4-FFF2-40B4-BE49-F238E27FC236}">
                <a16:creationId xmlns:a16="http://schemas.microsoft.com/office/drawing/2014/main" id="{CD0D61D5-5953-4B1E-9250-3EF6546FF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8834" y="4200905"/>
            <a:ext cx="1801813" cy="769441"/>
          </a:xfrm>
          <a:prstGeom prst="rect">
            <a:avLst/>
          </a:prstGeom>
          <a:solidFill>
            <a:srgbClr val="FFE1FF"/>
          </a:solidFill>
          <a:ln w="57150">
            <a:solidFill>
              <a:srgbClr val="00B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Tüberküloz</a:t>
            </a:r>
            <a:r>
              <a:rPr lang="th-TH" altLang="tr-TR" sz="2200" dirty="0">
                <a:latin typeface="Calibri" panose="020F0502020204030204" pitchFamily="34" charset="0"/>
              </a:rPr>
              <a:t> hastası</a:t>
            </a:r>
          </a:p>
        </p:txBody>
      </p:sp>
      <p:sp>
        <p:nvSpPr>
          <p:cNvPr id="41" name="Line 12">
            <a:extLst>
              <a:ext uri="{FF2B5EF4-FFF2-40B4-BE49-F238E27FC236}">
                <a16:creationId xmlns:a16="http://schemas.microsoft.com/office/drawing/2014/main" id="{3D438A61-A3E7-40F7-B587-1DB7D802F36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26435" y="3612829"/>
            <a:ext cx="7938" cy="1824037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Line 13">
            <a:extLst>
              <a:ext uri="{FF2B5EF4-FFF2-40B4-BE49-F238E27FC236}">
                <a16:creationId xmlns:a16="http://schemas.microsoft.com/office/drawing/2014/main" id="{4E101277-B203-4745-A65C-C49E0A182B66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2138" y="3573463"/>
            <a:ext cx="3881437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 Box 15">
            <a:extLst>
              <a:ext uri="{FF2B5EF4-FFF2-40B4-BE49-F238E27FC236}">
                <a16:creationId xmlns:a16="http://schemas.microsoft.com/office/drawing/2014/main" id="{BC9E1BD7-AE6D-48DA-8282-8F0AA22A3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5456" y="4331605"/>
            <a:ext cx="3683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h-TH" altLang="tr-TR" sz="1600" dirty="0">
                <a:solidFill>
                  <a:srgbClr val="FF3300"/>
                </a:solidFill>
                <a:latin typeface="Calibri" panose="020F0502020204030204" pitchFamily="34" charset="0"/>
              </a:rPr>
              <a:t> </a:t>
            </a:r>
            <a:r>
              <a:rPr lang="th-TH" altLang="tr-TR" sz="2000" dirty="0">
                <a:solidFill>
                  <a:srgbClr val="000066"/>
                </a:solidFill>
                <a:latin typeface="Calibri" panose="020F0502020204030204" pitchFamily="34" charset="0"/>
              </a:rPr>
              <a:t>İlk 2 yıldan sonra hayatın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th-TH" altLang="tr-TR" sz="2000" dirty="0">
                <a:solidFill>
                  <a:srgbClr val="000066"/>
                </a:solidFill>
                <a:latin typeface="Calibri" panose="020F0502020204030204" pitchFamily="34" charset="0"/>
              </a:rPr>
              <a:t>herhangi bir zamanında % 5’i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th-TH" altLang="tr-TR" sz="2000" dirty="0">
                <a:solidFill>
                  <a:srgbClr val="000066"/>
                </a:solidFill>
                <a:latin typeface="Calibri" panose="020F0502020204030204" pitchFamily="34" charset="0"/>
              </a:rPr>
              <a:t>aktif tüberküloz hastası olabilir.</a:t>
            </a:r>
            <a:r>
              <a:rPr lang="th-TH" altLang="tr-TR" sz="2000" dirty="0">
                <a:solidFill>
                  <a:srgbClr val="FF3300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44" name="Line 17">
            <a:extLst>
              <a:ext uri="{FF2B5EF4-FFF2-40B4-BE49-F238E27FC236}">
                <a16:creationId xmlns:a16="http://schemas.microsoft.com/office/drawing/2014/main" id="{A7BDDF7A-C247-4CBC-AD61-FB674691AA83}"/>
              </a:ext>
            </a:extLst>
          </p:cNvPr>
          <p:cNvSpPr>
            <a:spLocks noChangeShapeType="1"/>
          </p:cNvSpPr>
          <p:nvPr/>
        </p:nvSpPr>
        <p:spPr bwMode="auto">
          <a:xfrm>
            <a:off x="1302226" y="2386235"/>
            <a:ext cx="0" cy="423821"/>
          </a:xfrm>
          <a:prstGeom prst="line">
            <a:avLst/>
          </a:prstGeom>
          <a:noFill/>
          <a:ln w="57150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Line 18">
            <a:extLst>
              <a:ext uri="{FF2B5EF4-FFF2-40B4-BE49-F238E27FC236}">
                <a16:creationId xmlns:a16="http://schemas.microsoft.com/office/drawing/2014/main" id="{F3177305-A6E1-40C9-847D-FB7792EE21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96728" y="2386235"/>
            <a:ext cx="0" cy="449394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Text Box 10">
            <a:extLst>
              <a:ext uri="{FF2B5EF4-FFF2-40B4-BE49-F238E27FC236}">
                <a16:creationId xmlns:a16="http://schemas.microsoft.com/office/drawing/2014/main" id="{51FA7F05-1295-49C2-B80A-BA5CFEE82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1230" y="2818699"/>
            <a:ext cx="3118546" cy="75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th-TH" altLang="tr-TR" sz="2000" dirty="0">
                <a:solidFill>
                  <a:srgbClr val="000066"/>
                </a:solidFill>
                <a:latin typeface="Calibri" panose="020F0502020204030204" pitchFamily="34" charset="0"/>
              </a:rPr>
              <a:t>1-2 yıl içinde bunların % 5’i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th-TH" altLang="tr-TR" sz="2000" dirty="0">
                <a:solidFill>
                  <a:srgbClr val="000066"/>
                </a:solidFill>
                <a:latin typeface="Calibri" panose="020F0502020204030204" pitchFamily="34" charset="0"/>
              </a:rPr>
              <a:t>aktif tüberküloz hastası olur.</a:t>
            </a:r>
          </a:p>
        </p:txBody>
      </p:sp>
      <p:sp>
        <p:nvSpPr>
          <p:cNvPr id="47" name="Line 14">
            <a:extLst>
              <a:ext uri="{FF2B5EF4-FFF2-40B4-BE49-F238E27FC236}">
                <a16:creationId xmlns:a16="http://schemas.microsoft.com/office/drawing/2014/main" id="{3E08AAA0-D5E2-4C2A-B5EA-ED982089C5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19485" y="4299300"/>
            <a:ext cx="4366722" cy="6698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098439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Rot="1" noChangeArrowheads="1"/>
          </p:cNvSpPr>
          <p:nvPr/>
        </p:nvSpPr>
        <p:spPr bwMode="auto">
          <a:xfrm>
            <a:off x="1547813" y="1663700"/>
            <a:ext cx="569118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2800" u="sng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827584" y="1663700"/>
            <a:ext cx="7992566" cy="500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Temaslı:</a:t>
            </a: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Bulaştırıcı TB hastası ile aynı havayı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paylaşan ve TB basiline maruz kalan kişidir.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8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Temaslı muayenesinin amacı: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a) Kaynak vakayı,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b) Hastanın basil bulaştırdığı kişileri,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c) Hasta ile aynı kaynaktan basil alıp hastalanmış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kişileri belirlemektir.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1846263" y="771525"/>
            <a:ext cx="56784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tr-TR" altLang="tr-T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Temaslı Muayenesi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tr-TR" altLang="tr-TR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Temaslılar Kimlerdir?</a:t>
            </a:r>
          </a:p>
        </p:txBody>
      </p:sp>
      <p:sp>
        <p:nvSpPr>
          <p:cNvPr id="60419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52736"/>
            <a:ext cx="8229600" cy="5400600"/>
          </a:xfrm>
        </p:spPr>
        <p:txBody>
          <a:bodyPr/>
          <a:lstStyle/>
          <a:p>
            <a:pPr>
              <a:spcBef>
                <a:spcPts val="0"/>
              </a:spcBef>
              <a:buClr>
                <a:srgbClr val="CC3300"/>
              </a:buClr>
              <a:buFont typeface="Arial" panose="020B0604020202020204" pitchFamily="34" charset="0"/>
              <a:buChar char="•"/>
            </a:pPr>
            <a:r>
              <a:rPr lang="tr-TR" altLang="tr-TR" sz="2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 içi yakın temaslılar: </a:t>
            </a:r>
            <a:r>
              <a:rPr lang="tr-TR" altLang="tr-TR" sz="2600" dirty="0">
                <a:latin typeface="Calibri" panose="020F0502020204030204" pitchFamily="34" charset="0"/>
                <a:cs typeface="Calibri" panose="020F0502020204030204" pitchFamily="34" charset="0"/>
              </a:rPr>
              <a:t>Bulaştırıcı hasta ile aynı evde yaşayan; aynı havayı paylaşan kişilerdir. </a:t>
            </a:r>
          </a:p>
          <a:p>
            <a:pPr>
              <a:spcBef>
                <a:spcPts val="0"/>
              </a:spcBef>
              <a:buClr>
                <a:srgbClr val="CC3300"/>
              </a:buClr>
              <a:buFont typeface="Arial" panose="020B0604020202020204" pitchFamily="34" charset="0"/>
              <a:buChar char="•"/>
            </a:pPr>
            <a:r>
              <a:rPr lang="tr-TR" altLang="tr-TR" sz="2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 dışı yakın temaslılar: </a:t>
            </a:r>
            <a:r>
              <a:rPr lang="tr-TR" altLang="tr-TR" sz="2600" dirty="0">
                <a:latin typeface="Calibri" panose="020F0502020204030204" pitchFamily="34" charset="0"/>
                <a:cs typeface="Calibri" panose="020F0502020204030204" pitchFamily="34" charset="0"/>
              </a:rPr>
              <a:t>Kaynak vaka ile düzenli bir şekilde, uzun süreli aynı havayı paylaşan kişilerdir; yakın arkadaş, iş arkadaşı gibi… </a:t>
            </a:r>
          </a:p>
          <a:p>
            <a:pPr>
              <a:spcBef>
                <a:spcPts val="0"/>
              </a:spcBef>
              <a:buClr>
                <a:srgbClr val="CC3300"/>
              </a:buClr>
              <a:buFont typeface="Arial" panose="020B0604020202020204" pitchFamily="34" charset="0"/>
              <a:buChar char="•"/>
            </a:pPr>
            <a:r>
              <a:rPr lang="tr-TR" altLang="tr-TR" sz="2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Diğer temaslılar: </a:t>
            </a:r>
            <a:r>
              <a:rPr lang="tr-TR" altLang="tr-TR" sz="2600" dirty="0">
                <a:latin typeface="Calibri" panose="020F0502020204030204" pitchFamily="34" charset="0"/>
                <a:cs typeface="Calibri" panose="020F0502020204030204" pitchFamily="34" charset="0"/>
              </a:rPr>
              <a:t>Bulaştırıcı hasta ile aynı ortamda belirli süre birlikte zaman geçirenler; sınıfta, işte, dernekte birlikte olunan kişiler…</a:t>
            </a:r>
          </a:p>
          <a:p>
            <a:pPr>
              <a:spcBef>
                <a:spcPts val="0"/>
              </a:spcBef>
              <a:buClr>
                <a:srgbClr val="CC3300"/>
              </a:buClr>
              <a:buFont typeface="Arial" panose="020B0604020202020204" pitchFamily="34" charset="0"/>
              <a:buChar char="•"/>
            </a:pPr>
            <a:r>
              <a:rPr lang="tr-TR" altLang="tr-TR" sz="2600" dirty="0">
                <a:latin typeface="Calibri" panose="020F0502020204030204" pitchFamily="34" charset="0"/>
                <a:cs typeface="Calibri" panose="020F0502020204030204" pitchFamily="34" charset="0"/>
              </a:rPr>
              <a:t>Okul, öğrenci yurdu, kışla, tutukevi ve cezaevi gibi toplu yaşanan yerlerde tüberküloz hastası belirlenince, aynı odayı paylaşan insanlar temaslı kabul edilir. </a:t>
            </a:r>
          </a:p>
          <a:p>
            <a:pPr>
              <a:spcBef>
                <a:spcPts val="0"/>
              </a:spcBef>
              <a:buClr>
                <a:srgbClr val="CC3300"/>
              </a:buClr>
              <a:buFont typeface="Arial" panose="020B0604020202020204" pitchFamily="34" charset="0"/>
              <a:buChar char="•"/>
            </a:pPr>
            <a:r>
              <a:rPr lang="tr-TR" altLang="tr-TR" sz="2600" dirty="0">
                <a:latin typeface="Calibri" panose="020F0502020204030204" pitchFamily="34" charset="0"/>
                <a:cs typeface="Calibri" panose="020F0502020204030204" pitchFamily="34" charset="0"/>
              </a:rPr>
              <a:t>Bulaştırıcı TB hastası ile </a:t>
            </a:r>
            <a:r>
              <a:rPr lang="tr-TR" altLang="tr-TR" sz="2600" b="1" dirty="0">
                <a:latin typeface="Calibri" panose="020F0502020204030204" pitchFamily="34" charset="0"/>
                <a:cs typeface="Calibri" panose="020F0502020204030204" pitchFamily="34" charset="0"/>
              </a:rPr>
              <a:t>sekiz saatlik </a:t>
            </a:r>
            <a:r>
              <a:rPr lang="tr-TR" altLang="tr-TR" sz="2600" dirty="0">
                <a:latin typeface="Calibri" panose="020F0502020204030204" pitchFamily="34" charset="0"/>
                <a:cs typeface="Calibri" panose="020F0502020204030204" pitchFamily="34" charset="0"/>
              </a:rPr>
              <a:t>uçak yolculuğu yapanlar da temaslı kabul edilir, taranır.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tr-TR" altLang="tr-TR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539751" y="3451383"/>
            <a:ext cx="8064500" cy="2974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539750" y="536023"/>
            <a:ext cx="8064500" cy="290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733511" y="3475101"/>
            <a:ext cx="7772596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Temaslı muayenesinin önemi hakkındaki bir çalışmada</a:t>
            </a:r>
            <a:r>
              <a:rPr lang="tr-TR" altLang="tr-TR" sz="1400" b="1" u="sng" dirty="0">
                <a:latin typeface="Calibri" panose="020F0502020204030204" pitchFamily="34" charset="0"/>
                <a:cs typeface="Calibri" panose="020F0502020204030204" pitchFamily="34" charset="0"/>
              </a:rPr>
              <a:t>**</a:t>
            </a:r>
            <a:r>
              <a:rPr lang="tr-TR" altLang="tr-TR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 ise;</a:t>
            </a:r>
            <a:endParaRPr lang="tr-TR" altLang="tr-TR" sz="2400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755576" y="4239419"/>
            <a:ext cx="7224216" cy="13398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Tüberküloz hastasına tanı konulduğunda;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Temaslıların % 41’i </a:t>
            </a:r>
            <a:r>
              <a:rPr lang="tr-TR" alt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enfekte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bulunmuş,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%6’sında aktif hastalık tespit edilmiştir.</a:t>
            </a: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899592" y="5755469"/>
            <a:ext cx="7328936" cy="461665"/>
          </a:xfrm>
          <a:prstGeom prst="rect">
            <a:avLst/>
          </a:prstGeom>
          <a:solidFill>
            <a:schemeClr val="bg1"/>
          </a:solidFill>
          <a:ln w="9525">
            <a:solidFill>
              <a:srgbClr val="66CC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tr-TR" altLang="tr-TR" sz="1200" i="1" dirty="0">
                <a:latin typeface="Calibri" panose="020F0502020204030204" pitchFamily="34" charset="0"/>
                <a:cs typeface="Calibri" panose="020F0502020204030204" pitchFamily="34" charset="0"/>
              </a:rPr>
              <a:t>**</a:t>
            </a:r>
            <a:r>
              <a:rPr lang="tr-TR" altLang="tr-T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Vidal</a:t>
            </a:r>
            <a:r>
              <a:rPr lang="tr-TR" altLang="tr-TR" sz="1200" i="1" dirty="0">
                <a:latin typeface="Calibri" panose="020F0502020204030204" pitchFamily="34" charset="0"/>
                <a:cs typeface="Calibri" panose="020F0502020204030204" pitchFamily="34" charset="0"/>
              </a:rPr>
              <a:t> R, </a:t>
            </a:r>
            <a:r>
              <a:rPr lang="tr-TR" altLang="tr-T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Miravitles</a:t>
            </a:r>
            <a:r>
              <a:rPr lang="tr-TR" altLang="tr-TR" sz="1200" i="1" dirty="0">
                <a:latin typeface="Calibri" panose="020F0502020204030204" pitchFamily="34" charset="0"/>
                <a:cs typeface="Calibri" panose="020F0502020204030204" pitchFamily="34" charset="0"/>
              </a:rPr>
              <a:t> M, et al. </a:t>
            </a:r>
            <a:r>
              <a:rPr lang="tr-TR" altLang="tr-T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Increased</a:t>
            </a:r>
            <a:r>
              <a:rPr lang="tr-TR" altLang="tr-TR" sz="1200" i="1" dirty="0">
                <a:latin typeface="Calibri" panose="020F0502020204030204" pitchFamily="34" charset="0"/>
                <a:cs typeface="Calibri" panose="020F0502020204030204" pitchFamily="34" charset="0"/>
              </a:rPr>
              <a:t> risk of </a:t>
            </a:r>
            <a:r>
              <a:rPr lang="tr-TR" altLang="tr-T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tuberculosis</a:t>
            </a:r>
            <a:r>
              <a:rPr lang="tr-TR" altLang="tr-TR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transmission</a:t>
            </a:r>
            <a:r>
              <a:rPr lang="tr-TR" altLang="tr-TR" sz="1200" i="1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tr-TR" altLang="tr-T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families</a:t>
            </a:r>
            <a:r>
              <a:rPr lang="tr-TR" altLang="tr-TR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tr-TR" altLang="tr-TR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micrepidemics</a:t>
            </a:r>
            <a:r>
              <a:rPr lang="tr-TR" altLang="tr-TR" sz="1200" i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tr-TR" altLang="tr-T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Eur</a:t>
            </a:r>
            <a:r>
              <a:rPr lang="tr-TR" altLang="tr-TR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Respir</a:t>
            </a:r>
            <a:r>
              <a:rPr lang="tr-TR" altLang="tr-TR" sz="1200" i="1" dirty="0">
                <a:latin typeface="Calibri" panose="020F0502020204030204" pitchFamily="34" charset="0"/>
                <a:cs typeface="Calibri" panose="020F0502020204030204" pitchFamily="34" charset="0"/>
              </a:rPr>
              <a:t> J 1997;10:1327-1331</a:t>
            </a:r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755576" y="632301"/>
            <a:ext cx="7272808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Yapılan bir çalışmada</a:t>
            </a:r>
            <a:r>
              <a:rPr lang="tr-TR" altLang="tr-TR" sz="1400" b="1" u="sng" dirty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tr-TR" altLang="tr-TR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 temas yakınlığına göre;  </a:t>
            </a:r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755576" y="1124744"/>
            <a:ext cx="5685656" cy="1546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Ev içi temasta %20,</a:t>
            </a:r>
          </a:p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Yakın arkadaşlıkta %3,7,</a:t>
            </a:r>
          </a:p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İş arkadaşlığında %0,3.</a:t>
            </a:r>
          </a:p>
          <a:p>
            <a:pPr marL="0" indent="0" eaLnBrk="1" hangingPunct="1">
              <a:buClr>
                <a:schemeClr val="bg2"/>
              </a:buClr>
              <a:buSzPct val="75000"/>
              <a:buNone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bulaş olduğu gösterilmiştir.</a:t>
            </a:r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899592" y="3024912"/>
            <a:ext cx="7328936" cy="276999"/>
          </a:xfrm>
          <a:prstGeom prst="rect">
            <a:avLst/>
          </a:prstGeom>
          <a:solidFill>
            <a:schemeClr val="bg1"/>
          </a:solidFill>
          <a:ln w="9525">
            <a:solidFill>
              <a:srgbClr val="66CC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tr-TR" altLang="tr-TR" sz="1200" i="1" dirty="0">
                <a:latin typeface="Calibri" panose="020F0502020204030204" pitchFamily="34" charset="0"/>
                <a:cs typeface="Calibri" panose="020F0502020204030204" pitchFamily="34" charset="0"/>
              </a:rPr>
              <a:t>* Van </a:t>
            </a:r>
            <a:r>
              <a:rPr lang="tr-TR" altLang="tr-T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Geuns</a:t>
            </a:r>
            <a:r>
              <a:rPr lang="tr-TR" altLang="tr-TR" sz="1200" i="1" dirty="0">
                <a:latin typeface="Calibri" panose="020F0502020204030204" pitchFamily="34" charset="0"/>
                <a:cs typeface="Calibri" panose="020F0502020204030204" pitchFamily="34" charset="0"/>
              </a:rPr>
              <a:t> HA, </a:t>
            </a:r>
            <a:r>
              <a:rPr lang="tr-TR" altLang="tr-T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etal</a:t>
            </a:r>
            <a:r>
              <a:rPr lang="tr-TR" altLang="tr-TR" sz="1200" i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tr-TR" altLang="tr-T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r>
              <a:rPr lang="tr-TR" altLang="tr-TR" sz="1200" i="1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tr-TR" altLang="tr-T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contact</a:t>
            </a:r>
            <a:r>
              <a:rPr lang="tr-TR" altLang="tr-TR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examination</a:t>
            </a:r>
            <a:r>
              <a:rPr lang="tr-TR" altLang="tr-TR" sz="1200" i="1" dirty="0">
                <a:latin typeface="Calibri" panose="020F0502020204030204" pitchFamily="34" charset="0"/>
                <a:cs typeface="Calibri" panose="020F0502020204030204" pitchFamily="34" charset="0"/>
              </a:rPr>
              <a:t> in Rotterdam 1967-1969. IUAT </a:t>
            </a:r>
            <a:r>
              <a:rPr lang="tr-TR" altLang="tr-T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Bull</a:t>
            </a:r>
            <a:r>
              <a:rPr lang="tr-TR" altLang="tr-TR" sz="1200" i="1" dirty="0">
                <a:latin typeface="Calibri" panose="020F0502020204030204" pitchFamily="34" charset="0"/>
                <a:cs typeface="Calibri" panose="020F0502020204030204" pitchFamily="34" charset="0"/>
              </a:rPr>
              <a:t> 1975; 50: 107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4"/>
          <p:cNvSpPr txBox="1">
            <a:spLocks noChangeArrowheads="1"/>
          </p:cNvSpPr>
          <p:nvPr/>
        </p:nvSpPr>
        <p:spPr bwMode="auto">
          <a:xfrm>
            <a:off x="1727994" y="2564904"/>
            <a:ext cx="56880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tr-TR" altLang="tr-TR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Tüberkülozdan Korunma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Rot="1" noChangeArrowheads="1"/>
          </p:cNvSpPr>
          <p:nvPr/>
        </p:nvSpPr>
        <p:spPr bwMode="auto">
          <a:xfrm>
            <a:off x="673100" y="692150"/>
            <a:ext cx="7643813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Tüberkülozdan Korunma</a:t>
            </a: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673100" y="1855788"/>
            <a:ext cx="8075613" cy="409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90000"/>
              </a:lnSpc>
              <a:buClr>
                <a:srgbClr val="FF0000"/>
              </a:buClr>
              <a:buSzPct val="75000"/>
              <a:buNone/>
            </a:pPr>
            <a:r>
              <a:rPr lang="tr-TR" altLang="tr-TR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Toplumsal korunma</a:t>
            </a:r>
          </a:p>
          <a:p>
            <a:pPr eaLnBrk="1" hangingPunct="1">
              <a:lnSpc>
                <a:spcPct val="90000"/>
              </a:lnSpc>
              <a:buSzPct val="75000"/>
            </a:pP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Bulaşıcı olan tüberküloz hastalarını bulmak ve bunları etkin bir şekilde tedavi ederek bulaştırıcı durumdan çıkarmak</a:t>
            </a:r>
          </a:p>
          <a:p>
            <a:pPr eaLnBrk="1" hangingPunct="1">
              <a:lnSpc>
                <a:spcPct val="90000"/>
              </a:lnSpc>
              <a:buSzPct val="75000"/>
            </a:pP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Sağlık kurumlarında </a:t>
            </a:r>
            <a:r>
              <a:rPr lang="tr-TR" alt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bulaşı</a:t>
            </a: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önlemek </a:t>
            </a:r>
          </a:p>
          <a:p>
            <a:pPr marL="0" indent="0" eaLnBrk="1" hangingPunct="1">
              <a:lnSpc>
                <a:spcPct val="90000"/>
              </a:lnSpc>
              <a:buClr>
                <a:srgbClr val="FF0000"/>
              </a:buClr>
              <a:buSzPct val="75000"/>
              <a:buNone/>
            </a:pPr>
            <a:r>
              <a:rPr lang="tr-TR" altLang="tr-TR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Kişisel korunma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Pct val="75000"/>
            </a:pP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BCG ile aşılama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Pct val="75000"/>
            </a:pP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İlaçla koruma (</a:t>
            </a:r>
            <a:r>
              <a:rPr lang="tr-TR" alt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kemoprofilaksi</a:t>
            </a: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Rot="1"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3600" b="1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BCG ile Aşılama</a:t>
            </a: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468313" y="1773239"/>
            <a:ext cx="7992119" cy="374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</a:pP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Aşının koruyuculuğu çeşitli çalışmalarda %80’e varan oranlardadır.*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SzPct val="75000"/>
              <a:buFont typeface="Wingdings" panose="05000000000000000000" pitchFamily="2" charset="2"/>
              <a:buNone/>
            </a:pPr>
            <a:endParaRPr lang="tr-TR" altLang="tr-T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</a:pP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Bu koruyuculuk ortalama 5-6 yıl sürelidir ancak 15 yıl devam ettiğini de bildirenler vardır.**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SzPct val="75000"/>
              <a:buFont typeface="Wingdings" panose="05000000000000000000" pitchFamily="2" charset="2"/>
              <a:buNone/>
            </a:pPr>
            <a:endParaRPr lang="tr-TR" altLang="tr-T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</a:pP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Özellikle bebeklerde ve çocuklarda ölümcül seyreden </a:t>
            </a:r>
            <a:r>
              <a:rPr lang="tr-TR" alt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miliyer</a:t>
            </a: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tüberküloz ve menenjit tüberküloza karşı koruyuculuğu daha fazladır.</a:t>
            </a:r>
          </a:p>
          <a:p>
            <a:pPr algn="r" eaLnBrk="1" hangingPunct="1">
              <a:lnSpc>
                <a:spcPct val="80000"/>
              </a:lnSpc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tr-TR" altLang="tr-T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468313" y="5805264"/>
            <a:ext cx="8362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tr-TR" altLang="tr-TR" sz="1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Akkaynak</a:t>
            </a:r>
            <a:r>
              <a:rPr lang="tr-TR" altLang="tr-TR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 S. Tüberkülozda aşı ile </a:t>
            </a:r>
            <a:r>
              <a:rPr lang="tr-TR" altLang="tr-TR" sz="1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immunizasyon</a:t>
            </a:r>
            <a:r>
              <a:rPr lang="tr-TR" altLang="tr-TR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, Tüberküloz ve </a:t>
            </a:r>
            <a:r>
              <a:rPr lang="tr-TR" altLang="tr-TR" sz="1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Toraks</a:t>
            </a:r>
            <a:r>
              <a:rPr lang="tr-TR" altLang="tr-TR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 31; 40-49, 1983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**</a:t>
            </a:r>
            <a:r>
              <a:rPr lang="tr-TR" altLang="tr-TR" sz="1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Styblo</a:t>
            </a:r>
            <a:r>
              <a:rPr lang="tr-TR" altLang="tr-TR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 K. </a:t>
            </a:r>
            <a:r>
              <a:rPr lang="tr-TR" altLang="tr-TR" sz="1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Epidemiology</a:t>
            </a:r>
            <a:r>
              <a:rPr lang="tr-TR" altLang="tr-TR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tr-TR" altLang="tr-TR" sz="1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Tuberculosis</a:t>
            </a:r>
            <a:r>
              <a:rPr lang="tr-TR" altLang="tr-TR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1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selected</a:t>
            </a:r>
            <a:r>
              <a:rPr lang="tr-TR" altLang="tr-TR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1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papers</a:t>
            </a:r>
            <a:r>
              <a:rPr lang="tr-TR" altLang="tr-TR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, vol:24 </a:t>
            </a:r>
            <a:r>
              <a:rPr lang="tr-TR" altLang="tr-TR" sz="1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Royal</a:t>
            </a:r>
            <a:r>
              <a:rPr lang="tr-TR" altLang="tr-TR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1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Netherlands</a:t>
            </a:r>
            <a:r>
              <a:rPr lang="tr-TR" altLang="tr-TR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1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Tuberculosis</a:t>
            </a:r>
            <a:r>
              <a:rPr lang="tr-TR" altLang="tr-TR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1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Association</a:t>
            </a:r>
            <a:r>
              <a:rPr lang="tr-TR" altLang="tr-TR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altLang="tr-TR" sz="1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altLang="tr-TR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1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Hague</a:t>
            </a:r>
            <a:r>
              <a:rPr lang="tr-TR" altLang="tr-TR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 (1991)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Rot="1" noChangeArrowheads="1"/>
          </p:cNvSpPr>
          <p:nvPr/>
        </p:nvSpPr>
        <p:spPr bwMode="auto">
          <a:xfrm>
            <a:off x="2622550" y="476672"/>
            <a:ext cx="3898900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İlaçla Koruma</a:t>
            </a: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683569" y="1771650"/>
            <a:ext cx="7704856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</a:pPr>
            <a:r>
              <a:rPr lang="tr-TR" altLang="tr-TR" sz="28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Enfekte</a:t>
            </a:r>
            <a:r>
              <a:rPr lang="tr-TR" altLang="tr-TR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 olmayan </a:t>
            </a: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sağlam kişilerde, bulaştırıcı TB hastalarının etrafa saçtıkları basillerle </a:t>
            </a:r>
            <a:r>
              <a:rPr lang="tr-TR" alt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enfekte</a:t>
            </a: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olma riskini azaltmak için;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</a:pPr>
            <a:r>
              <a:rPr lang="tr-TR" altLang="tr-TR" sz="28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Enfekte</a:t>
            </a: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olan fakat hastalanmamış kişilerde ise aktif tüberküloz hastalığı gelişme riskini azaltmak için uygulanan koruyucu tedavidir.</a:t>
            </a:r>
            <a:endParaRPr lang="tr-TR" altLang="tr-TR" sz="2800" dirty="0">
              <a:solidFill>
                <a:srgbClr val="A500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SzPct val="75000"/>
              <a:buFont typeface="Wingdings" panose="05000000000000000000" pitchFamily="2" charset="2"/>
              <a:buNone/>
            </a:pPr>
            <a:endParaRPr lang="tr-TR" altLang="tr-T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SzPct val="75000"/>
            </a:pP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Genellikle </a:t>
            </a:r>
            <a:r>
              <a:rPr lang="tr-TR" alt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İzoniyazid</a:t>
            </a: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kullanılır.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SzPct val="75000"/>
            </a:pP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Koruma tedavisi süresi, genelde 6 aydır.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Rot="1" noChangeArrowheads="1"/>
          </p:cNvSpPr>
          <p:nvPr/>
        </p:nvSpPr>
        <p:spPr bwMode="auto">
          <a:xfrm>
            <a:off x="0" y="548680"/>
            <a:ext cx="9144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İlaçla Koruma Verilmesi Gereken Kişiler (1)</a:t>
            </a:r>
            <a:endParaRPr lang="tr-TR" altLang="tr-TR" u="sng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611560" y="1268760"/>
            <a:ext cx="8136904" cy="468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buClr>
                <a:srgbClr val="CC3300"/>
              </a:buClr>
              <a:buSzPct val="75000"/>
              <a:buNone/>
            </a:pPr>
            <a:r>
              <a:rPr lang="tr-TR" altLang="tr-TR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Bulaşıcı TB hasta temaslıları:</a:t>
            </a:r>
          </a:p>
          <a:p>
            <a:pPr marL="0" indent="0" eaLnBrk="1" hangingPunct="1">
              <a:buClr>
                <a:srgbClr val="CC3300"/>
              </a:buClr>
              <a:buSzPct val="75000"/>
              <a:buNone/>
            </a:pP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a. Tüberkülozlu anneden doğan bebekler</a:t>
            </a:r>
          </a:p>
          <a:p>
            <a:pPr marL="0" indent="0" eaLnBrk="1" hangingPunct="1">
              <a:buClr>
                <a:srgbClr val="CC3300"/>
              </a:buClr>
              <a:buSzPct val="75000"/>
              <a:buNone/>
            </a:pP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b. 35 yaşından küçük yakın temaslılar </a:t>
            </a:r>
          </a:p>
          <a:p>
            <a:pPr marL="0" indent="0" eaLnBrk="1" hangingPunct="1">
              <a:buClr>
                <a:srgbClr val="CC3300"/>
              </a:buClr>
              <a:buSzPct val="75000"/>
              <a:buNone/>
            </a:pP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c. 35 yaş ve üstü grupta, LTBE saptananlar ile bağışıklığı baskılanmışlara, </a:t>
            </a:r>
            <a:r>
              <a:rPr lang="tr-TR" alt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hepatotoksisite</a:t>
            </a: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riski ile tedaviden elde edilecek yarar karşılaştırılarak koruyucu tedavi kararı verilir. </a:t>
            </a:r>
          </a:p>
          <a:p>
            <a:pPr marL="0" indent="0" eaLnBrk="1" hangingPunct="1">
              <a:buClr>
                <a:srgbClr val="CC3300"/>
              </a:buClr>
              <a:buSzPct val="75000"/>
              <a:buNone/>
            </a:pP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d. 35 yaş ve üzeri grupta ilk test ile LTBE saptanmayanlara iki ay sonra test tekrarı yapılarak bu ikinci teste göre karar verilir. </a:t>
            </a:r>
          </a:p>
          <a:p>
            <a:pPr eaLnBrk="1" hangingPunct="1">
              <a:buClr>
                <a:srgbClr val="CC3300"/>
              </a:buClr>
              <a:buSzPct val="75000"/>
              <a:buFont typeface="Wingdings" panose="05000000000000000000" pitchFamily="2" charset="2"/>
              <a:buChar char="Ø"/>
            </a:pPr>
            <a:endParaRPr lang="tr-TR" altLang="tr-T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Rot="1" noChangeArrowheads="1"/>
          </p:cNvSpPr>
          <p:nvPr/>
        </p:nvSpPr>
        <p:spPr bwMode="auto">
          <a:xfrm>
            <a:off x="0" y="548804"/>
            <a:ext cx="9144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İlaçla Koruma Verilmesi Gereken Kişiler (2)</a:t>
            </a:r>
            <a:endParaRPr lang="tr-TR" altLang="tr-TR" u="sng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611560" y="1340768"/>
            <a:ext cx="8280920" cy="446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buClr>
                <a:srgbClr val="CC3300"/>
              </a:buClr>
              <a:buSzPct val="75000"/>
              <a:buNone/>
            </a:pPr>
            <a:r>
              <a:rPr lang="tr-TR" altLang="tr-TR" sz="25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Çocuklarda TDT ya da İGST pozitifliği: </a:t>
            </a:r>
            <a:r>
              <a:rPr lang="tr-TR" alt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TB temaslısı olmayıp TDT ya da İGST pozitifliği saptanan 15 yaşından küçük çocuklar.</a:t>
            </a:r>
          </a:p>
          <a:p>
            <a:pPr marL="0" indent="0" eaLnBrk="1" hangingPunct="1">
              <a:buClr>
                <a:srgbClr val="CC3300"/>
              </a:buClr>
              <a:buSzPct val="75000"/>
              <a:buNone/>
            </a:pPr>
            <a:r>
              <a:rPr lang="tr-TR" altLang="tr-TR" sz="25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TDT </a:t>
            </a:r>
            <a:r>
              <a:rPr lang="tr-TR" altLang="tr-TR" sz="25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konversiyonu</a:t>
            </a:r>
            <a:r>
              <a:rPr lang="tr-TR" altLang="tr-TR" sz="25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olanlar: </a:t>
            </a:r>
            <a:r>
              <a:rPr lang="tr-TR" alt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Başlangıç TDT sonrası </a:t>
            </a:r>
            <a:r>
              <a:rPr lang="tr-TR" altLang="tr-T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booster</a:t>
            </a:r>
            <a:r>
              <a:rPr lang="tr-TR" alt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 için ikinci TDT yapılmış kişide; ya TDT negatif iken </a:t>
            </a:r>
            <a:r>
              <a:rPr lang="tr-TR" altLang="tr-T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pozitifleşmesi</a:t>
            </a:r>
            <a:r>
              <a:rPr lang="tr-TR" alt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 ve en az 6 mm artış göstermesi ya da 10 mm artış olması.</a:t>
            </a:r>
          </a:p>
          <a:p>
            <a:pPr marL="0" indent="0" eaLnBrk="1" hangingPunct="1">
              <a:buClr>
                <a:srgbClr val="CC3300"/>
              </a:buClr>
              <a:buSzPct val="75000"/>
              <a:buNone/>
            </a:pPr>
            <a:r>
              <a:rPr lang="tr-TR" altLang="tr-TR" sz="25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Bağışıklığı baskılanmış ve TDT ya da İGST pozitif  kişiler </a:t>
            </a:r>
            <a:r>
              <a:rPr lang="tr-TR" alt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(TB riskinin artması nedeniyle):</a:t>
            </a:r>
          </a:p>
          <a:p>
            <a:pPr marL="0" indent="0" eaLnBrk="1" hangingPunct="1">
              <a:buClr>
                <a:srgbClr val="CC3300"/>
              </a:buClr>
              <a:buSzPct val="75000"/>
              <a:buNone/>
            </a:pPr>
            <a:r>
              <a:rPr lang="tr-TR" alt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HIV pozitifler, Anti-TNF ilaç başlanacaklar, </a:t>
            </a:r>
            <a:r>
              <a:rPr lang="tr-TR" altLang="tr-T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kortikosteroid</a:t>
            </a:r>
            <a:r>
              <a:rPr lang="tr-TR" alt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 kullanmış hastalar, diyalizdeki KBY hastaları, organ ya da hematolojik </a:t>
            </a:r>
            <a:r>
              <a:rPr lang="tr-TR" altLang="tr-T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transplant</a:t>
            </a:r>
            <a:r>
              <a:rPr lang="tr-TR" alt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 alıcı ve verici adayları, </a:t>
            </a:r>
            <a:r>
              <a:rPr lang="tr-TR" altLang="tr-T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silikozlu</a:t>
            </a:r>
            <a:r>
              <a:rPr lang="tr-TR" alt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 hastalar.</a:t>
            </a:r>
          </a:p>
          <a:p>
            <a:pPr eaLnBrk="1" hangingPunct="1">
              <a:buClr>
                <a:srgbClr val="CC3300"/>
              </a:buClr>
              <a:buSzPct val="75000"/>
              <a:buFontTx/>
              <a:buNone/>
            </a:pPr>
            <a:r>
              <a:rPr lang="tr-TR" alt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4010725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Başlık 1"/>
          <p:cNvSpPr>
            <a:spLocks noGrp="1"/>
          </p:cNvSpPr>
          <p:nvPr>
            <p:ph type="title"/>
          </p:nvPr>
        </p:nvSpPr>
        <p:spPr>
          <a:xfrm>
            <a:off x="395288" y="188640"/>
            <a:ext cx="8229600" cy="1143000"/>
          </a:xfrm>
        </p:spPr>
        <p:txBody>
          <a:bodyPr/>
          <a:lstStyle/>
          <a:p>
            <a:pPr eaLnBrk="1" hangingPunct="1"/>
            <a:r>
              <a:rPr lang="tr-TR" altLang="tr-TR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TB Risk Grupları</a:t>
            </a:r>
            <a:endParaRPr lang="tr-TR" altLang="tr-TR" sz="3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587" name="İçerik Yer Tutucusu 2"/>
          <p:cNvSpPr>
            <a:spLocks noGrp="1"/>
          </p:cNvSpPr>
          <p:nvPr>
            <p:ph idx="1"/>
          </p:nvPr>
        </p:nvSpPr>
        <p:spPr>
          <a:xfrm>
            <a:off x="683568" y="1182687"/>
            <a:ext cx="8229600" cy="4492625"/>
          </a:xfrm>
        </p:spPr>
        <p:txBody>
          <a:bodyPr/>
          <a:lstStyle/>
          <a:p>
            <a:pPr marL="0" indent="0" eaLnBrk="1" hangingPunct="1">
              <a:buClr>
                <a:srgbClr val="C00000"/>
              </a:buClr>
              <a:buSzPct val="75000"/>
              <a:buFontTx/>
              <a:buNone/>
              <a:defRPr/>
            </a:pP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TB için yüksek riskli olan gruplarda aktif tarama önerilmektedir.</a:t>
            </a:r>
          </a:p>
          <a:p>
            <a:pPr eaLnBrk="1" hangingPunct="1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Tüberküloz hastalarının temaslıları</a:t>
            </a:r>
          </a:p>
          <a:p>
            <a:pPr eaLnBrk="1" hangingPunct="1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Ceza ve tutukevlerinde kalanlar</a:t>
            </a:r>
          </a:p>
          <a:p>
            <a:pPr eaLnBrk="1" hangingPunct="1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Sağlık çalışanları</a:t>
            </a:r>
          </a:p>
          <a:p>
            <a:pPr eaLnBrk="1" hangingPunct="1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Bağışıklığı baskılayan hastalığı olanlar (AIDS, kronik böbrek yetmezliği vb.) ya da bağışıklığı baskılayıcı tedavi uygulananlar (TNF</a:t>
            </a:r>
            <a:r>
              <a:rPr lang="el-G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- inhibitörü kullananlar, yüksek doz </a:t>
            </a:r>
            <a:r>
              <a:rPr lang="tr-TR" alt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steroid</a:t>
            </a: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kullananlar vb.)</a:t>
            </a:r>
          </a:p>
          <a:p>
            <a:pPr eaLnBrk="1" hangingPunct="1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Yüksek </a:t>
            </a:r>
            <a:r>
              <a:rPr lang="tr-TR" alt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insidanslı</a:t>
            </a: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ya da ilaç direnç oranı yüksek ülkeden gelen kişiler </a:t>
            </a:r>
          </a:p>
          <a:p>
            <a:pPr marL="0" indent="0" eaLnBrk="1" hangingPunct="1">
              <a:buFontTx/>
              <a:buNone/>
              <a:defRPr/>
            </a:pPr>
            <a:endParaRPr lang="tr-TR" altLang="tr-T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/>
          </p:cNvSpPr>
          <p:nvPr>
            <p:ph sz="quarter" idx="4294967295"/>
          </p:nvPr>
        </p:nvSpPr>
        <p:spPr>
          <a:xfrm>
            <a:off x="827088" y="1989138"/>
            <a:ext cx="7704137" cy="4270375"/>
          </a:xfrm>
        </p:spPr>
        <p:txBody>
          <a:bodyPr/>
          <a:lstStyle/>
          <a:p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Yüksek TB </a:t>
            </a:r>
            <a:r>
              <a:rPr lang="tr-TR" alt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insidanslı</a:t>
            </a: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yerde yaşamak </a:t>
            </a:r>
          </a:p>
          <a:p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TB basiliyle karşılaşma olasılığı (sağlık personeli, toplu yaşam alanı vb.)</a:t>
            </a:r>
          </a:p>
          <a:p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TB basiline temas süresi</a:t>
            </a:r>
          </a:p>
          <a:p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Kişinin duyarlılığı</a:t>
            </a:r>
          </a:p>
          <a:p>
            <a:pPr marL="273050" indent="-273050"/>
            <a:endParaRPr lang="tr-TR" altLang="tr-T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3050" indent="-273050"/>
            <a:endParaRPr lang="tr-TR" altLang="tr-T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467544" y="598487"/>
            <a:ext cx="8208912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tr-TR" altLang="tr-T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Tüberküloz Enfeksiyonu Gelişimi İçin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tr-TR" altLang="tr-T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 Faktörleri</a:t>
            </a:r>
          </a:p>
        </p:txBody>
      </p:sp>
    </p:spTree>
    <p:extLst>
      <p:ext uri="{BB962C8B-B14F-4D97-AF65-F5344CB8AC3E}">
        <p14:creationId xmlns:p14="http://schemas.microsoft.com/office/powerpoint/2010/main" val="364398909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2656"/>
            <a:ext cx="8362950" cy="998538"/>
          </a:xfrm>
        </p:spPr>
        <p:txBody>
          <a:bodyPr/>
          <a:lstStyle/>
          <a:p>
            <a:r>
              <a:rPr lang="tr-TR" altLang="tr-TR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Enfeksiyon Kontrol Önlemleri </a:t>
            </a:r>
            <a:endParaRPr lang="tr-TR" altLang="tr-TR" sz="3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9" y="1628800"/>
            <a:ext cx="4968800" cy="3816424"/>
          </a:xfrm>
        </p:spPr>
        <p:txBody>
          <a:bodyPr/>
          <a:lstStyle/>
          <a:p>
            <a:pPr marL="0" indent="0">
              <a:buClr>
                <a:srgbClr val="CC3300"/>
              </a:buClr>
              <a:buFontTx/>
              <a:buNone/>
              <a:defRPr/>
            </a:pPr>
            <a:r>
              <a:rPr lang="tr-TR" altLang="tr-TR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Hasta </a:t>
            </a:r>
            <a:r>
              <a:rPr lang="tr-TR" altLang="tr-TR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Triyajı</a:t>
            </a:r>
            <a:endParaRPr lang="tr-TR" altLang="ko-KR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CC3300"/>
              </a:buClr>
              <a:defRPr/>
            </a:pPr>
            <a:r>
              <a:rPr lang="tr-TR" altLang="ko-KR" sz="2800" dirty="0">
                <a:latin typeface="Calibri" panose="020F0502020204030204" pitchFamily="34" charset="0"/>
                <a:cs typeface="Calibri" panose="020F0502020204030204" pitchFamily="34" charset="0"/>
              </a:rPr>
              <a:t>Öksüren hastaların maske takmasını sağlayınız.</a:t>
            </a:r>
          </a:p>
          <a:p>
            <a:pPr>
              <a:buClr>
                <a:srgbClr val="CC3300"/>
              </a:buClr>
              <a:defRPr/>
            </a:pPr>
            <a:r>
              <a:rPr lang="tr-TR" altLang="ko-KR" sz="2800" dirty="0">
                <a:latin typeface="Calibri" panose="020F0502020204030204" pitchFamily="34" charset="0"/>
                <a:cs typeface="Calibri" panose="020F0502020204030204" pitchFamily="34" charset="0"/>
              </a:rPr>
              <a:t>Öksüren hastalara muayenede öncelik veriniz.</a:t>
            </a:r>
          </a:p>
          <a:p>
            <a:pPr>
              <a:buClr>
                <a:srgbClr val="CC3300"/>
              </a:buClr>
              <a:defRPr/>
            </a:pPr>
            <a:r>
              <a:rPr lang="tr-TR" altLang="ko-KR" sz="2800" dirty="0">
                <a:latin typeface="Calibri" panose="020F0502020204030204" pitchFamily="34" charset="0"/>
                <a:cs typeface="Calibri" panose="020F0502020204030204" pitchFamily="34" charset="0"/>
              </a:rPr>
              <a:t>Akciğer </a:t>
            </a:r>
            <a:r>
              <a:rPr lang="tr-TR" altLang="ko-K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grafisi</a:t>
            </a:r>
            <a:r>
              <a:rPr lang="tr-TR" altLang="ko-KR" sz="2800" dirty="0">
                <a:latin typeface="Calibri" panose="020F0502020204030204" pitchFamily="34" charset="0"/>
                <a:cs typeface="Calibri" panose="020F0502020204030204" pitchFamily="34" charset="0"/>
              </a:rPr>
              <a:t> vb. tanısal tetkiklerin sıra bekletilmeden yapılmasını sağlayınız.</a:t>
            </a:r>
            <a:endParaRPr lang="tr-TR" altLang="tr-T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8612" name="Picture 4" descr="+Âks+-r+-k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4" y="2204864"/>
            <a:ext cx="3379787" cy="27257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152C4780-C1AB-4917-8632-E8AE56898428}"/>
              </a:ext>
            </a:extLst>
          </p:cNvPr>
          <p:cNvSpPr/>
          <p:nvPr/>
        </p:nvSpPr>
        <p:spPr>
          <a:xfrm>
            <a:off x="635915" y="5542662"/>
            <a:ext cx="7872170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tr-TR" sz="2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Tüberküloz hastasına cerrahi maske takılmalıdır.</a:t>
            </a:r>
            <a:endParaRPr lang="tr-TR" sz="2800" i="1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476251"/>
            <a:ext cx="5472856" cy="792510"/>
          </a:xfrm>
        </p:spPr>
        <p:txBody>
          <a:bodyPr/>
          <a:lstStyle/>
          <a:p>
            <a:r>
              <a:rPr lang="tr-TR" altLang="tr-TR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Enfeksiyon Kontrol Önlemleri</a:t>
            </a:r>
            <a:r>
              <a:rPr lang="tr-TR" altLang="ko-KR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tr-TR" altLang="tr-TR" sz="40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635" name="Rectangle 5"/>
          <p:cNvSpPr>
            <a:spLocks noGrp="1" noChangeArrowheads="1"/>
          </p:cNvSpPr>
          <p:nvPr>
            <p:ph idx="1"/>
          </p:nvPr>
        </p:nvSpPr>
        <p:spPr>
          <a:xfrm>
            <a:off x="612577" y="1340768"/>
            <a:ext cx="8136135" cy="4824536"/>
          </a:xfrm>
        </p:spPr>
        <p:txBody>
          <a:bodyPr/>
          <a:lstStyle/>
          <a:p>
            <a:pPr marL="0" indent="0">
              <a:buClr>
                <a:srgbClr val="FF0000"/>
              </a:buClr>
              <a:buFontTx/>
              <a:buNone/>
            </a:pPr>
            <a:r>
              <a:rPr lang="tr-TR" altLang="ko-KR" sz="2200" b="1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Havalandırma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alt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Sağlık kuruluşlarında hava akımı sağlık çalışanlarından ve TB olmayan kişilerden, TB hastalarının bulunduğu yöne doğru yönlendirilmelidir.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alt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Hastaların kullandığı poliklinik, bekleme salonları vb. odaların pencereleri açık tutulmalıdır. Saatte 6- 10 kez hava değişimi sağlanmalıdır.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alt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Yataklı servislerde hasta odalarının kapıları kapalı tutulmalı, pencereleri ya da balkon kapıları sık sık açılarak havalandırılmalıdır.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alt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Pencerelerin açılamadığı durumlarda, pencereye aspiratör takılmalıdır.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alt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Hastanelerde hasta odaları mekanik olarak güçlendirilmiş bir aspiratör ile baca ve dış ortama bağlanabilir. </a:t>
            </a:r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96274"/>
            <a:ext cx="2329213" cy="115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116632"/>
            <a:ext cx="5193679" cy="1439863"/>
          </a:xfrm>
        </p:spPr>
        <p:txBody>
          <a:bodyPr/>
          <a:lstStyle/>
          <a:p>
            <a:r>
              <a:rPr lang="tr-TR" altLang="tr-TR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Enfeksiyon Kontrol Önlemleri</a:t>
            </a:r>
            <a:r>
              <a:rPr lang="tr-TR" altLang="ko-KR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tr-TR" altLang="tr-TR" sz="40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635" name="Rectangle 5"/>
          <p:cNvSpPr>
            <a:spLocks noGrp="1" noChangeArrowheads="1"/>
          </p:cNvSpPr>
          <p:nvPr>
            <p:ph idx="1"/>
          </p:nvPr>
        </p:nvSpPr>
        <p:spPr>
          <a:xfrm>
            <a:off x="611560" y="1340644"/>
            <a:ext cx="8207375" cy="4176712"/>
          </a:xfrm>
        </p:spPr>
        <p:txBody>
          <a:bodyPr/>
          <a:lstStyle/>
          <a:p>
            <a:pPr marL="0" indent="0">
              <a:buClr>
                <a:srgbClr val="FF0000"/>
              </a:buClr>
              <a:buFontTx/>
              <a:buNone/>
              <a:defRPr/>
            </a:pPr>
            <a:r>
              <a:rPr lang="tr-TR" altLang="ko-KR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Ultraviyole Lambaları</a:t>
            </a:r>
          </a:p>
          <a:p>
            <a:pPr>
              <a:buClr>
                <a:srgbClr val="FF0000"/>
              </a:buClr>
              <a:defRPr/>
            </a:pPr>
            <a:r>
              <a:rPr lang="tr-TR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Üst oda (korumalı) UV cihazları 24 saat açık bırakılmalıdır.</a:t>
            </a:r>
          </a:p>
          <a:p>
            <a:pPr>
              <a:buClr>
                <a:srgbClr val="FF0000"/>
              </a:buClr>
              <a:defRPr/>
            </a:pPr>
            <a:r>
              <a:rPr lang="tr-TR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Ultraviyole lambalarının etkinliği UV metre ile düzenli olarak kontrol edilmelidir.</a:t>
            </a:r>
          </a:p>
          <a:p>
            <a:pPr>
              <a:buClr>
                <a:srgbClr val="FF0000"/>
              </a:buClr>
              <a:defRPr/>
            </a:pPr>
            <a:r>
              <a:rPr lang="tr-TR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Yetersiz ultraviyole saptandığında lamba değiştirilmelidir.</a:t>
            </a:r>
          </a:p>
          <a:p>
            <a:pPr>
              <a:buClr>
                <a:srgbClr val="FF0000"/>
              </a:buClr>
              <a:defRPr/>
            </a:pPr>
            <a:r>
              <a:rPr lang="tr-TR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Ultraviyole lambaları her ay %70’lik alkol ile temizlenmelidir.</a:t>
            </a:r>
          </a:p>
          <a:p>
            <a:pPr>
              <a:buClr>
                <a:srgbClr val="FF0000"/>
              </a:buClr>
              <a:defRPr/>
            </a:pPr>
            <a:r>
              <a:rPr lang="tr-TR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Ultraviyole lambalarının göze temas etmemesine dikkat edilmelidir.</a:t>
            </a:r>
          </a:p>
          <a:p>
            <a:pPr>
              <a:buClr>
                <a:srgbClr val="FF0000"/>
              </a:buClr>
              <a:defRPr/>
            </a:pPr>
            <a:r>
              <a:rPr lang="tr-TR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Çalışanların ve hastaların aldıkları ışın miktarının </a:t>
            </a:r>
            <a:r>
              <a:rPr lang="tr-TR" altLang="ko-K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maruziyet</a:t>
            </a:r>
            <a:r>
              <a:rPr lang="tr-TR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 limitlerine uygunluğu UV metre ile kontrol edilmelidir.</a:t>
            </a:r>
          </a:p>
        </p:txBody>
      </p:sp>
      <p:pic>
        <p:nvPicPr>
          <p:cNvPr id="70660" name="Picture 6" descr="IMG_275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4" t="48241" r="11819"/>
          <a:stretch/>
        </p:blipFill>
        <p:spPr bwMode="auto">
          <a:xfrm>
            <a:off x="5868144" y="512381"/>
            <a:ext cx="2520280" cy="1155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76672"/>
            <a:ext cx="5868144" cy="777875"/>
          </a:xfrm>
        </p:spPr>
        <p:txBody>
          <a:bodyPr/>
          <a:lstStyle/>
          <a:p>
            <a:r>
              <a:rPr lang="tr-TR" altLang="tr-TR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Enfeksiyon Kontrol Önlemleri</a:t>
            </a:r>
            <a:endParaRPr lang="tr-TR" altLang="tr-TR" sz="40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412776"/>
            <a:ext cx="5832648" cy="4824536"/>
          </a:xfrm>
        </p:spPr>
        <p:txBody>
          <a:bodyPr/>
          <a:lstStyle/>
          <a:p>
            <a:pPr marL="0" indent="0">
              <a:lnSpc>
                <a:spcPct val="90000"/>
              </a:lnSpc>
              <a:buClr>
                <a:srgbClr val="CC3300"/>
              </a:buClr>
              <a:buFontTx/>
              <a:buNone/>
              <a:defRPr/>
            </a:pPr>
            <a:r>
              <a:rPr lang="tr-TR" altLang="ko-KR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Filtreli Maskeler (FFP3/N95)</a:t>
            </a:r>
          </a:p>
          <a:p>
            <a:pPr marL="0" indent="0">
              <a:lnSpc>
                <a:spcPct val="90000"/>
              </a:lnSpc>
              <a:buClr>
                <a:srgbClr val="CC3300"/>
              </a:buClr>
              <a:buFontTx/>
              <a:buNone/>
              <a:defRPr/>
            </a:pPr>
            <a:r>
              <a:rPr lang="tr-TR" altLang="ko-KR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Aşağıdaki durumlarda sağlık çalışanı olarak mutlaka filtreli maskenizi takınız:</a:t>
            </a:r>
          </a:p>
          <a:p>
            <a:pPr>
              <a:lnSpc>
                <a:spcPct val="90000"/>
              </a:lnSpc>
              <a:buClr>
                <a:srgbClr val="CC3300"/>
              </a:buClr>
              <a:defRPr/>
            </a:pPr>
            <a:r>
              <a:rPr lang="tr-TR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Yayma pozitif tüberküloz hastasıyla temas ederken,</a:t>
            </a:r>
          </a:p>
          <a:p>
            <a:pPr>
              <a:lnSpc>
                <a:spcPct val="90000"/>
              </a:lnSpc>
              <a:buClr>
                <a:srgbClr val="CC3300"/>
              </a:buClr>
              <a:defRPr/>
            </a:pPr>
            <a:r>
              <a:rPr lang="tr-TR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Tüberküloz hastasında öksürüğe neden olan işlemler (bronkoskopi, balgam indüksiyonu vb.) sırasında,</a:t>
            </a:r>
          </a:p>
          <a:p>
            <a:pPr>
              <a:lnSpc>
                <a:spcPct val="90000"/>
              </a:lnSpc>
              <a:buClr>
                <a:srgbClr val="CC3300"/>
              </a:buClr>
              <a:defRPr/>
            </a:pPr>
            <a:r>
              <a:rPr lang="tr-TR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Şüpheli ya da kesin tanılı bulaştırıcı tüberküloz hastasının nakli sırasında,</a:t>
            </a:r>
          </a:p>
          <a:p>
            <a:pPr>
              <a:lnSpc>
                <a:spcPct val="90000"/>
              </a:lnSpc>
              <a:buClr>
                <a:srgbClr val="CC3300"/>
              </a:buClr>
              <a:defRPr/>
            </a:pPr>
            <a:r>
              <a:rPr lang="tr-TR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Şüpheli ya da kesin tanılı bulaştırıcı tüberküloz hastasına acil cerrahi girişim ya da diş tedavisi sırasında.</a:t>
            </a:r>
            <a:endParaRPr lang="tr-TR" altLang="tr-T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1684" name="Picture 4" descr="erkek maske kullan¦-m¦-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2241513"/>
            <a:ext cx="2274217" cy="2683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Başlık 3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1143000"/>
          </a:xfrm>
        </p:spPr>
        <p:txBody>
          <a:bodyPr/>
          <a:lstStyle/>
          <a:p>
            <a:r>
              <a:rPr lang="tr-TR" altLang="tr-T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HEDEFİMİZ VEREMSİZ BİR TÜRKİYE!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910135"/>
            <a:ext cx="2448272" cy="253508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/>
          </p:cNvSpPr>
          <p:nvPr>
            <p:ph sz="quarter" idx="4294967295"/>
          </p:nvPr>
        </p:nvSpPr>
        <p:spPr>
          <a:xfrm>
            <a:off x="719931" y="1628800"/>
            <a:ext cx="7704137" cy="4270375"/>
          </a:xfrm>
        </p:spPr>
        <p:txBody>
          <a:bodyPr/>
          <a:lstStyle/>
          <a:p>
            <a:pPr marL="273050" indent="-273050">
              <a:buClr>
                <a:srgbClr val="FF0000"/>
              </a:buClr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15 yaş altındaki çocuklar (özellikle 0-2 yaş)</a:t>
            </a:r>
          </a:p>
          <a:p>
            <a:pPr marL="273050" indent="-273050">
              <a:buClr>
                <a:srgbClr val="FF0000"/>
              </a:buClr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HIV enfeksiyonu olan kişiler (50-100 kat fazla risk)</a:t>
            </a:r>
          </a:p>
          <a:p>
            <a:pPr marL="273050" indent="-273050">
              <a:buClr>
                <a:srgbClr val="FF0000"/>
              </a:buClr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Bağışıklığı baskılayan tedavi alan kişiler</a:t>
            </a:r>
          </a:p>
          <a:p>
            <a:pPr marL="273050" indent="-273050">
              <a:buClr>
                <a:srgbClr val="FF0000"/>
              </a:buClr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Silikoz, </a:t>
            </a:r>
            <a:r>
              <a:rPr lang="tr-TR" alt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diabetes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mellitus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, kronik böbrek yetmezliği, lösemi, </a:t>
            </a:r>
            <a:r>
              <a:rPr lang="tr-TR" alt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lenfoma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ya da baş-boyun kanseri, akciğer kanseri olanlar</a:t>
            </a:r>
          </a:p>
          <a:p>
            <a:pPr marL="273050" indent="-273050">
              <a:buClr>
                <a:srgbClr val="FF0000"/>
              </a:buClr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Tütün kullanımı (sigara, nargile vb.), alkol kullanımı ya da ilaç bağımlılığı olanlar</a:t>
            </a:r>
          </a:p>
          <a:p>
            <a:pPr marL="273050" indent="-273050">
              <a:buClr>
                <a:srgbClr val="FF0000"/>
              </a:buClr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Yetersiz beslenme, düşük vücut ağırlığı (ideal kilodan %10’dan fazla zayıf olanlar-Vücut kitle indeksi ≤20)</a:t>
            </a:r>
          </a:p>
          <a:p>
            <a:pPr marL="273050" indent="-273050"/>
            <a:endParaRPr lang="tr-TR" altLang="tr-T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611560" y="404664"/>
            <a:ext cx="8208912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tr-TR" altLang="tr-T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Tüberküloz Enfeksiyonunun Tüberküloz Hastalığına Dönüşmesini Arttıran Durumlar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28800"/>
            <a:ext cx="8229600" cy="4191812"/>
          </a:xfrm>
          <a:solidFill>
            <a:srgbClr val="FFFFD9"/>
          </a:solidFill>
          <a:ln>
            <a:solidFill>
              <a:srgbClr val="000066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tr-TR" altLang="tr-TR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Hastaya ait faktörler</a:t>
            </a:r>
            <a:endParaRPr lang="tr-TR" altLang="tr-T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tr-TR" altLang="tr-TR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Akciğer ve </a:t>
            </a:r>
            <a:r>
              <a:rPr lang="tr-TR" altLang="tr-TR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larinks</a:t>
            </a:r>
            <a:r>
              <a:rPr lang="tr-TR" altLang="tr-TR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tüberkülozu olanlar bulaştırır.</a:t>
            </a:r>
          </a:p>
          <a:p>
            <a:pPr eaLnBrk="1" hangingPunct="1"/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Balgamda basil sayısının fazla olması bulaşmayı artırır (yayma pozitif olan hastaların bulaştırıcılığı daha fazladır).</a:t>
            </a:r>
          </a:p>
          <a:p>
            <a:pPr eaLnBrk="1" hangingPunct="1"/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Balgamdan ya da diğer materyallerden </a:t>
            </a:r>
            <a:r>
              <a:rPr lang="tr-TR" alt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aerosol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oluşması (öksürük, sulu balgam, </a:t>
            </a:r>
            <a:r>
              <a:rPr lang="tr-TR" alt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nebulizatör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kullanımı) bulaşmayı artırır.</a:t>
            </a:r>
          </a:p>
          <a:p>
            <a:pPr eaLnBrk="1" hangingPunct="1"/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Canlı basil sayısının fazla olması bulaşmayı artırır (Anti-tüberküloz ilaçlarla bulaşma azalır). </a:t>
            </a:r>
          </a:p>
          <a:p>
            <a:pPr eaLnBrk="1" hangingPunct="1"/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Basilin </a:t>
            </a:r>
            <a:r>
              <a:rPr lang="tr-TR" alt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virülansı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bulaşmayı etkiler.</a:t>
            </a:r>
            <a:endParaRPr lang="tr-TR" altLang="tr-TR" sz="2400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endParaRPr lang="tr-TR" altLang="tr-TR" sz="2400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tr-TR" altLang="tr-TR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Bulaştırıcılığı Etkileyen Faktörler</a:t>
            </a: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arsayılan Tasarı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arsayılan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arsayılan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arsayılan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4151</Words>
  <Application>Microsoft Office PowerPoint</Application>
  <PresentationFormat>Ekran Gösterisi (4:3)</PresentationFormat>
  <Paragraphs>805</Paragraphs>
  <Slides>74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10</vt:i4>
      </vt:variant>
      <vt:variant>
        <vt:lpstr>Tema</vt:lpstr>
      </vt:variant>
      <vt:variant>
        <vt:i4>9</vt:i4>
      </vt:variant>
      <vt:variant>
        <vt:lpstr>Slayt Başlıkları</vt:lpstr>
      </vt:variant>
      <vt:variant>
        <vt:i4>74</vt:i4>
      </vt:variant>
    </vt:vector>
  </HeadingPairs>
  <TitlesOfParts>
    <vt:vector size="93" baseType="lpstr">
      <vt:lpstr>Arial Unicode MS</vt:lpstr>
      <vt:lpstr>Arial</vt:lpstr>
      <vt:lpstr>Calibri</vt:lpstr>
      <vt:lpstr>Constantia</vt:lpstr>
      <vt:lpstr>Courier New</vt:lpstr>
      <vt:lpstr>Monotype Sorts</vt:lpstr>
      <vt:lpstr>Times New Roman</vt:lpstr>
      <vt:lpstr>Verdana</vt:lpstr>
      <vt:lpstr>Wingdings</vt:lpstr>
      <vt:lpstr>Wingdings 2</vt:lpstr>
      <vt:lpstr>Varsayılan Tasarım</vt:lpstr>
      <vt:lpstr>Akış</vt:lpstr>
      <vt:lpstr>1_Akış</vt:lpstr>
      <vt:lpstr>2_Akış</vt:lpstr>
      <vt:lpstr>3_Akış</vt:lpstr>
      <vt:lpstr>5_Akış</vt:lpstr>
      <vt:lpstr>2_Varsayılan Tasarım</vt:lpstr>
      <vt:lpstr>5_Varsayılan Tasarım</vt:lpstr>
      <vt:lpstr>6_Varsayılan Tasarım</vt:lpstr>
      <vt:lpstr>TÜBERKÜLOZ</vt:lpstr>
      <vt:lpstr>PowerPoint Sunusu</vt:lpstr>
      <vt:lpstr>PowerPoint Sunusu</vt:lpstr>
      <vt:lpstr>PowerPoint Sunusu</vt:lpstr>
      <vt:lpstr>PowerPoint Sunusu</vt:lpstr>
      <vt:lpstr>Tüberküloz Enfeksiyonu ve Hastalığı</vt:lpstr>
      <vt:lpstr>PowerPoint Sunusu</vt:lpstr>
      <vt:lpstr>PowerPoint Sunusu</vt:lpstr>
      <vt:lpstr>Bulaştırıcılığı Etkileyen Faktörler</vt:lpstr>
      <vt:lpstr>Bulaştırıcılığı Etkileyen Faktörler</vt:lpstr>
      <vt:lpstr>Bulaştırıcılığı Etkileyen Faktörler</vt:lpstr>
      <vt:lpstr>PowerPoint Sunusu</vt:lpstr>
      <vt:lpstr>PowerPoint Sunusu</vt:lpstr>
      <vt:lpstr>PowerPoint Sunusu</vt:lpstr>
      <vt:lpstr>              </vt:lpstr>
      <vt:lpstr>Ülkelere Göre Yeni Olgularda ÇİD/RD-TB(MDR/RR-TB) Yüzdesi, 2022</vt:lpstr>
      <vt:lpstr>DSÖ Bölgelerine Göre  Tahmini TB Verileri, 2022</vt:lpstr>
      <vt:lpstr>PowerPoint Sunusu</vt:lpstr>
      <vt:lpstr>Yıllara Göre TB İnsidansı, 2005-2022 Türkiye*</vt:lpstr>
      <vt:lpstr>PowerPoint Sunusu</vt:lpstr>
      <vt:lpstr>PowerPoint Sunusu</vt:lpstr>
      <vt:lpstr>PowerPoint Sunusu</vt:lpstr>
      <vt:lpstr>ÇİD-TB Olgu Sayıları, 2005-2022</vt:lpstr>
      <vt:lpstr>Yeni, Önceden Tedavi Görmüş ve Tüm Olgularda  ÇİD-TB Oranları, 2005-2022</vt:lpstr>
      <vt:lpstr>PowerPoint Sunusu</vt:lpstr>
      <vt:lpstr>TB Hastalarında HIV Testi Yapılma Durumu ve  HIV (+) TB Hasta Sayısı, 2009-2022</vt:lpstr>
      <vt:lpstr>Toplam TB Olgularında Tedavi Sonuçları, 2021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TDT’nin Değerlendirilmesi</vt:lpstr>
      <vt:lpstr>PowerPoint Sunusu</vt:lpstr>
      <vt:lpstr>Bildirim ve Kayıt</vt:lpstr>
      <vt:lpstr>PowerPoint Sunusu</vt:lpstr>
      <vt:lpstr>PowerPoint Sunusu</vt:lpstr>
      <vt:lpstr>PowerPoint Sunusu</vt:lpstr>
      <vt:lpstr>PowerPoint Sunusu</vt:lpstr>
      <vt:lpstr>İlaç Direnci Olmayan Yetişkin Hastada  6 Aylık Standart Tedavi</vt:lpstr>
      <vt:lpstr>PowerPoint Sunusu</vt:lpstr>
      <vt:lpstr>PowerPoint Sunusu</vt:lpstr>
      <vt:lpstr>PowerPoint Sunusu</vt:lpstr>
      <vt:lpstr>Çok İlaca Direnç-ÇİD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Temaslılar Kimlerdir?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TB Risk Grupları</vt:lpstr>
      <vt:lpstr>Enfeksiyon Kontrol Önlemleri </vt:lpstr>
      <vt:lpstr>Enfeksiyon Kontrol Önlemleri </vt:lpstr>
      <vt:lpstr>Enfeksiyon Kontrol Önlemleri </vt:lpstr>
      <vt:lpstr>Enfeksiyon Kontrol Önlemleri</vt:lpstr>
      <vt:lpstr>HEDEFİMİZ VEREMSİZ BİR TÜRKİYE!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TÜBERKÜLOZ</dc:title>
  <dc:creator>Mine Yenice</dc:creator>
  <cp:lastModifiedBy>Emine AVCI</cp:lastModifiedBy>
  <cp:revision>103</cp:revision>
  <dcterms:created xsi:type="dcterms:W3CDTF">2020-12-20T10:25:26Z</dcterms:created>
  <dcterms:modified xsi:type="dcterms:W3CDTF">2023-12-12T13:57:11Z</dcterms:modified>
</cp:coreProperties>
</file>